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9"/>
  </p:notesMasterIdLst>
  <p:sldIdLst>
    <p:sldId id="256" r:id="rId2"/>
    <p:sldId id="275" r:id="rId3"/>
    <p:sldId id="273" r:id="rId4"/>
    <p:sldId id="266" r:id="rId5"/>
    <p:sldId id="271" r:id="rId6"/>
    <p:sldId id="259" r:id="rId7"/>
    <p:sldId id="281" r:id="rId8"/>
    <p:sldId id="279" r:id="rId9"/>
    <p:sldId id="260" r:id="rId10"/>
    <p:sldId id="261" r:id="rId11"/>
    <p:sldId id="268" r:id="rId12"/>
    <p:sldId id="272" r:id="rId13"/>
    <p:sldId id="262" r:id="rId14"/>
    <p:sldId id="280" r:id="rId15"/>
    <p:sldId id="264" r:id="rId16"/>
    <p:sldId id="26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87483"/>
  </p:normalViewPr>
  <p:slideViewPr>
    <p:cSldViewPr snapToGrid="0" snapToObjects="1">
      <p:cViewPr varScale="1">
        <p:scale>
          <a:sx n="101" d="100"/>
          <a:sy n="101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conroy2\Box%20Sync\Extension\Ag%20Outlook%20Forum\2019\Wisconsin_Ag_Outl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conroy2\Box%20Sync\Extension\Ag%20Outlook%20Forum\Wisconsin_Ag_Outlo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aconroy\Downloads\SeriesReport-20190125120526_141fc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conroy2\Box%20Sync\Extension\Ag%20Outlook%20Forum\Wisconsin_Ag_Outloo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conroy2\Box%20Sync\Extension\Ag%20Outlook%20Forum\Wisconsin_Ag_Outloo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conroy2\Box%20Sync\Extension\Ag%20Outlook%20Forum\Wisconsin_Ag_Outlo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aconroy\Documents\Box%20Sync\Extension\Ag%20Outlook%20Forum\Wisconsin_Ag_Outlo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conroy2\Box%20Sync\Extension\Ag%20Outlook%20Forum\Wisconsin_Ag_Outl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aconroy\Documents\Box%20Sync\Extension\Ag%20Outlook%20Forum\2019\Wisconsin_Ag_Outlo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aconroy\Documents\Box%20Sync\Extension\Ag%20Outlook%20Forum\Wisconsin_Ag_Outlo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conroy2\Box%20Sync\Extension\Ag%20Outlook%20Forum\Wisconsin_Ag_Outl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aconroy\Documents\Box%20Sync\Extension\Ag%20Outlook%20Forum\Wisconsin_Ag_Outlo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aconroy\Documents\Box%20Sync\Extension\Ag%20Outlook%20Forum\Wisconsin_Ag_Outlo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/>
              <a:t>GDP Growth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'Farm GDP'!$D$12</c:f>
              <c:strCache>
                <c:ptCount val="1"/>
                <c:pt idx="0">
                  <c:v>U.S.</c:v>
                </c:pt>
              </c:strCache>
            </c:strRef>
          </c:tx>
          <c:spPr>
            <a:ln w="635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'Farm GDP'!$E$6:$X$6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'Farm GDP'!$E$11:$X$11</c:f>
              <c:numCache>
                <c:formatCode>0.0</c:formatCode>
                <c:ptCount val="20"/>
                <c:pt idx="0">
                  <c:v>74.324120499546595</c:v>
                </c:pt>
                <c:pt idx="1">
                  <c:v>77.856921343554333</c:v>
                </c:pt>
                <c:pt idx="2">
                  <c:v>81.070453325111231</c:v>
                </c:pt>
                <c:pt idx="3">
                  <c:v>81.879812733303098</c:v>
                </c:pt>
                <c:pt idx="4">
                  <c:v>83.305909542423421</c:v>
                </c:pt>
                <c:pt idx="5">
                  <c:v>85.689467196007215</c:v>
                </c:pt>
                <c:pt idx="6">
                  <c:v>88.944716761559704</c:v>
                </c:pt>
                <c:pt idx="7">
                  <c:v>92.069534822081565</c:v>
                </c:pt>
                <c:pt idx="8">
                  <c:v>94.698094530674652</c:v>
                </c:pt>
                <c:pt idx="9">
                  <c:v>96.474793151598888</c:v>
                </c:pt>
                <c:pt idx="10">
                  <c:v>96.343028066852099</c:v>
                </c:pt>
                <c:pt idx="11">
                  <c:v>93.89903949538332</c:v>
                </c:pt>
                <c:pt idx="12">
                  <c:v>96.306391668534772</c:v>
                </c:pt>
                <c:pt idx="13">
                  <c:v>97.799945384971437</c:v>
                </c:pt>
                <c:pt idx="14">
                  <c:v>100</c:v>
                </c:pt>
                <c:pt idx="15">
                  <c:v>101.842081070904</c:v>
                </c:pt>
                <c:pt idx="16">
                  <c:v>104.33922143763969</c:v>
                </c:pt>
                <c:pt idx="17">
                  <c:v>107.34514098808501</c:v>
                </c:pt>
                <c:pt idx="18">
                  <c:v>109.0274703221404</c:v>
                </c:pt>
                <c:pt idx="19">
                  <c:v>111.4446206018186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E2-4570-9C90-5E413C003751}"/>
            </c:ext>
          </c:extLst>
        </c:ser>
        <c:ser>
          <c:idx val="0"/>
          <c:order val="1"/>
          <c:tx>
            <c:strRef>
              <c:f>'Farm GDP'!$D$19</c:f>
              <c:strCache>
                <c:ptCount val="1"/>
                <c:pt idx="0">
                  <c:v>Wisconsin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'Farm GDP'!$E$6:$X$6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strCache>
            </c:strRef>
          </c:cat>
          <c:val>
            <c:numRef>
              <c:f>'Farm GDP'!$E$18:$X$18</c:f>
              <c:numCache>
                <c:formatCode>0.0</c:formatCode>
                <c:ptCount val="20"/>
                <c:pt idx="0">
                  <c:v>79.190388413957734</c:v>
                </c:pt>
                <c:pt idx="1">
                  <c:v>82.486980756634239</c:v>
                </c:pt>
                <c:pt idx="2">
                  <c:v>84.960810136474606</c:v>
                </c:pt>
                <c:pt idx="3">
                  <c:v>86.064607232017906</c:v>
                </c:pt>
                <c:pt idx="4">
                  <c:v>87.844344270093103</c:v>
                </c:pt>
                <c:pt idx="5">
                  <c:v>90.34901085826948</c:v>
                </c:pt>
                <c:pt idx="6">
                  <c:v>93.314485942643515</c:v>
                </c:pt>
                <c:pt idx="7">
                  <c:v>95.559186845415539</c:v>
                </c:pt>
                <c:pt idx="8">
                  <c:v>97.130389995913873</c:v>
                </c:pt>
                <c:pt idx="9">
                  <c:v>97.664318397456526</c:v>
                </c:pt>
                <c:pt idx="10">
                  <c:v>96.459990544714117</c:v>
                </c:pt>
                <c:pt idx="11">
                  <c:v>93.730022792560675</c:v>
                </c:pt>
                <c:pt idx="12">
                  <c:v>96.536172300532229</c:v>
                </c:pt>
                <c:pt idx="13">
                  <c:v>98.552400837051479</c:v>
                </c:pt>
                <c:pt idx="14" formatCode="General">
                  <c:v>100</c:v>
                </c:pt>
                <c:pt idx="15">
                  <c:v>100.6727322896554</c:v>
                </c:pt>
                <c:pt idx="16">
                  <c:v>102.5108267397234</c:v>
                </c:pt>
                <c:pt idx="17">
                  <c:v>103.9532499173483</c:v>
                </c:pt>
                <c:pt idx="18">
                  <c:v>105.150214748715</c:v>
                </c:pt>
                <c:pt idx="19">
                  <c:v>106.5342076131454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E2-4570-9C90-5E413C003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71707680"/>
        <c:axId val="-1187539664"/>
      </c:lineChart>
      <c:catAx>
        <c:axId val="-10717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187539664"/>
        <c:crosses val="autoZero"/>
        <c:auto val="1"/>
        <c:lblAlgn val="ctr"/>
        <c:lblOffset val="100"/>
        <c:noMultiLvlLbl val="0"/>
      </c:catAx>
      <c:valAx>
        <c:axId val="-1187539664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0717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/>
              <a:t>Nonfarm Proprietor </a:t>
            </a:r>
            <a:endParaRPr lang="en-US" sz="4400" dirty="0" smtClean="0"/>
          </a:p>
          <a:p>
            <a:pPr>
              <a:defRPr sz="4400"/>
            </a:pPr>
            <a:r>
              <a:rPr lang="en-US" sz="4400" dirty="0" smtClean="0"/>
              <a:t>Growth </a:t>
            </a:r>
            <a:r>
              <a:rPr lang="en-US" sz="4400" dirty="0"/>
              <a:t>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7056363244099"/>
          <c:y val="0.27206517663552898"/>
          <c:w val="0.80487439639359204"/>
          <c:h val="0.55990821799448998"/>
        </c:manualLayout>
      </c:layout>
      <c:lineChart>
        <c:grouping val="standard"/>
        <c:varyColors val="0"/>
        <c:ser>
          <c:idx val="0"/>
          <c:order val="0"/>
          <c:tx>
            <c:strRef>
              <c:f>Proprietorship!$D$21</c:f>
              <c:strCache>
                <c:ptCount val="1"/>
                <c:pt idx="0">
                  <c:v>U.S. Nonfarm Proprietor</c:v>
                </c:pt>
              </c:strCache>
            </c:strRef>
          </c:tx>
          <c:spPr>
            <a:ln w="635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Proprietorship!$E$6:$U$6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Proprietorship!$E$21:$U$21</c:f>
              <c:numCache>
                <c:formatCode>General</c:formatCode>
                <c:ptCount val="17"/>
                <c:pt idx="0">
                  <c:v>73.212299391451026</c:v>
                </c:pt>
                <c:pt idx="1">
                  <c:v>75.363481992751332</c:v>
                </c:pt>
                <c:pt idx="2">
                  <c:v>78.853697617901076</c:v>
                </c:pt>
                <c:pt idx="3">
                  <c:v>83.190981873069106</c:v>
                </c:pt>
                <c:pt idx="4">
                  <c:v>87.642316259606247</c:v>
                </c:pt>
                <c:pt idx="5">
                  <c:v>91.188289726758327</c:v>
                </c:pt>
                <c:pt idx="6">
                  <c:v>97.040328689662601</c:v>
                </c:pt>
                <c:pt idx="7">
                  <c:v>97.809674267192705</c:v>
                </c:pt>
                <c:pt idx="8">
                  <c:v>100</c:v>
                </c:pt>
                <c:pt idx="9">
                  <c:v>100.32666210466139</c:v>
                </c:pt>
                <c:pt idx="10">
                  <c:v>105.03228604336159</c:v>
                </c:pt>
                <c:pt idx="11">
                  <c:v>105.64900156854129</c:v>
                </c:pt>
                <c:pt idx="12">
                  <c:v>108.5225016685112</c:v>
                </c:pt>
                <c:pt idx="13">
                  <c:v>111.71787658367759</c:v>
                </c:pt>
                <c:pt idx="14">
                  <c:v>115.03800263019311</c:v>
                </c:pt>
                <c:pt idx="15">
                  <c:v>117.2657818629315</c:v>
                </c:pt>
                <c:pt idx="16">
                  <c:v>119.6687195690313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FB-4565-87AD-5BCFBA5EB919}"/>
            </c:ext>
          </c:extLst>
        </c:ser>
        <c:ser>
          <c:idx val="1"/>
          <c:order val="1"/>
          <c:tx>
            <c:strRef>
              <c:f>Proprietorship!$D$47</c:f>
              <c:strCache>
                <c:ptCount val="1"/>
                <c:pt idx="0">
                  <c:v>WI Nonfarm Proprietor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Proprietorship!$E$6:$U$6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Proprietorship!$E$47:$U$47</c:f>
              <c:numCache>
                <c:formatCode>General</c:formatCode>
                <c:ptCount val="17"/>
                <c:pt idx="0">
                  <c:v>77.424782873113074</c:v>
                </c:pt>
                <c:pt idx="1">
                  <c:v>80.254094832004185</c:v>
                </c:pt>
                <c:pt idx="2">
                  <c:v>83.285500502244645</c:v>
                </c:pt>
                <c:pt idx="3">
                  <c:v>88.059900371046112</c:v>
                </c:pt>
                <c:pt idx="4">
                  <c:v>92.39594650922831</c:v>
                </c:pt>
                <c:pt idx="5">
                  <c:v>94.985069323438779</c:v>
                </c:pt>
                <c:pt idx="6">
                  <c:v>99.167367075979044</c:v>
                </c:pt>
                <c:pt idx="7">
                  <c:v>98.993118905584808</c:v>
                </c:pt>
                <c:pt idx="8">
                  <c:v>100</c:v>
                </c:pt>
                <c:pt idx="9">
                  <c:v>98.913340576590528</c:v>
                </c:pt>
                <c:pt idx="10">
                  <c:v>102.54436495083471</c:v>
                </c:pt>
                <c:pt idx="11">
                  <c:v>101.6994321559624</c:v>
                </c:pt>
                <c:pt idx="12">
                  <c:v>102.7454336729464</c:v>
                </c:pt>
                <c:pt idx="13">
                  <c:v>104.4831320937797</c:v>
                </c:pt>
                <c:pt idx="14">
                  <c:v>105.4327846224281</c:v>
                </c:pt>
                <c:pt idx="15">
                  <c:v>105.39588500987411</c:v>
                </c:pt>
                <c:pt idx="16">
                  <c:v>107.3828266469869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FB-4565-87AD-5BCFBA5EB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10060480"/>
        <c:axId val="-1510535952"/>
      </c:lineChart>
      <c:catAx>
        <c:axId val="-15100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10535952"/>
        <c:crosses val="autoZero"/>
        <c:auto val="1"/>
        <c:lblAlgn val="ctr"/>
        <c:lblOffset val="100"/>
        <c:noMultiLvlLbl val="0"/>
      </c:catAx>
      <c:valAx>
        <c:axId val="-151053595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1006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43154905396899"/>
          <c:y val="0.93839503757682496"/>
          <c:w val="0.65313690189206097"/>
          <c:h val="6.16049624231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/>
              <a:t>Establishment </a:t>
            </a:r>
            <a:r>
              <a:rPr lang="en-US" sz="4400" dirty="0" smtClean="0"/>
              <a:t>Births</a:t>
            </a:r>
          </a:p>
          <a:p>
            <a:pPr>
              <a:defRPr sz="4400"/>
            </a:pPr>
            <a:r>
              <a:rPr lang="en-US" sz="1800" dirty="0" smtClean="0"/>
              <a:t>Quarterly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Wisconsin</c:v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Series'!$AB$17:$AB$97</c:f>
              <c:numCache>
                <c:formatCode>General</c:formatCode>
                <c:ptCount val="81"/>
                <c:pt idx="0" formatCode="#0">
                  <c:v>1998</c:v>
                </c:pt>
                <c:pt idx="4" formatCode="#0">
                  <c:v>1999</c:v>
                </c:pt>
                <c:pt idx="8" formatCode="#0">
                  <c:v>2000</c:v>
                </c:pt>
                <c:pt idx="12" formatCode="#0">
                  <c:v>2001</c:v>
                </c:pt>
                <c:pt idx="16" formatCode="#0">
                  <c:v>2002</c:v>
                </c:pt>
                <c:pt idx="20">
                  <c:v>2003</c:v>
                </c:pt>
                <c:pt idx="24">
                  <c:v>2004</c:v>
                </c:pt>
                <c:pt idx="28">
                  <c:v>2005</c:v>
                </c:pt>
                <c:pt idx="32">
                  <c:v>2006</c:v>
                </c:pt>
                <c:pt idx="36">
                  <c:v>2007</c:v>
                </c:pt>
                <c:pt idx="40">
                  <c:v>2008</c:v>
                </c:pt>
                <c:pt idx="44">
                  <c:v>2009</c:v>
                </c:pt>
                <c:pt idx="48">
                  <c:v>2010</c:v>
                </c:pt>
                <c:pt idx="52">
                  <c:v>2011</c:v>
                </c:pt>
                <c:pt idx="56">
                  <c:v>2012</c:v>
                </c:pt>
                <c:pt idx="60">
                  <c:v>2013</c:v>
                </c:pt>
                <c:pt idx="64">
                  <c:v>2014</c:v>
                </c:pt>
                <c:pt idx="68">
                  <c:v>2015</c:v>
                </c:pt>
                <c:pt idx="72">
                  <c:v>2016</c:v>
                </c:pt>
                <c:pt idx="76">
                  <c:v>2017</c:v>
                </c:pt>
                <c:pt idx="80">
                  <c:v>2018</c:v>
                </c:pt>
              </c:numCache>
            </c:numRef>
          </c:cat>
          <c:val>
            <c:numRef>
              <c:f>'BLS Data Series'!$I$17:$I$98</c:f>
              <c:numCache>
                <c:formatCode>#0</c:formatCode>
                <c:ptCount val="82"/>
                <c:pt idx="0">
                  <c:v>2189</c:v>
                </c:pt>
                <c:pt idx="1">
                  <c:v>2909</c:v>
                </c:pt>
                <c:pt idx="2">
                  <c:v>2980</c:v>
                </c:pt>
                <c:pt idx="3">
                  <c:v>3135</c:v>
                </c:pt>
                <c:pt idx="4">
                  <c:v>2788</c:v>
                </c:pt>
                <c:pt idx="5">
                  <c:v>3145</c:v>
                </c:pt>
                <c:pt idx="6">
                  <c:v>2843</c:v>
                </c:pt>
                <c:pt idx="7">
                  <c:v>2771</c:v>
                </c:pt>
                <c:pt idx="8">
                  <c:v>2704</c:v>
                </c:pt>
                <c:pt idx="9">
                  <c:v>3073</c:v>
                </c:pt>
                <c:pt idx="10">
                  <c:v>2712</c:v>
                </c:pt>
                <c:pt idx="11">
                  <c:v>2267</c:v>
                </c:pt>
                <c:pt idx="12">
                  <c:v>2698</c:v>
                </c:pt>
                <c:pt idx="13">
                  <c:v>2821</c:v>
                </c:pt>
                <c:pt idx="14">
                  <c:v>2778</c:v>
                </c:pt>
                <c:pt idx="15">
                  <c:v>2556</c:v>
                </c:pt>
                <c:pt idx="16">
                  <c:v>3193</c:v>
                </c:pt>
                <c:pt idx="17">
                  <c:v>2807</c:v>
                </c:pt>
                <c:pt idx="18">
                  <c:v>2800</c:v>
                </c:pt>
                <c:pt idx="19">
                  <c:v>2641</c:v>
                </c:pt>
                <c:pt idx="20">
                  <c:v>2546</c:v>
                </c:pt>
                <c:pt idx="21">
                  <c:v>2692</c:v>
                </c:pt>
                <c:pt idx="22">
                  <c:v>2748</c:v>
                </c:pt>
                <c:pt idx="23">
                  <c:v>2719</c:v>
                </c:pt>
                <c:pt idx="24">
                  <c:v>2662</c:v>
                </c:pt>
                <c:pt idx="25">
                  <c:v>3038</c:v>
                </c:pt>
                <c:pt idx="26">
                  <c:v>2808</c:v>
                </c:pt>
                <c:pt idx="27">
                  <c:v>2972</c:v>
                </c:pt>
                <c:pt idx="28">
                  <c:v>2823</c:v>
                </c:pt>
                <c:pt idx="29">
                  <c:v>2823</c:v>
                </c:pt>
                <c:pt idx="30">
                  <c:v>2969</c:v>
                </c:pt>
                <c:pt idx="31">
                  <c:v>3020</c:v>
                </c:pt>
                <c:pt idx="32">
                  <c:v>2875</c:v>
                </c:pt>
                <c:pt idx="33">
                  <c:v>2935</c:v>
                </c:pt>
                <c:pt idx="34">
                  <c:v>3071</c:v>
                </c:pt>
                <c:pt idx="35">
                  <c:v>2904</c:v>
                </c:pt>
                <c:pt idx="36">
                  <c:v>2782</c:v>
                </c:pt>
                <c:pt idx="37">
                  <c:v>2667</c:v>
                </c:pt>
                <c:pt idx="38">
                  <c:v>2609</c:v>
                </c:pt>
                <c:pt idx="39">
                  <c:v>2341</c:v>
                </c:pt>
                <c:pt idx="40">
                  <c:v>2895</c:v>
                </c:pt>
                <c:pt idx="41">
                  <c:v>2885</c:v>
                </c:pt>
                <c:pt idx="42">
                  <c:v>2848</c:v>
                </c:pt>
                <c:pt idx="43">
                  <c:v>2594</c:v>
                </c:pt>
                <c:pt idx="44">
                  <c:v>2554</c:v>
                </c:pt>
                <c:pt idx="45">
                  <c:v>2112</c:v>
                </c:pt>
                <c:pt idx="46">
                  <c:v>2111</c:v>
                </c:pt>
                <c:pt idx="47">
                  <c:v>2362</c:v>
                </c:pt>
                <c:pt idx="48">
                  <c:v>2474</c:v>
                </c:pt>
                <c:pt idx="49">
                  <c:v>2352</c:v>
                </c:pt>
                <c:pt idx="50">
                  <c:v>2455</c:v>
                </c:pt>
                <c:pt idx="51">
                  <c:v>2610</c:v>
                </c:pt>
                <c:pt idx="52">
                  <c:v>2679</c:v>
                </c:pt>
                <c:pt idx="53">
                  <c:v>2575</c:v>
                </c:pt>
                <c:pt idx="54">
                  <c:v>2759</c:v>
                </c:pt>
                <c:pt idx="55">
                  <c:v>2672</c:v>
                </c:pt>
                <c:pt idx="56">
                  <c:v>3346</c:v>
                </c:pt>
                <c:pt idx="57">
                  <c:v>3278</c:v>
                </c:pt>
                <c:pt idx="58">
                  <c:v>3259</c:v>
                </c:pt>
                <c:pt idx="59">
                  <c:v>3208</c:v>
                </c:pt>
                <c:pt idx="60">
                  <c:v>3421</c:v>
                </c:pt>
                <c:pt idx="61">
                  <c:v>3438</c:v>
                </c:pt>
                <c:pt idx="62">
                  <c:v>3686</c:v>
                </c:pt>
                <c:pt idx="63">
                  <c:v>2946</c:v>
                </c:pt>
                <c:pt idx="64">
                  <c:v>3287</c:v>
                </c:pt>
                <c:pt idx="65">
                  <c:v>3278</c:v>
                </c:pt>
                <c:pt idx="66">
                  <c:v>3301</c:v>
                </c:pt>
                <c:pt idx="67">
                  <c:v>3628</c:v>
                </c:pt>
                <c:pt idx="68" formatCode="General">
                  <c:v>3374</c:v>
                </c:pt>
                <c:pt idx="69" formatCode="General">
                  <c:v>3422</c:v>
                </c:pt>
                <c:pt idx="70" formatCode="General">
                  <c:v>3853</c:v>
                </c:pt>
                <c:pt idx="71" formatCode="General">
                  <c:v>3507</c:v>
                </c:pt>
                <c:pt idx="72">
                  <c:v>3573</c:v>
                </c:pt>
                <c:pt idx="73">
                  <c:v>3512</c:v>
                </c:pt>
                <c:pt idx="74">
                  <c:v>3935</c:v>
                </c:pt>
                <c:pt idx="75">
                  <c:v>3689</c:v>
                </c:pt>
                <c:pt idx="76">
                  <c:v>3821</c:v>
                </c:pt>
                <c:pt idx="77">
                  <c:v>3755</c:v>
                </c:pt>
                <c:pt idx="78">
                  <c:v>3590</c:v>
                </c:pt>
                <c:pt idx="79">
                  <c:v>3591</c:v>
                </c:pt>
                <c:pt idx="80">
                  <c:v>3784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1-42A8-8817-35D65EB0C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04569696"/>
        <c:axId val="-1510704368"/>
      </c:lineChart>
      <c:lineChart>
        <c:grouping val="standard"/>
        <c:varyColors val="0"/>
        <c:ser>
          <c:idx val="1"/>
          <c:order val="1"/>
          <c:tx>
            <c:v>U.S.</c:v>
          </c:tx>
          <c:spPr>
            <a:ln w="635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'BLS Data Series'!$AB$17:$AB$97</c:f>
              <c:numCache>
                <c:formatCode>General</c:formatCode>
                <c:ptCount val="81"/>
                <c:pt idx="0" formatCode="#0">
                  <c:v>1998</c:v>
                </c:pt>
                <c:pt idx="4" formatCode="#0">
                  <c:v>1999</c:v>
                </c:pt>
                <c:pt idx="8" formatCode="#0">
                  <c:v>2000</c:v>
                </c:pt>
                <c:pt idx="12" formatCode="#0">
                  <c:v>2001</c:v>
                </c:pt>
                <c:pt idx="16" formatCode="#0">
                  <c:v>2002</c:v>
                </c:pt>
                <c:pt idx="20">
                  <c:v>2003</c:v>
                </c:pt>
                <c:pt idx="24">
                  <c:v>2004</c:v>
                </c:pt>
                <c:pt idx="28">
                  <c:v>2005</c:v>
                </c:pt>
                <c:pt idx="32">
                  <c:v>2006</c:v>
                </c:pt>
                <c:pt idx="36">
                  <c:v>2007</c:v>
                </c:pt>
                <c:pt idx="40">
                  <c:v>2008</c:v>
                </c:pt>
                <c:pt idx="44">
                  <c:v>2009</c:v>
                </c:pt>
                <c:pt idx="48">
                  <c:v>2010</c:v>
                </c:pt>
                <c:pt idx="52">
                  <c:v>2011</c:v>
                </c:pt>
                <c:pt idx="56">
                  <c:v>2012</c:v>
                </c:pt>
                <c:pt idx="60">
                  <c:v>2013</c:v>
                </c:pt>
                <c:pt idx="64">
                  <c:v>2014</c:v>
                </c:pt>
                <c:pt idx="68">
                  <c:v>2015</c:v>
                </c:pt>
                <c:pt idx="72">
                  <c:v>2016</c:v>
                </c:pt>
                <c:pt idx="76">
                  <c:v>2017</c:v>
                </c:pt>
                <c:pt idx="80">
                  <c:v>2018</c:v>
                </c:pt>
              </c:numCache>
            </c:numRef>
          </c:cat>
          <c:val>
            <c:numRef>
              <c:f>'BLS Data Series'!$AD$17:$AD$97</c:f>
              <c:numCache>
                <c:formatCode>#0</c:formatCode>
                <c:ptCount val="81"/>
                <c:pt idx="0">
                  <c:v>222</c:v>
                </c:pt>
                <c:pt idx="1">
                  <c:v>226</c:v>
                </c:pt>
                <c:pt idx="2">
                  <c:v>209</c:v>
                </c:pt>
                <c:pt idx="3">
                  <c:v>203</c:v>
                </c:pt>
                <c:pt idx="4">
                  <c:v>213</c:v>
                </c:pt>
                <c:pt idx="5">
                  <c:v>219</c:v>
                </c:pt>
                <c:pt idx="6">
                  <c:v>209</c:v>
                </c:pt>
                <c:pt idx="7">
                  <c:v>224</c:v>
                </c:pt>
                <c:pt idx="8">
                  <c:v>227</c:v>
                </c:pt>
                <c:pt idx="9">
                  <c:v>218</c:v>
                </c:pt>
                <c:pt idx="10">
                  <c:v>222</c:v>
                </c:pt>
                <c:pt idx="11">
                  <c:v>215</c:v>
                </c:pt>
                <c:pt idx="12">
                  <c:v>220</c:v>
                </c:pt>
                <c:pt idx="13">
                  <c:v>217</c:v>
                </c:pt>
                <c:pt idx="14">
                  <c:v>218</c:v>
                </c:pt>
                <c:pt idx="15">
                  <c:v>209</c:v>
                </c:pt>
                <c:pt idx="16">
                  <c:v>219</c:v>
                </c:pt>
                <c:pt idx="17">
                  <c:v>228</c:v>
                </c:pt>
                <c:pt idx="18">
                  <c:v>217</c:v>
                </c:pt>
                <c:pt idx="19">
                  <c:v>216</c:v>
                </c:pt>
                <c:pt idx="20">
                  <c:v>215</c:v>
                </c:pt>
                <c:pt idx="21">
                  <c:v>212</c:v>
                </c:pt>
                <c:pt idx="22">
                  <c:v>210</c:v>
                </c:pt>
                <c:pt idx="23">
                  <c:v>218</c:v>
                </c:pt>
                <c:pt idx="24">
                  <c:v>222</c:v>
                </c:pt>
                <c:pt idx="25">
                  <c:v>218</c:v>
                </c:pt>
                <c:pt idx="26">
                  <c:v>224</c:v>
                </c:pt>
                <c:pt idx="27">
                  <c:v>226</c:v>
                </c:pt>
                <c:pt idx="28">
                  <c:v>227</c:v>
                </c:pt>
                <c:pt idx="29">
                  <c:v>232</c:v>
                </c:pt>
                <c:pt idx="30">
                  <c:v>236</c:v>
                </c:pt>
                <c:pt idx="31">
                  <c:v>236</c:v>
                </c:pt>
                <c:pt idx="32">
                  <c:v>236</c:v>
                </c:pt>
                <c:pt idx="33">
                  <c:v>233</c:v>
                </c:pt>
                <c:pt idx="34">
                  <c:v>224</c:v>
                </c:pt>
                <c:pt idx="35">
                  <c:v>236</c:v>
                </c:pt>
                <c:pt idx="36">
                  <c:v>232</c:v>
                </c:pt>
                <c:pt idx="37">
                  <c:v>225</c:v>
                </c:pt>
                <c:pt idx="38">
                  <c:v>233</c:v>
                </c:pt>
                <c:pt idx="39">
                  <c:v>228</c:v>
                </c:pt>
                <c:pt idx="40">
                  <c:v>226</c:v>
                </c:pt>
                <c:pt idx="41">
                  <c:v>221</c:v>
                </c:pt>
                <c:pt idx="42">
                  <c:v>216</c:v>
                </c:pt>
                <c:pt idx="43">
                  <c:v>211</c:v>
                </c:pt>
                <c:pt idx="44">
                  <c:v>197</c:v>
                </c:pt>
                <c:pt idx="45">
                  <c:v>201</c:v>
                </c:pt>
                <c:pt idx="46">
                  <c:v>192</c:v>
                </c:pt>
                <c:pt idx="47">
                  <c:v>202</c:v>
                </c:pt>
                <c:pt idx="48">
                  <c:v>193</c:v>
                </c:pt>
                <c:pt idx="49">
                  <c:v>193</c:v>
                </c:pt>
                <c:pt idx="50">
                  <c:v>207</c:v>
                </c:pt>
                <c:pt idx="51">
                  <c:v>216</c:v>
                </c:pt>
                <c:pt idx="52">
                  <c:v>204</c:v>
                </c:pt>
                <c:pt idx="53">
                  <c:v>210</c:v>
                </c:pt>
                <c:pt idx="54">
                  <c:v>206</c:v>
                </c:pt>
                <c:pt idx="55">
                  <c:v>214</c:v>
                </c:pt>
                <c:pt idx="56">
                  <c:v>236</c:v>
                </c:pt>
                <c:pt idx="57">
                  <c:v>217</c:v>
                </c:pt>
                <c:pt idx="58">
                  <c:v>210</c:v>
                </c:pt>
                <c:pt idx="59">
                  <c:v>218</c:v>
                </c:pt>
                <c:pt idx="60">
                  <c:v>205</c:v>
                </c:pt>
                <c:pt idx="61">
                  <c:v>222</c:v>
                </c:pt>
                <c:pt idx="62">
                  <c:v>219</c:v>
                </c:pt>
                <c:pt idx="63">
                  <c:v>215</c:v>
                </c:pt>
                <c:pt idx="64">
                  <c:v>220</c:v>
                </c:pt>
                <c:pt idx="65">
                  <c:v>221</c:v>
                </c:pt>
                <c:pt idx="66">
                  <c:v>225</c:v>
                </c:pt>
                <c:pt idx="67">
                  <c:v>224</c:v>
                </c:pt>
                <c:pt idx="68">
                  <c:v>234</c:v>
                </c:pt>
                <c:pt idx="69">
                  <c:v>234</c:v>
                </c:pt>
                <c:pt idx="70">
                  <c:v>242</c:v>
                </c:pt>
                <c:pt idx="71">
                  <c:v>247</c:v>
                </c:pt>
                <c:pt idx="72">
                  <c:v>236</c:v>
                </c:pt>
                <c:pt idx="73">
                  <c:v>242</c:v>
                </c:pt>
                <c:pt idx="74">
                  <c:v>239</c:v>
                </c:pt>
                <c:pt idx="75">
                  <c:v>239</c:v>
                </c:pt>
                <c:pt idx="76">
                  <c:v>241</c:v>
                </c:pt>
                <c:pt idx="77">
                  <c:v>240</c:v>
                </c:pt>
                <c:pt idx="78">
                  <c:v>241</c:v>
                </c:pt>
                <c:pt idx="79">
                  <c:v>246</c:v>
                </c:pt>
                <c:pt idx="80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01-42A8-8817-35D65EB0C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10804320"/>
        <c:axId val="-1503829072"/>
      </c:lineChart>
      <c:catAx>
        <c:axId val="-1504569696"/>
        <c:scaling>
          <c:orientation val="minMax"/>
        </c:scaling>
        <c:delete val="0"/>
        <c:axPos val="b"/>
        <c:numFmt formatCode="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10704368"/>
        <c:crosses val="autoZero"/>
        <c:auto val="1"/>
        <c:lblAlgn val="ctr"/>
        <c:lblOffset val="100"/>
        <c:noMultiLvlLbl val="0"/>
      </c:catAx>
      <c:valAx>
        <c:axId val="-1510704368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4569696"/>
        <c:crosses val="autoZero"/>
        <c:crossBetween val="between"/>
      </c:valAx>
      <c:valAx>
        <c:axId val="-1503829072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dirty="0" smtClean="0"/>
                  <a:t>(Thousands)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10804320"/>
        <c:crosses val="max"/>
        <c:crossBetween val="between"/>
      </c:valAx>
      <c:catAx>
        <c:axId val="-1510804320"/>
        <c:scaling>
          <c:orientation val="minMax"/>
        </c:scaling>
        <c:delete val="1"/>
        <c:axPos val="b"/>
        <c:numFmt formatCode="#0" sourceLinked="1"/>
        <c:majorTickMark val="out"/>
        <c:minorTickMark val="none"/>
        <c:tickLblPos val="nextTo"/>
        <c:crossAx val="-1503829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Inflation</a:t>
            </a:r>
          </a:p>
          <a:p>
            <a:pPr>
              <a:defRPr sz="4400">
                <a:latin typeface="Calibri" charset="0"/>
                <a:ea typeface="Calibri" charset="0"/>
                <a:cs typeface="Calibri" charset="0"/>
              </a:defRPr>
            </a:pP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CPI-U</a:t>
            </a:r>
          </a:p>
          <a:p>
            <a:pPr>
              <a:defRPr sz="4400">
                <a:latin typeface="Calibri" charset="0"/>
                <a:ea typeface="Calibri" charset="0"/>
                <a:cs typeface="Calibri" charset="0"/>
              </a:defRPr>
            </a:pP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United States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519507914271402E-2"/>
          <c:y val="0.26589016877341398"/>
          <c:w val="0.86367507742513805"/>
          <c:h val="0.59051037017998897"/>
        </c:manualLayout>
      </c:layout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C9-486C-9884-799C17649E3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635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C9-486C-9884-799C17649E3B}"/>
              </c:ext>
            </c:extLst>
          </c:dPt>
          <c:cat>
            <c:numRef>
              <c:f>Inflation!$A$878:$A$886</c:f>
              <c:numCache>
                <c:formatCode>yyyy\-mm\-dd</c:formatCode>
                <c:ptCount val="9"/>
                <c:pt idx="0">
                  <c:v>43101</c:v>
                </c:pt>
                <c:pt idx="1">
                  <c:v>43252</c:v>
                </c:pt>
                <c:pt idx="2">
                  <c:v>43435</c:v>
                </c:pt>
                <c:pt idx="3">
                  <c:v>43617</c:v>
                </c:pt>
                <c:pt idx="4">
                  <c:v>43800</c:v>
                </c:pt>
                <c:pt idx="5">
                  <c:v>43983</c:v>
                </c:pt>
                <c:pt idx="6">
                  <c:v>44166</c:v>
                </c:pt>
                <c:pt idx="7">
                  <c:v>44348</c:v>
                </c:pt>
                <c:pt idx="8">
                  <c:v>44531</c:v>
                </c:pt>
              </c:numCache>
            </c:numRef>
          </c:cat>
          <c:val>
            <c:numRef>
              <c:f>Inflation!$C$878:$C$886</c:f>
              <c:numCache>
                <c:formatCode>General</c:formatCode>
                <c:ptCount val="9"/>
                <c:pt idx="0">
                  <c:v>2.14</c:v>
                </c:pt>
                <c:pt idx="1">
                  <c:v>2.8</c:v>
                </c:pt>
                <c:pt idx="2">
                  <c:v>1.9</c:v>
                </c:pt>
                <c:pt idx="3" formatCode="0.00">
                  <c:v>1.9423529411764711</c:v>
                </c:pt>
                <c:pt idx="4" formatCode="0.00">
                  <c:v>2.1923529411764711</c:v>
                </c:pt>
                <c:pt idx="5" formatCode="0.00">
                  <c:v>2.2036363636363632</c:v>
                </c:pt>
                <c:pt idx="6" formatCode="0.00">
                  <c:v>2.1986153846153851</c:v>
                </c:pt>
                <c:pt idx="7" formatCode="0.00">
                  <c:v>2.225531914893617</c:v>
                </c:pt>
                <c:pt idx="8" formatCode="0.00">
                  <c:v>2.1868085106382971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C9-486C-9884-799C17649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44140016"/>
        <c:axId val="-1191447440"/>
      </c:lineChart>
      <c:dateAx>
        <c:axId val="-1544140016"/>
        <c:scaling>
          <c:orientation val="minMax"/>
          <c:min val="43070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191447440"/>
        <c:crosses val="autoZero"/>
        <c:auto val="1"/>
        <c:lblOffset val="100"/>
        <c:baseTimeUnit val="months"/>
        <c:majorUnit val="6"/>
        <c:majorTimeUnit val="months"/>
      </c:dateAx>
      <c:valAx>
        <c:axId val="-119144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4414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 smtClean="0"/>
              <a:t>(Effectiv</a:t>
            </a:r>
            <a:r>
              <a:rPr lang="en-US" sz="4400" baseline="0" dirty="0" smtClean="0"/>
              <a:t>e) Federal Funds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A8-4806-B20D-26CE446FFFD5}"/>
              </c:ext>
            </c:extLst>
          </c:dPt>
          <c:cat>
            <c:numRef>
              <c:f>Sheet1!$A$3:$A$10</c:f>
              <c:numCache>
                <c:formatCode>yyyy\-mm\-dd</c:formatCode>
                <c:ptCount val="8"/>
                <c:pt idx="0">
                  <c:v>43252</c:v>
                </c:pt>
                <c:pt idx="1">
                  <c:v>43435</c:v>
                </c:pt>
                <c:pt idx="2">
                  <c:v>43617</c:v>
                </c:pt>
                <c:pt idx="3">
                  <c:v>43800</c:v>
                </c:pt>
                <c:pt idx="4">
                  <c:v>43983</c:v>
                </c:pt>
                <c:pt idx="5">
                  <c:v>44166</c:v>
                </c:pt>
                <c:pt idx="6">
                  <c:v>44348</c:v>
                </c:pt>
                <c:pt idx="7">
                  <c:v>44531</c:v>
                </c:pt>
              </c:numCache>
            </c:numRef>
          </c:cat>
          <c:val>
            <c:numRef>
              <c:f>Sheet1!$B$3:$B$10</c:f>
              <c:numCache>
                <c:formatCode>General</c:formatCode>
                <c:ptCount val="8"/>
                <c:pt idx="0">
                  <c:v>1.82</c:v>
                </c:pt>
                <c:pt idx="1">
                  <c:v>2.27</c:v>
                </c:pt>
                <c:pt idx="2" formatCode="0.00">
                  <c:v>2.5859154929577461</c:v>
                </c:pt>
                <c:pt idx="3" formatCode="0.00">
                  <c:v>2.746109589041096</c:v>
                </c:pt>
                <c:pt idx="4" formatCode="0.00">
                  <c:v>2.750579710144927</c:v>
                </c:pt>
                <c:pt idx="5" formatCode="0.00">
                  <c:v>2.7038805970149249</c:v>
                </c:pt>
                <c:pt idx="6" formatCode="0.00">
                  <c:v>2.6197000000000008</c:v>
                </c:pt>
                <c:pt idx="7" formatCode="0.00">
                  <c:v>2.6442857142857141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A8-4806-B20D-26CE446FF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8473232"/>
        <c:axId val="-1456526720"/>
      </c:lineChart>
      <c:dateAx>
        <c:axId val="-11884732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456526720"/>
        <c:crosses val="autoZero"/>
        <c:auto val="1"/>
        <c:lblOffset val="100"/>
        <c:baseTimeUnit val="months"/>
        <c:majorUnit val="6"/>
        <c:majorTimeUnit val="months"/>
      </c:dateAx>
      <c:valAx>
        <c:axId val="-145652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1884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 smtClean="0"/>
              <a:t>GDP Growth Projections</a:t>
            </a:r>
          </a:p>
          <a:p>
            <a:pPr>
              <a:defRPr/>
            </a:pPr>
            <a:r>
              <a:rPr lang="en-US" sz="2400" dirty="0" smtClean="0"/>
              <a:t>United</a:t>
            </a:r>
            <a:r>
              <a:rPr lang="en-US" sz="2400" baseline="0" dirty="0" smtClean="0"/>
              <a:t> States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6-49F3-9C85-95FEF927012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6-49F3-9C85-95FEF927012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6-49F3-9C85-95FEF927012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B6-49F3-9C85-95FEF9270126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B6-49F3-9C85-95FEF9270126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B6-49F3-9C85-95FEF9270126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B6-49F3-9C85-95FEF9270126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B6-49F3-9C85-95FEF9270126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B6-49F3-9C85-95FEF9270126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88B6-49F3-9C85-95FEF927012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88B6-49F3-9C85-95FEF9270126}"/>
              </c:ext>
            </c:extLst>
          </c:dPt>
          <c:cat>
            <c:numRef>
              <c:f>'GDP Projection'!$N$91:$N$102</c:f>
              <c:numCache>
                <c:formatCode>yyyy\-mm\-dd</c:formatCode>
                <c:ptCount val="12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</c:numCache>
            </c:numRef>
          </c:cat>
          <c:val>
            <c:numRef>
              <c:f>'GDP Projection'!$O$91:$O$102</c:f>
              <c:numCache>
                <c:formatCode>0.0</c:formatCode>
                <c:ptCount val="12"/>
                <c:pt idx="0">
                  <c:v>2.2000000000000002</c:v>
                </c:pt>
                <c:pt idx="1">
                  <c:v>4.2</c:v>
                </c:pt>
                <c:pt idx="2">
                  <c:v>3.4</c:v>
                </c:pt>
                <c:pt idx="3">
                  <c:v>2.6431428571428559</c:v>
                </c:pt>
                <c:pt idx="4">
                  <c:v>2.157285714285714</c:v>
                </c:pt>
                <c:pt idx="5">
                  <c:v>2.4058571428571431</c:v>
                </c:pt>
                <c:pt idx="6">
                  <c:v>2.1847142857142861</c:v>
                </c:pt>
                <c:pt idx="7">
                  <c:v>2.0388571428571431</c:v>
                </c:pt>
                <c:pt idx="8">
                  <c:v>3.0507323943661961</c:v>
                </c:pt>
                <c:pt idx="9">
                  <c:v>2.217863013698631</c:v>
                </c:pt>
                <c:pt idx="10">
                  <c:v>1.70514705882353</c:v>
                </c:pt>
                <c:pt idx="11">
                  <c:v>1.761914893617021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8B6-49F3-9C85-95FEF9270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09564816"/>
        <c:axId val="-1505360896"/>
      </c:lineChart>
      <c:dateAx>
        <c:axId val="-150956481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5360896"/>
        <c:crosses val="autoZero"/>
        <c:auto val="1"/>
        <c:lblOffset val="100"/>
        <c:baseTimeUnit val="months"/>
      </c:dateAx>
      <c:valAx>
        <c:axId val="-1505360896"/>
        <c:scaling>
          <c:orientation val="minMax"/>
          <c:max val="6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956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/>
              <a:t>Poll of Economists</a:t>
            </a:r>
            <a:r>
              <a:rPr lang="en-US" sz="4400" dirty="0" smtClean="0"/>
              <a:t>: Probability </a:t>
            </a:r>
            <a:r>
              <a:rPr lang="en-US" sz="4400" dirty="0"/>
              <a:t>of Recession in 2019</a:t>
            </a:r>
          </a:p>
        </c:rich>
      </c:tx>
      <c:layout>
        <c:manualLayout>
          <c:xMode val="edge"/>
          <c:yMode val="edge"/>
          <c:x val="0.103846444386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207164570237299E-2"/>
          <c:y val="0.231602917505872"/>
          <c:w val="0.89087071837744303"/>
          <c:h val="0.590233973752179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'Probability of Recession'!$AY$2:$AY$69</c:f>
              <c:numCache>
                <c:formatCode>General</c:formatCode>
                <c:ptCount val="68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23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25</c:v>
                </c:pt>
                <c:pt idx="44">
                  <c:v>25</c:v>
                </c:pt>
                <c:pt idx="45">
                  <c:v>25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33</c:v>
                </c:pt>
                <c:pt idx="53">
                  <c:v>33</c:v>
                </c:pt>
                <c:pt idx="54">
                  <c:v>35</c:v>
                </c:pt>
                <c:pt idx="55">
                  <c:v>35</c:v>
                </c:pt>
                <c:pt idx="56">
                  <c:v>35</c:v>
                </c:pt>
                <c:pt idx="57">
                  <c:v>35</c:v>
                </c:pt>
                <c:pt idx="58">
                  <c:v>35</c:v>
                </c:pt>
                <c:pt idx="59">
                  <c:v>35</c:v>
                </c:pt>
                <c:pt idx="60">
                  <c:v>37</c:v>
                </c:pt>
                <c:pt idx="61">
                  <c:v>38</c:v>
                </c:pt>
                <c:pt idx="62">
                  <c:v>40</c:v>
                </c:pt>
                <c:pt idx="63">
                  <c:v>40</c:v>
                </c:pt>
                <c:pt idx="64">
                  <c:v>50</c:v>
                </c:pt>
                <c:pt idx="65">
                  <c:v>55</c:v>
                </c:pt>
                <c:pt idx="66">
                  <c:v>55</c:v>
                </c:pt>
                <c:pt idx="6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E-401B-B0E6-D4567609F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56965760"/>
        <c:axId val="-1106555616"/>
      </c:barChart>
      <c:catAx>
        <c:axId val="-1456965760"/>
        <c:scaling>
          <c:orientation val="minMax"/>
        </c:scaling>
        <c:delete val="1"/>
        <c:axPos val="l"/>
        <c:majorTickMark val="none"/>
        <c:minorTickMark val="none"/>
        <c:tickLblPos val="nextTo"/>
        <c:crossAx val="-1106555616"/>
        <c:crosses val="autoZero"/>
        <c:auto val="1"/>
        <c:lblAlgn val="ctr"/>
        <c:lblOffset val="100"/>
        <c:noMultiLvlLbl val="0"/>
      </c:catAx>
      <c:valAx>
        <c:axId val="-110655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45696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 smtClean="0"/>
              <a:t>Employment Growth Index</a:t>
            </a:r>
          </a:p>
          <a:p>
            <a:pPr>
              <a:defRPr sz="4400"/>
            </a:pPr>
            <a:endParaRPr lang="en-US" sz="4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Proprietorship!$D$19</c:f>
              <c:strCache>
                <c:ptCount val="1"/>
                <c:pt idx="0">
                  <c:v>U.S. Nonfarm Employment</c:v>
                </c:pt>
              </c:strCache>
            </c:strRef>
          </c:tx>
          <c:spPr>
            <a:ln w="635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Proprietorship!$E$6:$U$6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Proprietorship!$E$19:$U$19</c:f>
              <c:numCache>
                <c:formatCode>General</c:formatCode>
                <c:ptCount val="17"/>
                <c:pt idx="0">
                  <c:v>94.998324685827399</c:v>
                </c:pt>
                <c:pt idx="1">
                  <c:v>94.84155270339572</c:v>
                </c:pt>
                <c:pt idx="2">
                  <c:v>95.363385292437258</c:v>
                </c:pt>
                <c:pt idx="3">
                  <c:v>97.139393740932675</c:v>
                </c:pt>
                <c:pt idx="4">
                  <c:v>99.222104557146906</c:v>
                </c:pt>
                <c:pt idx="5">
                  <c:v>101.3314215844788</c:v>
                </c:pt>
                <c:pt idx="6">
                  <c:v>103.430154602553</c:v>
                </c:pt>
                <c:pt idx="7">
                  <c:v>103.2583544964789</c:v>
                </c:pt>
                <c:pt idx="8">
                  <c:v>100</c:v>
                </c:pt>
                <c:pt idx="9">
                  <c:v>99.563190336156225</c:v>
                </c:pt>
                <c:pt idx="10">
                  <c:v>101.4267946181775</c:v>
                </c:pt>
                <c:pt idx="11">
                  <c:v>103.1249141145658</c:v>
                </c:pt>
                <c:pt idx="12">
                  <c:v>105.06827855475061</c:v>
                </c:pt>
                <c:pt idx="13">
                  <c:v>107.3550677815156</c:v>
                </c:pt>
                <c:pt idx="14">
                  <c:v>109.7396859999287</c:v>
                </c:pt>
                <c:pt idx="15">
                  <c:v>111.52733101108861</c:v>
                </c:pt>
                <c:pt idx="16">
                  <c:v>113.150192938887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33-4DB4-9ED1-4A43C2897536}"/>
            </c:ext>
          </c:extLst>
        </c:ser>
        <c:ser>
          <c:idx val="1"/>
          <c:order val="1"/>
          <c:tx>
            <c:strRef>
              <c:f>Proprietorship!$D$45</c:f>
              <c:strCache>
                <c:ptCount val="1"/>
                <c:pt idx="0">
                  <c:v>WI Nonfarm Employment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Proprietorship!$E$6:$U$6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Proprietorship!$E$45:$U$45</c:f>
              <c:numCache>
                <c:formatCode>General</c:formatCode>
                <c:ptCount val="17"/>
                <c:pt idx="0">
                  <c:v>98.492455271175004</c:v>
                </c:pt>
                <c:pt idx="1">
                  <c:v>98.343557916450422</c:v>
                </c:pt>
                <c:pt idx="2">
                  <c:v>98.847662654337597</c:v>
                </c:pt>
                <c:pt idx="3">
                  <c:v>100.5327812654636</c:v>
                </c:pt>
                <c:pt idx="4">
                  <c:v>101.822569202244</c:v>
                </c:pt>
                <c:pt idx="5">
                  <c:v>102.9967865595917</c:v>
                </c:pt>
                <c:pt idx="6">
                  <c:v>104.0672974310362</c:v>
                </c:pt>
                <c:pt idx="7">
                  <c:v>103.72613021885969</c:v>
                </c:pt>
                <c:pt idx="8">
                  <c:v>100</c:v>
                </c:pt>
                <c:pt idx="9">
                  <c:v>99.470676611042535</c:v>
                </c:pt>
                <c:pt idx="10">
                  <c:v>100.9078714385362</c:v>
                </c:pt>
                <c:pt idx="11">
                  <c:v>101.7939224839477</c:v>
                </c:pt>
                <c:pt idx="12">
                  <c:v>102.86386697906801</c:v>
                </c:pt>
                <c:pt idx="13">
                  <c:v>104.3125979980087</c:v>
                </c:pt>
                <c:pt idx="14">
                  <c:v>105.52494142476441</c:v>
                </c:pt>
                <c:pt idx="15">
                  <c:v>106.5476382107278</c:v>
                </c:pt>
                <c:pt idx="16">
                  <c:v>107.5197784574294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33-4DB4-9ED1-4A43C2897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47596672"/>
        <c:axId val="-1544118816"/>
      </c:lineChart>
      <c:catAx>
        <c:axId val="-11475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44118816"/>
        <c:crosses val="autoZero"/>
        <c:auto val="1"/>
        <c:lblAlgn val="ctr"/>
        <c:lblOffset val="100"/>
        <c:noMultiLvlLbl val="0"/>
      </c:catAx>
      <c:valAx>
        <c:axId val="-15441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14759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/>
              <a:t>Unemployment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Unemployment!$B$11</c:f>
              <c:strCache>
                <c:ptCount val="1"/>
                <c:pt idx="0">
                  <c:v>U.S.</c:v>
                </c:pt>
              </c:strCache>
            </c:strRef>
          </c:tx>
          <c:spPr>
            <a:ln w="6032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Unemployment!$A$276:$A$527</c:f>
              <c:numCache>
                <c:formatCode>yyyy\-mm\-dd</c:formatCode>
                <c:ptCount val="252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Unemployment!$B$276:$B$526</c:f>
              <c:numCache>
                <c:formatCode>0.0</c:formatCode>
                <c:ptCount val="251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4.5999999999999996</c:v>
                </c:pt>
                <c:pt idx="9">
                  <c:v>4.5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4.3</c:v>
                </c:pt>
                <c:pt idx="16">
                  <c:v>4.2</c:v>
                </c:pt>
                <c:pt idx="17">
                  <c:v>4.3</c:v>
                </c:pt>
                <c:pt idx="18">
                  <c:v>4.3</c:v>
                </c:pt>
                <c:pt idx="19">
                  <c:v>4.2</c:v>
                </c:pt>
                <c:pt idx="20">
                  <c:v>4.2</c:v>
                </c:pt>
                <c:pt idx="21">
                  <c:v>4.0999999999999996</c:v>
                </c:pt>
                <c:pt idx="22">
                  <c:v>4.0999999999999996</c:v>
                </c:pt>
                <c:pt idx="23">
                  <c:v>4</c:v>
                </c:pt>
                <c:pt idx="24">
                  <c:v>4</c:v>
                </c:pt>
                <c:pt idx="25">
                  <c:v>4.0999999999999996</c:v>
                </c:pt>
                <c:pt idx="26">
                  <c:v>4</c:v>
                </c:pt>
                <c:pt idx="27">
                  <c:v>3.8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4.0999999999999996</c:v>
                </c:pt>
                <c:pt idx="32">
                  <c:v>3.9</c:v>
                </c:pt>
                <c:pt idx="33">
                  <c:v>3.9</c:v>
                </c:pt>
                <c:pt idx="34">
                  <c:v>3.9</c:v>
                </c:pt>
                <c:pt idx="35">
                  <c:v>3.9</c:v>
                </c:pt>
                <c:pt idx="36">
                  <c:v>4.2</c:v>
                </c:pt>
                <c:pt idx="37">
                  <c:v>4.2</c:v>
                </c:pt>
                <c:pt idx="38">
                  <c:v>4.3</c:v>
                </c:pt>
                <c:pt idx="39">
                  <c:v>4.4000000000000004</c:v>
                </c:pt>
                <c:pt idx="40">
                  <c:v>4.3</c:v>
                </c:pt>
                <c:pt idx="41">
                  <c:v>4.5</c:v>
                </c:pt>
                <c:pt idx="42">
                  <c:v>4.5999999999999996</c:v>
                </c:pt>
                <c:pt idx="43">
                  <c:v>4.9000000000000004</c:v>
                </c:pt>
                <c:pt idx="44">
                  <c:v>5</c:v>
                </c:pt>
                <c:pt idx="45">
                  <c:v>5.3</c:v>
                </c:pt>
                <c:pt idx="46">
                  <c:v>5.5</c:v>
                </c:pt>
                <c:pt idx="47">
                  <c:v>5.7</c:v>
                </c:pt>
                <c:pt idx="48">
                  <c:v>5.7</c:v>
                </c:pt>
                <c:pt idx="49">
                  <c:v>5.7</c:v>
                </c:pt>
                <c:pt idx="50">
                  <c:v>5.7</c:v>
                </c:pt>
                <c:pt idx="51">
                  <c:v>5.9</c:v>
                </c:pt>
                <c:pt idx="52">
                  <c:v>5.8</c:v>
                </c:pt>
                <c:pt idx="53">
                  <c:v>5.8</c:v>
                </c:pt>
                <c:pt idx="54">
                  <c:v>5.8</c:v>
                </c:pt>
                <c:pt idx="55">
                  <c:v>5.7</c:v>
                </c:pt>
                <c:pt idx="56">
                  <c:v>5.7</c:v>
                </c:pt>
                <c:pt idx="57">
                  <c:v>5.7</c:v>
                </c:pt>
                <c:pt idx="58">
                  <c:v>5.9</c:v>
                </c:pt>
                <c:pt idx="59">
                  <c:v>6</c:v>
                </c:pt>
                <c:pt idx="60">
                  <c:v>5.8</c:v>
                </c:pt>
                <c:pt idx="61">
                  <c:v>5.9</c:v>
                </c:pt>
                <c:pt idx="62">
                  <c:v>5.9</c:v>
                </c:pt>
                <c:pt idx="63">
                  <c:v>6</c:v>
                </c:pt>
                <c:pt idx="64">
                  <c:v>6.1</c:v>
                </c:pt>
                <c:pt idx="65">
                  <c:v>6.3</c:v>
                </c:pt>
                <c:pt idx="66">
                  <c:v>6.2</c:v>
                </c:pt>
                <c:pt idx="67">
                  <c:v>6.1</c:v>
                </c:pt>
                <c:pt idx="68">
                  <c:v>6.1</c:v>
                </c:pt>
                <c:pt idx="69">
                  <c:v>6</c:v>
                </c:pt>
                <c:pt idx="70">
                  <c:v>5.8</c:v>
                </c:pt>
                <c:pt idx="71">
                  <c:v>5.7</c:v>
                </c:pt>
                <c:pt idx="72">
                  <c:v>5.7</c:v>
                </c:pt>
                <c:pt idx="73">
                  <c:v>5.6</c:v>
                </c:pt>
                <c:pt idx="74">
                  <c:v>5.8</c:v>
                </c:pt>
                <c:pt idx="75">
                  <c:v>5.6</c:v>
                </c:pt>
                <c:pt idx="76">
                  <c:v>5.6</c:v>
                </c:pt>
                <c:pt idx="77">
                  <c:v>5.6</c:v>
                </c:pt>
                <c:pt idx="78">
                  <c:v>5.5</c:v>
                </c:pt>
                <c:pt idx="79">
                  <c:v>5.4</c:v>
                </c:pt>
                <c:pt idx="80">
                  <c:v>5.4</c:v>
                </c:pt>
                <c:pt idx="81">
                  <c:v>5.5</c:v>
                </c:pt>
                <c:pt idx="82">
                  <c:v>5.4</c:v>
                </c:pt>
                <c:pt idx="83">
                  <c:v>5.4</c:v>
                </c:pt>
                <c:pt idx="84">
                  <c:v>5.3</c:v>
                </c:pt>
                <c:pt idx="85">
                  <c:v>5.4</c:v>
                </c:pt>
                <c:pt idx="86">
                  <c:v>5.2</c:v>
                </c:pt>
                <c:pt idx="87">
                  <c:v>5.2</c:v>
                </c:pt>
                <c:pt idx="88">
                  <c:v>5.0999999999999996</c:v>
                </c:pt>
                <c:pt idx="89">
                  <c:v>5</c:v>
                </c:pt>
                <c:pt idx="90">
                  <c:v>5</c:v>
                </c:pt>
                <c:pt idx="91">
                  <c:v>4.9000000000000004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4.9000000000000004</c:v>
                </c:pt>
                <c:pt idx="96">
                  <c:v>4.7</c:v>
                </c:pt>
                <c:pt idx="97">
                  <c:v>4.8</c:v>
                </c:pt>
                <c:pt idx="98">
                  <c:v>4.7</c:v>
                </c:pt>
                <c:pt idx="99">
                  <c:v>4.7</c:v>
                </c:pt>
                <c:pt idx="100">
                  <c:v>4.5999999999999996</c:v>
                </c:pt>
                <c:pt idx="101">
                  <c:v>4.5999999999999996</c:v>
                </c:pt>
                <c:pt idx="102">
                  <c:v>4.7</c:v>
                </c:pt>
                <c:pt idx="103">
                  <c:v>4.7</c:v>
                </c:pt>
                <c:pt idx="104">
                  <c:v>4.5</c:v>
                </c:pt>
                <c:pt idx="105">
                  <c:v>4.4000000000000004</c:v>
                </c:pt>
                <c:pt idx="106">
                  <c:v>4.5</c:v>
                </c:pt>
                <c:pt idx="107">
                  <c:v>4.4000000000000004</c:v>
                </c:pt>
                <c:pt idx="108">
                  <c:v>4.5999999999999996</c:v>
                </c:pt>
                <c:pt idx="109">
                  <c:v>4.5</c:v>
                </c:pt>
                <c:pt idx="110">
                  <c:v>4.4000000000000004</c:v>
                </c:pt>
                <c:pt idx="111">
                  <c:v>4.5</c:v>
                </c:pt>
                <c:pt idx="112">
                  <c:v>4.4000000000000004</c:v>
                </c:pt>
                <c:pt idx="113">
                  <c:v>4.5999999999999996</c:v>
                </c:pt>
                <c:pt idx="114">
                  <c:v>4.7</c:v>
                </c:pt>
                <c:pt idx="115">
                  <c:v>4.5999999999999996</c:v>
                </c:pt>
                <c:pt idx="116">
                  <c:v>4.7</c:v>
                </c:pt>
                <c:pt idx="117">
                  <c:v>4.7</c:v>
                </c:pt>
                <c:pt idx="118">
                  <c:v>4.7</c:v>
                </c:pt>
                <c:pt idx="119">
                  <c:v>5</c:v>
                </c:pt>
                <c:pt idx="120">
                  <c:v>5</c:v>
                </c:pt>
                <c:pt idx="121">
                  <c:v>4.9000000000000004</c:v>
                </c:pt>
                <c:pt idx="122">
                  <c:v>5.0999999999999996</c:v>
                </c:pt>
                <c:pt idx="123">
                  <c:v>5</c:v>
                </c:pt>
                <c:pt idx="124">
                  <c:v>5.4</c:v>
                </c:pt>
                <c:pt idx="125">
                  <c:v>5.6</c:v>
                </c:pt>
                <c:pt idx="126">
                  <c:v>5.8</c:v>
                </c:pt>
                <c:pt idx="127">
                  <c:v>6.1</c:v>
                </c:pt>
                <c:pt idx="128">
                  <c:v>6.1</c:v>
                </c:pt>
                <c:pt idx="129">
                  <c:v>6.5</c:v>
                </c:pt>
                <c:pt idx="130">
                  <c:v>6.8</c:v>
                </c:pt>
                <c:pt idx="131">
                  <c:v>7.3</c:v>
                </c:pt>
                <c:pt idx="132">
                  <c:v>7.8</c:v>
                </c:pt>
                <c:pt idx="133">
                  <c:v>8.3000000000000007</c:v>
                </c:pt>
                <c:pt idx="134">
                  <c:v>8.6999999999999993</c:v>
                </c:pt>
                <c:pt idx="135">
                  <c:v>9</c:v>
                </c:pt>
                <c:pt idx="136">
                  <c:v>9.4</c:v>
                </c:pt>
                <c:pt idx="137">
                  <c:v>9.5</c:v>
                </c:pt>
                <c:pt idx="138">
                  <c:v>9.5</c:v>
                </c:pt>
                <c:pt idx="139">
                  <c:v>9.6</c:v>
                </c:pt>
                <c:pt idx="140">
                  <c:v>9.8000000000000007</c:v>
                </c:pt>
                <c:pt idx="141">
                  <c:v>10</c:v>
                </c:pt>
                <c:pt idx="142">
                  <c:v>9.9</c:v>
                </c:pt>
                <c:pt idx="143">
                  <c:v>9.9</c:v>
                </c:pt>
                <c:pt idx="144">
                  <c:v>9.8000000000000007</c:v>
                </c:pt>
                <c:pt idx="145">
                  <c:v>9.8000000000000007</c:v>
                </c:pt>
                <c:pt idx="146">
                  <c:v>9.9</c:v>
                </c:pt>
                <c:pt idx="147">
                  <c:v>9.9</c:v>
                </c:pt>
                <c:pt idx="148">
                  <c:v>9.6</c:v>
                </c:pt>
                <c:pt idx="149">
                  <c:v>9.4</c:v>
                </c:pt>
                <c:pt idx="150">
                  <c:v>9.4</c:v>
                </c:pt>
                <c:pt idx="151">
                  <c:v>9.5</c:v>
                </c:pt>
                <c:pt idx="152">
                  <c:v>9.5</c:v>
                </c:pt>
                <c:pt idx="153">
                  <c:v>9.4</c:v>
                </c:pt>
                <c:pt idx="154">
                  <c:v>9.8000000000000007</c:v>
                </c:pt>
                <c:pt idx="155">
                  <c:v>9.3000000000000007</c:v>
                </c:pt>
                <c:pt idx="156">
                  <c:v>9.1</c:v>
                </c:pt>
                <c:pt idx="157">
                  <c:v>9</c:v>
                </c:pt>
                <c:pt idx="158">
                  <c:v>9</c:v>
                </c:pt>
                <c:pt idx="159">
                  <c:v>9.1</c:v>
                </c:pt>
                <c:pt idx="160">
                  <c:v>9</c:v>
                </c:pt>
                <c:pt idx="161">
                  <c:v>9.1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8.8000000000000007</c:v>
                </c:pt>
                <c:pt idx="166">
                  <c:v>8.6</c:v>
                </c:pt>
                <c:pt idx="167">
                  <c:v>8.5</c:v>
                </c:pt>
                <c:pt idx="168">
                  <c:v>8.3000000000000007</c:v>
                </c:pt>
                <c:pt idx="169">
                  <c:v>8.3000000000000007</c:v>
                </c:pt>
                <c:pt idx="170">
                  <c:v>8.1999999999999993</c:v>
                </c:pt>
                <c:pt idx="171">
                  <c:v>8.1999999999999993</c:v>
                </c:pt>
                <c:pt idx="172">
                  <c:v>8.1999999999999993</c:v>
                </c:pt>
                <c:pt idx="173">
                  <c:v>8.1999999999999993</c:v>
                </c:pt>
                <c:pt idx="174">
                  <c:v>8.1999999999999993</c:v>
                </c:pt>
                <c:pt idx="175">
                  <c:v>8.1</c:v>
                </c:pt>
                <c:pt idx="176">
                  <c:v>7.8</c:v>
                </c:pt>
                <c:pt idx="177">
                  <c:v>7.8</c:v>
                </c:pt>
                <c:pt idx="178">
                  <c:v>7.7</c:v>
                </c:pt>
                <c:pt idx="179">
                  <c:v>7.9</c:v>
                </c:pt>
                <c:pt idx="180">
                  <c:v>8</c:v>
                </c:pt>
                <c:pt idx="181">
                  <c:v>7.7</c:v>
                </c:pt>
                <c:pt idx="182">
                  <c:v>7.5</c:v>
                </c:pt>
                <c:pt idx="183">
                  <c:v>7.6</c:v>
                </c:pt>
                <c:pt idx="184">
                  <c:v>7.5</c:v>
                </c:pt>
                <c:pt idx="185">
                  <c:v>7.5</c:v>
                </c:pt>
                <c:pt idx="186">
                  <c:v>7.3</c:v>
                </c:pt>
                <c:pt idx="187">
                  <c:v>7.2</c:v>
                </c:pt>
                <c:pt idx="188">
                  <c:v>7.2</c:v>
                </c:pt>
                <c:pt idx="189">
                  <c:v>7.2</c:v>
                </c:pt>
                <c:pt idx="190">
                  <c:v>6.9</c:v>
                </c:pt>
                <c:pt idx="191">
                  <c:v>6.7</c:v>
                </c:pt>
                <c:pt idx="192">
                  <c:v>6.6</c:v>
                </c:pt>
                <c:pt idx="193">
                  <c:v>6.7</c:v>
                </c:pt>
                <c:pt idx="194">
                  <c:v>6.7</c:v>
                </c:pt>
                <c:pt idx="195">
                  <c:v>6.2</c:v>
                </c:pt>
                <c:pt idx="196">
                  <c:v>6.3</c:v>
                </c:pt>
                <c:pt idx="197">
                  <c:v>6.1</c:v>
                </c:pt>
                <c:pt idx="198">
                  <c:v>6.2</c:v>
                </c:pt>
                <c:pt idx="199">
                  <c:v>6.1</c:v>
                </c:pt>
                <c:pt idx="200">
                  <c:v>5.9</c:v>
                </c:pt>
                <c:pt idx="201">
                  <c:v>5.7</c:v>
                </c:pt>
                <c:pt idx="202">
                  <c:v>5.8</c:v>
                </c:pt>
                <c:pt idx="203">
                  <c:v>5.6</c:v>
                </c:pt>
                <c:pt idx="204">
                  <c:v>5.7</c:v>
                </c:pt>
                <c:pt idx="205">
                  <c:v>5.5</c:v>
                </c:pt>
                <c:pt idx="206">
                  <c:v>5.4</c:v>
                </c:pt>
                <c:pt idx="207">
                  <c:v>5.4</c:v>
                </c:pt>
                <c:pt idx="208">
                  <c:v>5.6</c:v>
                </c:pt>
                <c:pt idx="209">
                  <c:v>5.3</c:v>
                </c:pt>
                <c:pt idx="210">
                  <c:v>5.2</c:v>
                </c:pt>
                <c:pt idx="211">
                  <c:v>5.0999999999999996</c:v>
                </c:pt>
                <c:pt idx="212">
                  <c:v>5</c:v>
                </c:pt>
                <c:pt idx="213">
                  <c:v>5</c:v>
                </c:pt>
                <c:pt idx="214">
                  <c:v>5.0999999999999996</c:v>
                </c:pt>
                <c:pt idx="215">
                  <c:v>5</c:v>
                </c:pt>
                <c:pt idx="216">
                  <c:v>4.9000000000000004</c:v>
                </c:pt>
                <c:pt idx="217">
                  <c:v>4.9000000000000004</c:v>
                </c:pt>
                <c:pt idx="218">
                  <c:v>5</c:v>
                </c:pt>
                <c:pt idx="219">
                  <c:v>5</c:v>
                </c:pt>
                <c:pt idx="220">
                  <c:v>4.8</c:v>
                </c:pt>
                <c:pt idx="221">
                  <c:v>4.9000000000000004</c:v>
                </c:pt>
                <c:pt idx="222">
                  <c:v>4.8</c:v>
                </c:pt>
                <c:pt idx="223">
                  <c:v>4.9000000000000004</c:v>
                </c:pt>
                <c:pt idx="224">
                  <c:v>5</c:v>
                </c:pt>
                <c:pt idx="225">
                  <c:v>4.9000000000000004</c:v>
                </c:pt>
                <c:pt idx="226">
                  <c:v>4.7</c:v>
                </c:pt>
                <c:pt idx="227">
                  <c:v>4.7</c:v>
                </c:pt>
                <c:pt idx="228">
                  <c:v>4.7</c:v>
                </c:pt>
                <c:pt idx="229">
                  <c:v>4.7</c:v>
                </c:pt>
                <c:pt idx="230">
                  <c:v>4.4000000000000004</c:v>
                </c:pt>
                <c:pt idx="231">
                  <c:v>4.4000000000000004</c:v>
                </c:pt>
                <c:pt idx="232">
                  <c:v>4.4000000000000004</c:v>
                </c:pt>
                <c:pt idx="233">
                  <c:v>4.3</c:v>
                </c:pt>
                <c:pt idx="234">
                  <c:v>4.3</c:v>
                </c:pt>
                <c:pt idx="235">
                  <c:v>4.4000000000000004</c:v>
                </c:pt>
                <c:pt idx="236">
                  <c:v>4.2</c:v>
                </c:pt>
                <c:pt idx="237">
                  <c:v>4.0999999999999996</c:v>
                </c:pt>
                <c:pt idx="238">
                  <c:v>4.2</c:v>
                </c:pt>
                <c:pt idx="239">
                  <c:v>4.0999999999999996</c:v>
                </c:pt>
                <c:pt idx="240">
                  <c:v>4.0999999999999996</c:v>
                </c:pt>
                <c:pt idx="241">
                  <c:v>4.0999999999999996</c:v>
                </c:pt>
                <c:pt idx="242">
                  <c:v>4</c:v>
                </c:pt>
                <c:pt idx="243">
                  <c:v>3.9</c:v>
                </c:pt>
                <c:pt idx="244">
                  <c:v>3.8</c:v>
                </c:pt>
                <c:pt idx="245">
                  <c:v>4</c:v>
                </c:pt>
                <c:pt idx="246">
                  <c:v>3.9</c:v>
                </c:pt>
                <c:pt idx="247">
                  <c:v>3.8</c:v>
                </c:pt>
                <c:pt idx="248">
                  <c:v>3.7</c:v>
                </c:pt>
                <c:pt idx="249">
                  <c:v>3.8</c:v>
                </c:pt>
                <c:pt idx="250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D1-43CD-A0EB-1645597D5E44}"/>
            </c:ext>
          </c:extLst>
        </c:ser>
        <c:ser>
          <c:idx val="1"/>
          <c:order val="1"/>
          <c:tx>
            <c:strRef>
              <c:f>Unemployment!$E$11</c:f>
              <c:strCache>
                <c:ptCount val="1"/>
                <c:pt idx="0">
                  <c:v>Midwest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Unemployment!$A$276:$A$527</c:f>
              <c:numCache>
                <c:formatCode>yyyy\-mm\-dd</c:formatCode>
                <c:ptCount val="252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Unemployment!$E$276:$E$526</c:f>
              <c:numCache>
                <c:formatCode>0.0</c:formatCode>
                <c:ptCount val="251"/>
                <c:pt idx="0">
                  <c:v>3.9</c:v>
                </c:pt>
                <c:pt idx="1">
                  <c:v>3.8</c:v>
                </c:pt>
                <c:pt idx="2">
                  <c:v>3.7</c:v>
                </c:pt>
                <c:pt idx="3">
                  <c:v>3.7</c:v>
                </c:pt>
                <c:pt idx="4">
                  <c:v>3.6</c:v>
                </c:pt>
                <c:pt idx="5">
                  <c:v>3.7</c:v>
                </c:pt>
                <c:pt idx="6">
                  <c:v>3.7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3.7</c:v>
                </c:pt>
                <c:pt idx="11">
                  <c:v>3.7</c:v>
                </c:pt>
                <c:pt idx="12">
                  <c:v>3.6</c:v>
                </c:pt>
                <c:pt idx="13">
                  <c:v>3.5</c:v>
                </c:pt>
                <c:pt idx="14">
                  <c:v>3.5</c:v>
                </c:pt>
                <c:pt idx="15">
                  <c:v>3.6</c:v>
                </c:pt>
                <c:pt idx="16">
                  <c:v>3.6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3.6</c:v>
                </c:pt>
                <c:pt idx="21">
                  <c:v>3.6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3.6</c:v>
                </c:pt>
                <c:pt idx="29">
                  <c:v>3.6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3.8</c:v>
                </c:pt>
                <c:pt idx="35">
                  <c:v>3.9</c:v>
                </c:pt>
                <c:pt idx="36">
                  <c:v>4</c:v>
                </c:pt>
                <c:pt idx="37">
                  <c:v>4.0999999999999996</c:v>
                </c:pt>
                <c:pt idx="38">
                  <c:v>4.0999999999999996</c:v>
                </c:pt>
                <c:pt idx="39">
                  <c:v>4.2</c:v>
                </c:pt>
                <c:pt idx="40">
                  <c:v>4.2</c:v>
                </c:pt>
                <c:pt idx="41">
                  <c:v>4.3</c:v>
                </c:pt>
                <c:pt idx="42">
                  <c:v>4.4000000000000004</c:v>
                </c:pt>
                <c:pt idx="43">
                  <c:v>4.5999999999999996</c:v>
                </c:pt>
                <c:pt idx="44">
                  <c:v>4.8</c:v>
                </c:pt>
                <c:pt idx="45">
                  <c:v>5</c:v>
                </c:pt>
                <c:pt idx="46">
                  <c:v>5.2</c:v>
                </c:pt>
                <c:pt idx="47">
                  <c:v>5.3</c:v>
                </c:pt>
                <c:pt idx="48">
                  <c:v>5.5</c:v>
                </c:pt>
                <c:pt idx="49">
                  <c:v>5.6</c:v>
                </c:pt>
                <c:pt idx="50">
                  <c:v>5.6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5.5</c:v>
                </c:pt>
                <c:pt idx="55">
                  <c:v>5.5</c:v>
                </c:pt>
                <c:pt idx="56">
                  <c:v>5.4</c:v>
                </c:pt>
                <c:pt idx="57">
                  <c:v>5.5</c:v>
                </c:pt>
                <c:pt idx="58">
                  <c:v>5.5</c:v>
                </c:pt>
                <c:pt idx="59">
                  <c:v>5.6</c:v>
                </c:pt>
                <c:pt idx="60">
                  <c:v>5.7</c:v>
                </c:pt>
                <c:pt idx="61">
                  <c:v>5.8</c:v>
                </c:pt>
                <c:pt idx="62">
                  <c:v>5.9</c:v>
                </c:pt>
                <c:pt idx="63">
                  <c:v>6</c:v>
                </c:pt>
                <c:pt idx="64">
                  <c:v>6</c:v>
                </c:pt>
                <c:pt idx="65">
                  <c:v>6.1</c:v>
                </c:pt>
                <c:pt idx="66">
                  <c:v>6.1</c:v>
                </c:pt>
                <c:pt idx="67">
                  <c:v>6.1</c:v>
                </c:pt>
                <c:pt idx="68">
                  <c:v>6</c:v>
                </c:pt>
                <c:pt idx="69">
                  <c:v>5.9</c:v>
                </c:pt>
                <c:pt idx="70">
                  <c:v>5.8</c:v>
                </c:pt>
                <c:pt idx="71">
                  <c:v>5.8</c:v>
                </c:pt>
                <c:pt idx="72">
                  <c:v>5.7</c:v>
                </c:pt>
                <c:pt idx="73">
                  <c:v>5.7</c:v>
                </c:pt>
                <c:pt idx="74">
                  <c:v>5.7</c:v>
                </c:pt>
                <c:pt idx="75">
                  <c:v>5.7</c:v>
                </c:pt>
                <c:pt idx="76">
                  <c:v>5.7</c:v>
                </c:pt>
                <c:pt idx="77">
                  <c:v>5.7</c:v>
                </c:pt>
                <c:pt idx="78">
                  <c:v>5.8</c:v>
                </c:pt>
                <c:pt idx="79">
                  <c:v>5.8</c:v>
                </c:pt>
                <c:pt idx="80">
                  <c:v>5.8</c:v>
                </c:pt>
                <c:pt idx="81">
                  <c:v>5.8</c:v>
                </c:pt>
                <c:pt idx="82">
                  <c:v>5.8</c:v>
                </c:pt>
                <c:pt idx="83">
                  <c:v>5.7</c:v>
                </c:pt>
                <c:pt idx="84">
                  <c:v>5.7</c:v>
                </c:pt>
                <c:pt idx="85">
                  <c:v>5.7</c:v>
                </c:pt>
                <c:pt idx="86">
                  <c:v>5.6</c:v>
                </c:pt>
                <c:pt idx="87">
                  <c:v>5.5</c:v>
                </c:pt>
                <c:pt idx="88">
                  <c:v>5.4</c:v>
                </c:pt>
                <c:pt idx="89">
                  <c:v>5.3</c:v>
                </c:pt>
                <c:pt idx="90">
                  <c:v>5.3</c:v>
                </c:pt>
                <c:pt idx="91">
                  <c:v>5.3</c:v>
                </c:pt>
                <c:pt idx="92">
                  <c:v>5.3</c:v>
                </c:pt>
                <c:pt idx="93">
                  <c:v>5.3</c:v>
                </c:pt>
                <c:pt idx="94">
                  <c:v>5.3</c:v>
                </c:pt>
                <c:pt idx="95">
                  <c:v>5.2</c:v>
                </c:pt>
                <c:pt idx="96">
                  <c:v>5.0999999999999996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4.9000000000000004</c:v>
                </c:pt>
                <c:pt idx="109">
                  <c:v>4.9000000000000004</c:v>
                </c:pt>
                <c:pt idx="110">
                  <c:v>4.9000000000000004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5.0999999999999996</c:v>
                </c:pt>
                <c:pt idx="115">
                  <c:v>5.2</c:v>
                </c:pt>
                <c:pt idx="116">
                  <c:v>5.2</c:v>
                </c:pt>
                <c:pt idx="117">
                  <c:v>5.3</c:v>
                </c:pt>
                <c:pt idx="118">
                  <c:v>5.3</c:v>
                </c:pt>
                <c:pt idx="119">
                  <c:v>5.2</c:v>
                </c:pt>
                <c:pt idx="120">
                  <c:v>5.2</c:v>
                </c:pt>
                <c:pt idx="121">
                  <c:v>5.2</c:v>
                </c:pt>
                <c:pt idx="122">
                  <c:v>5.3</c:v>
                </c:pt>
                <c:pt idx="123">
                  <c:v>5.4</c:v>
                </c:pt>
                <c:pt idx="124">
                  <c:v>5.6</c:v>
                </c:pt>
                <c:pt idx="125">
                  <c:v>5.8</c:v>
                </c:pt>
                <c:pt idx="126">
                  <c:v>6</c:v>
                </c:pt>
                <c:pt idx="127">
                  <c:v>6.2</c:v>
                </c:pt>
                <c:pt idx="128">
                  <c:v>6.4</c:v>
                </c:pt>
                <c:pt idx="129">
                  <c:v>6.7</c:v>
                </c:pt>
                <c:pt idx="130">
                  <c:v>7.1</c:v>
                </c:pt>
                <c:pt idx="131">
                  <c:v>7.5</c:v>
                </c:pt>
                <c:pt idx="132">
                  <c:v>8.1</c:v>
                </c:pt>
                <c:pt idx="133">
                  <c:v>8.6999999999999993</c:v>
                </c:pt>
                <c:pt idx="134">
                  <c:v>9.1999999999999993</c:v>
                </c:pt>
                <c:pt idx="135">
                  <c:v>9.6</c:v>
                </c:pt>
                <c:pt idx="136">
                  <c:v>9.8000000000000007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10.1</c:v>
                </c:pt>
                <c:pt idx="141">
                  <c:v>10.1</c:v>
                </c:pt>
                <c:pt idx="142">
                  <c:v>10.1</c:v>
                </c:pt>
                <c:pt idx="143">
                  <c:v>10.199999999999999</c:v>
                </c:pt>
                <c:pt idx="144">
                  <c:v>10.199999999999999</c:v>
                </c:pt>
                <c:pt idx="145">
                  <c:v>10.199999999999999</c:v>
                </c:pt>
                <c:pt idx="146">
                  <c:v>10</c:v>
                </c:pt>
                <c:pt idx="147">
                  <c:v>9.9</c:v>
                </c:pt>
                <c:pt idx="148">
                  <c:v>9.6999999999999993</c:v>
                </c:pt>
                <c:pt idx="149">
                  <c:v>9.5</c:v>
                </c:pt>
                <c:pt idx="150">
                  <c:v>9.3000000000000007</c:v>
                </c:pt>
                <c:pt idx="151">
                  <c:v>9.1999999999999993</c:v>
                </c:pt>
                <c:pt idx="152">
                  <c:v>9.1999999999999993</c:v>
                </c:pt>
                <c:pt idx="153">
                  <c:v>9.1</c:v>
                </c:pt>
                <c:pt idx="154">
                  <c:v>9</c:v>
                </c:pt>
                <c:pt idx="155">
                  <c:v>8.8000000000000007</c:v>
                </c:pt>
                <c:pt idx="156">
                  <c:v>8.6999999999999993</c:v>
                </c:pt>
                <c:pt idx="157">
                  <c:v>8.6</c:v>
                </c:pt>
                <c:pt idx="158">
                  <c:v>8.5</c:v>
                </c:pt>
                <c:pt idx="159">
                  <c:v>8.5</c:v>
                </c:pt>
                <c:pt idx="160">
                  <c:v>8.5</c:v>
                </c:pt>
                <c:pt idx="161">
                  <c:v>8.6</c:v>
                </c:pt>
                <c:pt idx="162">
                  <c:v>8.6</c:v>
                </c:pt>
                <c:pt idx="163">
                  <c:v>8.5</c:v>
                </c:pt>
                <c:pt idx="164">
                  <c:v>8.4</c:v>
                </c:pt>
                <c:pt idx="165">
                  <c:v>8.1999999999999993</c:v>
                </c:pt>
                <c:pt idx="166">
                  <c:v>8</c:v>
                </c:pt>
                <c:pt idx="167">
                  <c:v>7.8</c:v>
                </c:pt>
                <c:pt idx="168">
                  <c:v>7.6</c:v>
                </c:pt>
                <c:pt idx="169">
                  <c:v>7.5</c:v>
                </c:pt>
                <c:pt idx="170">
                  <c:v>7.5</c:v>
                </c:pt>
                <c:pt idx="171">
                  <c:v>7.4</c:v>
                </c:pt>
                <c:pt idx="172">
                  <c:v>7.4</c:v>
                </c:pt>
                <c:pt idx="173">
                  <c:v>7.4</c:v>
                </c:pt>
                <c:pt idx="174">
                  <c:v>7.4</c:v>
                </c:pt>
                <c:pt idx="175">
                  <c:v>7.4</c:v>
                </c:pt>
                <c:pt idx="176">
                  <c:v>7.3</c:v>
                </c:pt>
                <c:pt idx="177">
                  <c:v>7.3</c:v>
                </c:pt>
                <c:pt idx="178">
                  <c:v>7.4</c:v>
                </c:pt>
                <c:pt idx="179">
                  <c:v>7.4</c:v>
                </c:pt>
                <c:pt idx="180">
                  <c:v>7.4</c:v>
                </c:pt>
                <c:pt idx="181">
                  <c:v>7.4</c:v>
                </c:pt>
                <c:pt idx="182">
                  <c:v>7.4</c:v>
                </c:pt>
                <c:pt idx="183">
                  <c:v>7.4</c:v>
                </c:pt>
                <c:pt idx="184">
                  <c:v>7.3</c:v>
                </c:pt>
                <c:pt idx="185">
                  <c:v>7.2</c:v>
                </c:pt>
                <c:pt idx="186">
                  <c:v>7.2</c:v>
                </c:pt>
                <c:pt idx="187">
                  <c:v>7.2</c:v>
                </c:pt>
                <c:pt idx="188">
                  <c:v>7.1</c:v>
                </c:pt>
                <c:pt idx="189">
                  <c:v>6.9</c:v>
                </c:pt>
                <c:pt idx="190">
                  <c:v>6.8</c:v>
                </c:pt>
                <c:pt idx="191">
                  <c:v>6.7</c:v>
                </c:pt>
                <c:pt idx="192">
                  <c:v>6.5</c:v>
                </c:pt>
                <c:pt idx="193">
                  <c:v>6.4</c:v>
                </c:pt>
                <c:pt idx="194">
                  <c:v>6.3</c:v>
                </c:pt>
                <c:pt idx="195">
                  <c:v>6.1</c:v>
                </c:pt>
                <c:pt idx="196">
                  <c:v>6</c:v>
                </c:pt>
                <c:pt idx="197">
                  <c:v>5.9</c:v>
                </c:pt>
                <c:pt idx="198">
                  <c:v>5.7</c:v>
                </c:pt>
                <c:pt idx="199">
                  <c:v>5.6</c:v>
                </c:pt>
                <c:pt idx="200">
                  <c:v>5.5</c:v>
                </c:pt>
                <c:pt idx="201">
                  <c:v>5.4</c:v>
                </c:pt>
                <c:pt idx="202">
                  <c:v>5.3</c:v>
                </c:pt>
                <c:pt idx="203">
                  <c:v>5.2</c:v>
                </c:pt>
                <c:pt idx="204">
                  <c:v>5.0999999999999996</c:v>
                </c:pt>
                <c:pt idx="205">
                  <c:v>5.0999999999999996</c:v>
                </c:pt>
                <c:pt idx="206">
                  <c:v>5</c:v>
                </c:pt>
                <c:pt idx="207">
                  <c:v>5</c:v>
                </c:pt>
                <c:pt idx="208">
                  <c:v>4.9000000000000004</c:v>
                </c:pt>
                <c:pt idx="209">
                  <c:v>4.8</c:v>
                </c:pt>
                <c:pt idx="210">
                  <c:v>4.8</c:v>
                </c:pt>
                <c:pt idx="211">
                  <c:v>4.7</c:v>
                </c:pt>
                <c:pt idx="212">
                  <c:v>4.7</c:v>
                </c:pt>
                <c:pt idx="213">
                  <c:v>4.5999999999999996</c:v>
                </c:pt>
                <c:pt idx="214">
                  <c:v>4.5999999999999996</c:v>
                </c:pt>
                <c:pt idx="215">
                  <c:v>4.7</c:v>
                </c:pt>
                <c:pt idx="216">
                  <c:v>4.7</c:v>
                </c:pt>
                <c:pt idx="217">
                  <c:v>4.7</c:v>
                </c:pt>
                <c:pt idx="218">
                  <c:v>4.7</c:v>
                </c:pt>
                <c:pt idx="219">
                  <c:v>4.7</c:v>
                </c:pt>
                <c:pt idx="220">
                  <c:v>4.7</c:v>
                </c:pt>
                <c:pt idx="221">
                  <c:v>4.7</c:v>
                </c:pt>
                <c:pt idx="222">
                  <c:v>4.7</c:v>
                </c:pt>
                <c:pt idx="223">
                  <c:v>4.7</c:v>
                </c:pt>
                <c:pt idx="224">
                  <c:v>4.7</c:v>
                </c:pt>
                <c:pt idx="225">
                  <c:v>4.7</c:v>
                </c:pt>
                <c:pt idx="226">
                  <c:v>4.5999999999999996</c:v>
                </c:pt>
                <c:pt idx="227">
                  <c:v>4.5</c:v>
                </c:pt>
                <c:pt idx="228">
                  <c:v>4.4000000000000004</c:v>
                </c:pt>
                <c:pt idx="229">
                  <c:v>4.3</c:v>
                </c:pt>
                <c:pt idx="230">
                  <c:v>4.2</c:v>
                </c:pt>
                <c:pt idx="231">
                  <c:v>4.0999999999999996</c:v>
                </c:pt>
                <c:pt idx="232">
                  <c:v>4.0999999999999996</c:v>
                </c:pt>
                <c:pt idx="233">
                  <c:v>4.0999999999999996</c:v>
                </c:pt>
                <c:pt idx="234">
                  <c:v>4.0999999999999996</c:v>
                </c:pt>
                <c:pt idx="235">
                  <c:v>4.0999999999999996</c:v>
                </c:pt>
                <c:pt idx="236">
                  <c:v>4.0999999999999996</c:v>
                </c:pt>
                <c:pt idx="237">
                  <c:v>4.0999999999999996</c:v>
                </c:pt>
                <c:pt idx="238">
                  <c:v>4.0999999999999996</c:v>
                </c:pt>
                <c:pt idx="239">
                  <c:v>4.0999999999999996</c:v>
                </c:pt>
                <c:pt idx="240">
                  <c:v>4</c:v>
                </c:pt>
                <c:pt idx="241">
                  <c:v>3.9</c:v>
                </c:pt>
                <c:pt idx="242">
                  <c:v>3.8</c:v>
                </c:pt>
                <c:pt idx="243">
                  <c:v>3.8</c:v>
                </c:pt>
                <c:pt idx="244">
                  <c:v>3.7</c:v>
                </c:pt>
                <c:pt idx="245">
                  <c:v>3.7</c:v>
                </c:pt>
                <c:pt idx="246">
                  <c:v>3.7</c:v>
                </c:pt>
                <c:pt idx="247">
                  <c:v>3.7</c:v>
                </c:pt>
                <c:pt idx="248">
                  <c:v>3.6</c:v>
                </c:pt>
                <c:pt idx="249">
                  <c:v>3.6</c:v>
                </c:pt>
                <c:pt idx="250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D1-43CD-A0EB-1645597D5E44}"/>
            </c:ext>
          </c:extLst>
        </c:ser>
        <c:ser>
          <c:idx val="2"/>
          <c:order val="2"/>
          <c:tx>
            <c:strRef>
              <c:f>Unemployment!$H$11</c:f>
              <c:strCache>
                <c:ptCount val="1"/>
                <c:pt idx="0">
                  <c:v>Wisconsin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Unemployment!$A$276:$A$527</c:f>
              <c:numCache>
                <c:formatCode>yyyy\-mm\-dd</c:formatCode>
                <c:ptCount val="252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Unemployment!$H$276:$H$526</c:f>
              <c:numCache>
                <c:formatCode>0.0</c:formatCode>
                <c:ptCount val="251"/>
                <c:pt idx="0">
                  <c:v>3.2</c:v>
                </c:pt>
                <c:pt idx="1">
                  <c:v>3.2</c:v>
                </c:pt>
                <c:pt idx="2">
                  <c:v>3.1</c:v>
                </c:pt>
                <c:pt idx="3">
                  <c:v>3.1</c:v>
                </c:pt>
                <c:pt idx="4">
                  <c:v>3.2</c:v>
                </c:pt>
                <c:pt idx="5">
                  <c:v>3.3</c:v>
                </c:pt>
                <c:pt idx="6">
                  <c:v>3.4</c:v>
                </c:pt>
                <c:pt idx="7">
                  <c:v>3.5</c:v>
                </c:pt>
                <c:pt idx="8">
                  <c:v>3.6</c:v>
                </c:pt>
                <c:pt idx="9">
                  <c:v>3.6</c:v>
                </c:pt>
                <c:pt idx="10">
                  <c:v>3.6</c:v>
                </c:pt>
                <c:pt idx="11">
                  <c:v>3.5</c:v>
                </c:pt>
                <c:pt idx="12">
                  <c:v>3.4</c:v>
                </c:pt>
                <c:pt idx="13">
                  <c:v>3.2</c:v>
                </c:pt>
                <c:pt idx="14">
                  <c:v>3.1</c:v>
                </c:pt>
                <c:pt idx="15">
                  <c:v>3.1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3.1</c:v>
                </c:pt>
                <c:pt idx="20">
                  <c:v>3.1</c:v>
                </c:pt>
                <c:pt idx="21">
                  <c:v>3.1</c:v>
                </c:pt>
                <c:pt idx="22">
                  <c:v>3.2</c:v>
                </c:pt>
                <c:pt idx="23">
                  <c:v>3.2</c:v>
                </c:pt>
                <c:pt idx="24">
                  <c:v>3.2</c:v>
                </c:pt>
                <c:pt idx="25">
                  <c:v>3.2</c:v>
                </c:pt>
                <c:pt idx="26">
                  <c:v>3.3</c:v>
                </c:pt>
                <c:pt idx="27">
                  <c:v>3.4</c:v>
                </c:pt>
                <c:pt idx="28">
                  <c:v>3.5</c:v>
                </c:pt>
                <c:pt idx="29">
                  <c:v>3.6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3.8</c:v>
                </c:pt>
                <c:pt idx="36">
                  <c:v>3.9</c:v>
                </c:pt>
                <c:pt idx="37">
                  <c:v>4</c:v>
                </c:pt>
                <c:pt idx="38">
                  <c:v>4.2</c:v>
                </c:pt>
                <c:pt idx="39">
                  <c:v>4.3</c:v>
                </c:pt>
                <c:pt idx="40">
                  <c:v>4.4000000000000004</c:v>
                </c:pt>
                <c:pt idx="41">
                  <c:v>4.4000000000000004</c:v>
                </c:pt>
                <c:pt idx="42">
                  <c:v>4.5</c:v>
                </c:pt>
                <c:pt idx="43">
                  <c:v>4.5999999999999996</c:v>
                </c:pt>
                <c:pt idx="44">
                  <c:v>4.7</c:v>
                </c:pt>
                <c:pt idx="45">
                  <c:v>4.9000000000000004</c:v>
                </c:pt>
                <c:pt idx="46">
                  <c:v>5.0999999999999996</c:v>
                </c:pt>
                <c:pt idx="47">
                  <c:v>5.3</c:v>
                </c:pt>
                <c:pt idx="48">
                  <c:v>5.4</c:v>
                </c:pt>
                <c:pt idx="49">
                  <c:v>5.4</c:v>
                </c:pt>
                <c:pt idx="50">
                  <c:v>5.5</c:v>
                </c:pt>
                <c:pt idx="51">
                  <c:v>5.4</c:v>
                </c:pt>
                <c:pt idx="52">
                  <c:v>5.4</c:v>
                </c:pt>
                <c:pt idx="53">
                  <c:v>5.3</c:v>
                </c:pt>
                <c:pt idx="54">
                  <c:v>5.3</c:v>
                </c:pt>
                <c:pt idx="55">
                  <c:v>5.3</c:v>
                </c:pt>
                <c:pt idx="56">
                  <c:v>5.3</c:v>
                </c:pt>
                <c:pt idx="57">
                  <c:v>5.4</c:v>
                </c:pt>
                <c:pt idx="58">
                  <c:v>5.4</c:v>
                </c:pt>
                <c:pt idx="59">
                  <c:v>5.5</c:v>
                </c:pt>
                <c:pt idx="60">
                  <c:v>5.6</c:v>
                </c:pt>
                <c:pt idx="61">
                  <c:v>5.7</c:v>
                </c:pt>
                <c:pt idx="62">
                  <c:v>5.8</c:v>
                </c:pt>
                <c:pt idx="63">
                  <c:v>5.8</c:v>
                </c:pt>
                <c:pt idx="64">
                  <c:v>5.8</c:v>
                </c:pt>
                <c:pt idx="65">
                  <c:v>5.9</c:v>
                </c:pt>
                <c:pt idx="66">
                  <c:v>5.8</c:v>
                </c:pt>
                <c:pt idx="67">
                  <c:v>5.8</c:v>
                </c:pt>
                <c:pt idx="68">
                  <c:v>5.7</c:v>
                </c:pt>
                <c:pt idx="69">
                  <c:v>5.6</c:v>
                </c:pt>
                <c:pt idx="70">
                  <c:v>5.5</c:v>
                </c:pt>
                <c:pt idx="71">
                  <c:v>5.4</c:v>
                </c:pt>
                <c:pt idx="72">
                  <c:v>5.3</c:v>
                </c:pt>
                <c:pt idx="73">
                  <c:v>5.3</c:v>
                </c:pt>
                <c:pt idx="74">
                  <c:v>5.2</c:v>
                </c:pt>
                <c:pt idx="75">
                  <c:v>5.0999999999999996</c:v>
                </c:pt>
                <c:pt idx="76">
                  <c:v>5.0999999999999996</c:v>
                </c:pt>
                <c:pt idx="77">
                  <c:v>5</c:v>
                </c:pt>
                <c:pt idx="78">
                  <c:v>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4.9000000000000004</c:v>
                </c:pt>
                <c:pt idx="82">
                  <c:v>4.8</c:v>
                </c:pt>
                <c:pt idx="83">
                  <c:v>4.8</c:v>
                </c:pt>
                <c:pt idx="84">
                  <c:v>4.7</c:v>
                </c:pt>
                <c:pt idx="85">
                  <c:v>4.7</c:v>
                </c:pt>
                <c:pt idx="86">
                  <c:v>4.7</c:v>
                </c:pt>
                <c:pt idx="87">
                  <c:v>4.7</c:v>
                </c:pt>
                <c:pt idx="88">
                  <c:v>4.5999999999999996</c:v>
                </c:pt>
                <c:pt idx="89">
                  <c:v>4.5999999999999996</c:v>
                </c:pt>
                <c:pt idx="90">
                  <c:v>4.7</c:v>
                </c:pt>
                <c:pt idx="91">
                  <c:v>4.7</c:v>
                </c:pt>
                <c:pt idx="92">
                  <c:v>4.8</c:v>
                </c:pt>
                <c:pt idx="93">
                  <c:v>4.8</c:v>
                </c:pt>
                <c:pt idx="94">
                  <c:v>4.8</c:v>
                </c:pt>
                <c:pt idx="95">
                  <c:v>4.8</c:v>
                </c:pt>
                <c:pt idx="96">
                  <c:v>4.7</c:v>
                </c:pt>
                <c:pt idx="97">
                  <c:v>4.7</c:v>
                </c:pt>
                <c:pt idx="98">
                  <c:v>4.7</c:v>
                </c:pt>
                <c:pt idx="99">
                  <c:v>4.7</c:v>
                </c:pt>
                <c:pt idx="100">
                  <c:v>4.7</c:v>
                </c:pt>
                <c:pt idx="101">
                  <c:v>4.7</c:v>
                </c:pt>
                <c:pt idx="102">
                  <c:v>4.7</c:v>
                </c:pt>
                <c:pt idx="103">
                  <c:v>4.8</c:v>
                </c:pt>
                <c:pt idx="104">
                  <c:v>4.8</c:v>
                </c:pt>
                <c:pt idx="105">
                  <c:v>4.8</c:v>
                </c:pt>
                <c:pt idx="106">
                  <c:v>4.8</c:v>
                </c:pt>
                <c:pt idx="107">
                  <c:v>4.8</c:v>
                </c:pt>
                <c:pt idx="108">
                  <c:v>4.8</c:v>
                </c:pt>
                <c:pt idx="109">
                  <c:v>4.8</c:v>
                </c:pt>
                <c:pt idx="110">
                  <c:v>4.9000000000000004</c:v>
                </c:pt>
                <c:pt idx="111">
                  <c:v>4.9000000000000004</c:v>
                </c:pt>
                <c:pt idx="112">
                  <c:v>4.9000000000000004</c:v>
                </c:pt>
                <c:pt idx="113">
                  <c:v>4.9000000000000004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4.8</c:v>
                </c:pt>
                <c:pt idx="119">
                  <c:v>4.7</c:v>
                </c:pt>
                <c:pt idx="120">
                  <c:v>4.5</c:v>
                </c:pt>
                <c:pt idx="121">
                  <c:v>4.4000000000000004</c:v>
                </c:pt>
                <c:pt idx="122">
                  <c:v>4.3</c:v>
                </c:pt>
                <c:pt idx="123">
                  <c:v>4.3</c:v>
                </c:pt>
                <c:pt idx="124">
                  <c:v>4.4000000000000004</c:v>
                </c:pt>
                <c:pt idx="125">
                  <c:v>4.5</c:v>
                </c:pt>
                <c:pt idx="126">
                  <c:v>4.7</c:v>
                </c:pt>
                <c:pt idx="127">
                  <c:v>4.9000000000000004</c:v>
                </c:pt>
                <c:pt idx="128">
                  <c:v>5.2</c:v>
                </c:pt>
                <c:pt idx="129">
                  <c:v>5.5</c:v>
                </c:pt>
                <c:pt idx="130">
                  <c:v>5.9</c:v>
                </c:pt>
                <c:pt idx="131">
                  <c:v>6.5</c:v>
                </c:pt>
                <c:pt idx="132">
                  <c:v>7</c:v>
                </c:pt>
                <c:pt idx="133">
                  <c:v>7.6</c:v>
                </c:pt>
                <c:pt idx="134">
                  <c:v>8.1</c:v>
                </c:pt>
                <c:pt idx="135">
                  <c:v>8.4</c:v>
                </c:pt>
                <c:pt idx="136">
                  <c:v>8.6999999999999993</c:v>
                </c:pt>
                <c:pt idx="137">
                  <c:v>8.8000000000000007</c:v>
                </c:pt>
                <c:pt idx="138">
                  <c:v>8.9</c:v>
                </c:pt>
                <c:pt idx="139">
                  <c:v>8.9</c:v>
                </c:pt>
                <c:pt idx="140">
                  <c:v>9</c:v>
                </c:pt>
                <c:pt idx="141">
                  <c:v>9.1</c:v>
                </c:pt>
                <c:pt idx="142">
                  <c:v>9.1999999999999993</c:v>
                </c:pt>
                <c:pt idx="143">
                  <c:v>9.1999999999999993</c:v>
                </c:pt>
                <c:pt idx="144">
                  <c:v>9.3000000000000007</c:v>
                </c:pt>
                <c:pt idx="145">
                  <c:v>9.1999999999999993</c:v>
                </c:pt>
                <c:pt idx="146">
                  <c:v>9.1</c:v>
                </c:pt>
                <c:pt idx="147">
                  <c:v>8.9</c:v>
                </c:pt>
                <c:pt idx="148">
                  <c:v>8.6999999999999993</c:v>
                </c:pt>
                <c:pt idx="149">
                  <c:v>8.6</c:v>
                </c:pt>
                <c:pt idx="150">
                  <c:v>8.5</c:v>
                </c:pt>
                <c:pt idx="151">
                  <c:v>8.4</c:v>
                </c:pt>
                <c:pt idx="152">
                  <c:v>8.4</c:v>
                </c:pt>
                <c:pt idx="153">
                  <c:v>8.3000000000000007</c:v>
                </c:pt>
                <c:pt idx="154">
                  <c:v>8.1999999999999993</c:v>
                </c:pt>
                <c:pt idx="155">
                  <c:v>8.1</c:v>
                </c:pt>
                <c:pt idx="156">
                  <c:v>8</c:v>
                </c:pt>
                <c:pt idx="157">
                  <c:v>8</c:v>
                </c:pt>
                <c:pt idx="158">
                  <c:v>7.9</c:v>
                </c:pt>
                <c:pt idx="159">
                  <c:v>7.9</c:v>
                </c:pt>
                <c:pt idx="160">
                  <c:v>7.9</c:v>
                </c:pt>
                <c:pt idx="161">
                  <c:v>7.9</c:v>
                </c:pt>
                <c:pt idx="162">
                  <c:v>7.8</c:v>
                </c:pt>
                <c:pt idx="163">
                  <c:v>7.8</c:v>
                </c:pt>
                <c:pt idx="164">
                  <c:v>7.7</c:v>
                </c:pt>
                <c:pt idx="165">
                  <c:v>7.5</c:v>
                </c:pt>
                <c:pt idx="166">
                  <c:v>7.4</c:v>
                </c:pt>
                <c:pt idx="167">
                  <c:v>7.3</c:v>
                </c:pt>
                <c:pt idx="168">
                  <c:v>7.2</c:v>
                </c:pt>
                <c:pt idx="169">
                  <c:v>7.1</c:v>
                </c:pt>
                <c:pt idx="170">
                  <c:v>7.1</c:v>
                </c:pt>
                <c:pt idx="171">
                  <c:v>7.1</c:v>
                </c:pt>
                <c:pt idx="172">
                  <c:v>7.1</c:v>
                </c:pt>
                <c:pt idx="173">
                  <c:v>7.1</c:v>
                </c:pt>
                <c:pt idx="174">
                  <c:v>7.1</c:v>
                </c:pt>
                <c:pt idx="175">
                  <c:v>7</c:v>
                </c:pt>
                <c:pt idx="176">
                  <c:v>6.9</c:v>
                </c:pt>
                <c:pt idx="177">
                  <c:v>6.9</c:v>
                </c:pt>
                <c:pt idx="178">
                  <c:v>6.9</c:v>
                </c:pt>
                <c:pt idx="179">
                  <c:v>6.9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6.9</c:v>
                </c:pt>
                <c:pt idx="184">
                  <c:v>6.8</c:v>
                </c:pt>
                <c:pt idx="185">
                  <c:v>6.8</c:v>
                </c:pt>
                <c:pt idx="186">
                  <c:v>6.7</c:v>
                </c:pt>
                <c:pt idx="187">
                  <c:v>6.6</c:v>
                </c:pt>
                <c:pt idx="188">
                  <c:v>6.6</c:v>
                </c:pt>
                <c:pt idx="189">
                  <c:v>6.5</c:v>
                </c:pt>
                <c:pt idx="190">
                  <c:v>6.3</c:v>
                </c:pt>
                <c:pt idx="191">
                  <c:v>6.2</c:v>
                </c:pt>
                <c:pt idx="192">
                  <c:v>6.1</c:v>
                </c:pt>
                <c:pt idx="193">
                  <c:v>5.9</c:v>
                </c:pt>
                <c:pt idx="194">
                  <c:v>5.8</c:v>
                </c:pt>
                <c:pt idx="195">
                  <c:v>5.7</c:v>
                </c:pt>
                <c:pt idx="196">
                  <c:v>5.6</c:v>
                </c:pt>
                <c:pt idx="197">
                  <c:v>5.5</c:v>
                </c:pt>
                <c:pt idx="198">
                  <c:v>5.3</c:v>
                </c:pt>
                <c:pt idx="199">
                  <c:v>5.2</c:v>
                </c:pt>
                <c:pt idx="200">
                  <c:v>5.0999999999999996</c:v>
                </c:pt>
                <c:pt idx="201">
                  <c:v>5</c:v>
                </c:pt>
                <c:pt idx="202">
                  <c:v>4.9000000000000004</c:v>
                </c:pt>
                <c:pt idx="203">
                  <c:v>4.9000000000000004</c:v>
                </c:pt>
                <c:pt idx="204">
                  <c:v>4.8</c:v>
                </c:pt>
                <c:pt idx="205">
                  <c:v>4.7</c:v>
                </c:pt>
                <c:pt idx="206">
                  <c:v>4.7</c:v>
                </c:pt>
                <c:pt idx="207">
                  <c:v>4.7</c:v>
                </c:pt>
                <c:pt idx="208">
                  <c:v>4.5999999999999996</c:v>
                </c:pt>
                <c:pt idx="209">
                  <c:v>4.5</c:v>
                </c:pt>
                <c:pt idx="210">
                  <c:v>4.5</c:v>
                </c:pt>
                <c:pt idx="211">
                  <c:v>4.4000000000000004</c:v>
                </c:pt>
                <c:pt idx="212">
                  <c:v>4.4000000000000004</c:v>
                </c:pt>
                <c:pt idx="213">
                  <c:v>4.4000000000000004</c:v>
                </c:pt>
                <c:pt idx="214">
                  <c:v>4.3</c:v>
                </c:pt>
                <c:pt idx="215">
                  <c:v>4.3</c:v>
                </c:pt>
                <c:pt idx="216">
                  <c:v>4.2</c:v>
                </c:pt>
                <c:pt idx="217">
                  <c:v>4.0999999999999996</c:v>
                </c:pt>
                <c:pt idx="218">
                  <c:v>4.0999999999999996</c:v>
                </c:pt>
                <c:pt idx="219">
                  <c:v>4.0999999999999996</c:v>
                </c:pt>
                <c:pt idx="220">
                  <c:v>4.0999999999999996</c:v>
                </c:pt>
                <c:pt idx="221">
                  <c:v>4.0999999999999996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3.9</c:v>
                </c:pt>
                <c:pt idx="226">
                  <c:v>3.8</c:v>
                </c:pt>
                <c:pt idx="227">
                  <c:v>3.7</c:v>
                </c:pt>
                <c:pt idx="228">
                  <c:v>3.5</c:v>
                </c:pt>
                <c:pt idx="229">
                  <c:v>3.4</c:v>
                </c:pt>
                <c:pt idx="230">
                  <c:v>3.3</c:v>
                </c:pt>
                <c:pt idx="231">
                  <c:v>3.3</c:v>
                </c:pt>
                <c:pt idx="232">
                  <c:v>3.3</c:v>
                </c:pt>
                <c:pt idx="233">
                  <c:v>3.3</c:v>
                </c:pt>
                <c:pt idx="234">
                  <c:v>3.3</c:v>
                </c:pt>
                <c:pt idx="235">
                  <c:v>3.3</c:v>
                </c:pt>
                <c:pt idx="236">
                  <c:v>3.3</c:v>
                </c:pt>
                <c:pt idx="237">
                  <c:v>3.2</c:v>
                </c:pt>
                <c:pt idx="238">
                  <c:v>3.2</c:v>
                </c:pt>
                <c:pt idx="239">
                  <c:v>3.2</c:v>
                </c:pt>
                <c:pt idx="240">
                  <c:v>3.1</c:v>
                </c:pt>
                <c:pt idx="241">
                  <c:v>2.9</c:v>
                </c:pt>
                <c:pt idx="242">
                  <c:v>2.9</c:v>
                </c:pt>
                <c:pt idx="243">
                  <c:v>2.8</c:v>
                </c:pt>
                <c:pt idx="244">
                  <c:v>2.8</c:v>
                </c:pt>
                <c:pt idx="245">
                  <c:v>2.9</c:v>
                </c:pt>
                <c:pt idx="246">
                  <c:v>2.9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D1-43CD-A0EB-1645597D5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5583936"/>
        <c:axId val="-1185419440"/>
      </c:lineChart>
      <c:dateAx>
        <c:axId val="-1185583936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185419440"/>
        <c:crosses val="autoZero"/>
        <c:auto val="1"/>
        <c:lblOffset val="100"/>
        <c:baseTimeUnit val="months"/>
      </c:dateAx>
      <c:valAx>
        <c:axId val="-11854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1855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l Nile" charset="-78"/>
                <a:ea typeface="Al Nile" charset="-78"/>
                <a:cs typeface="Al Nile" charset="-78"/>
              </a:defRPr>
            </a:pPr>
            <a:r>
              <a:rPr lang="en-US" sz="4400" dirty="0"/>
              <a:t>Ratio of Unemployed to 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Job Openings</a:t>
            </a:r>
            <a:r>
              <a:rPr lang="en-US" sz="4400" baseline="0" dirty="0" smtClean="0"/>
              <a:t> </a:t>
            </a:r>
          </a:p>
          <a:p>
            <a:pPr>
              <a:defRPr/>
            </a:pPr>
            <a:r>
              <a:rPr lang="en-US" sz="2400" dirty="0" smtClean="0"/>
              <a:t>Midwest </a:t>
            </a:r>
            <a:r>
              <a:rPr lang="en-US" sz="2400" dirty="0"/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l Nile" charset="-78"/>
              <a:ea typeface="Al Nile" charset="-78"/>
              <a:cs typeface="Al Nile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JOLTS!$A$12:$A$225</c:f>
              <c:numCache>
                <c:formatCode>yyyy\-mm\-dd</c:formatCode>
                <c:ptCount val="214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</c:numCache>
            </c:numRef>
          </c:cat>
          <c:val>
            <c:numRef>
              <c:f>JOLTS!$E$12:$E$225</c:f>
              <c:numCache>
                <c:formatCode>General</c:formatCode>
                <c:ptCount val="214"/>
                <c:pt idx="0">
                  <c:v>1.1146658227848101</c:v>
                </c:pt>
                <c:pt idx="1">
                  <c:v>1.144779746835443</c:v>
                </c:pt>
                <c:pt idx="2">
                  <c:v>1.544183129855716</c:v>
                </c:pt>
                <c:pt idx="3">
                  <c:v>1.3956112204724409</c:v>
                </c:pt>
                <c:pt idx="4">
                  <c:v>1.3651322549952429</c:v>
                </c:pt>
                <c:pt idx="5">
                  <c:v>1.3543189897100101</c:v>
                </c:pt>
                <c:pt idx="6">
                  <c:v>1.4280233690360269</c:v>
                </c:pt>
                <c:pt idx="7">
                  <c:v>1.4571545189504369</c:v>
                </c:pt>
                <c:pt idx="8">
                  <c:v>1.505741747572815</c:v>
                </c:pt>
                <c:pt idx="9">
                  <c:v>1.639135764944275</c:v>
                </c:pt>
                <c:pt idx="10">
                  <c:v>2.020393070489845</c:v>
                </c:pt>
                <c:pt idx="11">
                  <c:v>2.4153923182441699</c:v>
                </c:pt>
                <c:pt idx="12">
                  <c:v>2.327</c:v>
                </c:pt>
                <c:pt idx="13">
                  <c:v>2.3439182389937101</c:v>
                </c:pt>
                <c:pt idx="14">
                  <c:v>2.4572883116883122</c:v>
                </c:pt>
                <c:pt idx="15">
                  <c:v>2.2062080924855492</c:v>
                </c:pt>
                <c:pt idx="16">
                  <c:v>2.4841077922077921</c:v>
                </c:pt>
                <c:pt idx="17">
                  <c:v>2.5190581241743648</c:v>
                </c:pt>
                <c:pt idx="18">
                  <c:v>2.6356044568245132</c:v>
                </c:pt>
                <c:pt idx="19">
                  <c:v>2.2411519138755982</c:v>
                </c:pt>
                <c:pt idx="20">
                  <c:v>2.568358229598894</c:v>
                </c:pt>
                <c:pt idx="21">
                  <c:v>2.7524107142857139</c:v>
                </c:pt>
                <c:pt idx="22">
                  <c:v>2.5953566433566428</c:v>
                </c:pt>
                <c:pt idx="23">
                  <c:v>2.6192461538461531</c:v>
                </c:pt>
                <c:pt idx="24">
                  <c:v>2.886161339421613</c:v>
                </c:pt>
                <c:pt idx="25">
                  <c:v>2.484855483870966</c:v>
                </c:pt>
                <c:pt idx="26">
                  <c:v>2.8402072463768122</c:v>
                </c:pt>
                <c:pt idx="27">
                  <c:v>3.0045602409638552</c:v>
                </c:pt>
                <c:pt idx="28">
                  <c:v>2.7292728494623661</c:v>
                </c:pt>
                <c:pt idx="29">
                  <c:v>3.1700199692780342</c:v>
                </c:pt>
                <c:pt idx="30">
                  <c:v>3.079563421828909</c:v>
                </c:pt>
                <c:pt idx="31">
                  <c:v>3.113682020802377</c:v>
                </c:pt>
                <c:pt idx="32">
                  <c:v>2.9727118402282451</c:v>
                </c:pt>
                <c:pt idx="33">
                  <c:v>3.1468116385911178</c:v>
                </c:pt>
                <c:pt idx="34">
                  <c:v>2.8401856540084389</c:v>
                </c:pt>
                <c:pt idx="35">
                  <c:v>2.7928932584269659</c:v>
                </c:pt>
                <c:pt idx="36">
                  <c:v>2.8727956204379561</c:v>
                </c:pt>
                <c:pt idx="37">
                  <c:v>2.5648768020969861</c:v>
                </c:pt>
                <c:pt idx="38">
                  <c:v>2.7434452247191001</c:v>
                </c:pt>
                <c:pt idx="39">
                  <c:v>2.7979814020028608</c:v>
                </c:pt>
                <c:pt idx="40">
                  <c:v>2.6156421895861079</c:v>
                </c:pt>
                <c:pt idx="41">
                  <c:v>2.6784562841530031</c:v>
                </c:pt>
                <c:pt idx="42">
                  <c:v>2.9112640949554902</c:v>
                </c:pt>
                <c:pt idx="43">
                  <c:v>2.5770104849279161</c:v>
                </c:pt>
                <c:pt idx="44">
                  <c:v>2.8229240687679078</c:v>
                </c:pt>
                <c:pt idx="45">
                  <c:v>2.6416064257028111</c:v>
                </c:pt>
                <c:pt idx="46">
                  <c:v>2.4072768292682931</c:v>
                </c:pt>
                <c:pt idx="47">
                  <c:v>2.8311379310344829</c:v>
                </c:pt>
                <c:pt idx="48">
                  <c:v>2.493947969543147</c:v>
                </c:pt>
                <c:pt idx="49">
                  <c:v>2.6551723202170958</c:v>
                </c:pt>
                <c:pt idx="50">
                  <c:v>2.491535897435897</c:v>
                </c:pt>
                <c:pt idx="51">
                  <c:v>2.5115843137254901</c:v>
                </c:pt>
                <c:pt idx="52">
                  <c:v>2.2697937649880102</c:v>
                </c:pt>
                <c:pt idx="53">
                  <c:v>2.296615289765719</c:v>
                </c:pt>
                <c:pt idx="54">
                  <c:v>2.2099807460890499</c:v>
                </c:pt>
                <c:pt idx="55">
                  <c:v>2.001351262349067</c:v>
                </c:pt>
                <c:pt idx="56">
                  <c:v>2.2246947496947498</c:v>
                </c:pt>
                <c:pt idx="57">
                  <c:v>2.178315035799522</c:v>
                </c:pt>
                <c:pt idx="58">
                  <c:v>2.1630118623962038</c:v>
                </c:pt>
                <c:pt idx="59">
                  <c:v>2.3635684485006521</c:v>
                </c:pt>
                <c:pt idx="60">
                  <c:v>2.407271140939597</c:v>
                </c:pt>
                <c:pt idx="61">
                  <c:v>2.1915508684863521</c:v>
                </c:pt>
                <c:pt idx="62">
                  <c:v>2.1169220462850178</c:v>
                </c:pt>
                <c:pt idx="63">
                  <c:v>2.0376097271648872</c:v>
                </c:pt>
                <c:pt idx="64">
                  <c:v>1.993911421911422</c:v>
                </c:pt>
                <c:pt idx="65">
                  <c:v>2.076819393939394</c:v>
                </c:pt>
                <c:pt idx="66">
                  <c:v>2.0923053527980531</c:v>
                </c:pt>
                <c:pt idx="67">
                  <c:v>2.182491139240506</c:v>
                </c:pt>
                <c:pt idx="68">
                  <c:v>1.8991670329670329</c:v>
                </c:pt>
                <c:pt idx="69">
                  <c:v>2.0029722863741339</c:v>
                </c:pt>
                <c:pt idx="70">
                  <c:v>2.1611554726368158</c:v>
                </c:pt>
                <c:pt idx="71">
                  <c:v>2.1716758448060069</c:v>
                </c:pt>
                <c:pt idx="72">
                  <c:v>2.2271533505154628</c:v>
                </c:pt>
                <c:pt idx="73">
                  <c:v>2.0381940828402358</c:v>
                </c:pt>
                <c:pt idx="74">
                  <c:v>2.139674129353232</c:v>
                </c:pt>
                <c:pt idx="75">
                  <c:v>2.038468009478672</c:v>
                </c:pt>
                <c:pt idx="76">
                  <c:v>2.0209742086752631</c:v>
                </c:pt>
                <c:pt idx="77">
                  <c:v>2.1318292383292379</c:v>
                </c:pt>
                <c:pt idx="78">
                  <c:v>2.019075949367088</c:v>
                </c:pt>
                <c:pt idx="79">
                  <c:v>2.0292554161915621</c:v>
                </c:pt>
                <c:pt idx="80">
                  <c:v>2.1591577060931901</c:v>
                </c:pt>
                <c:pt idx="81">
                  <c:v>2.1569186320754721</c:v>
                </c:pt>
                <c:pt idx="82">
                  <c:v>2.28831552795031</c:v>
                </c:pt>
                <c:pt idx="83">
                  <c:v>2.3609179487179479</c:v>
                </c:pt>
                <c:pt idx="84">
                  <c:v>2.2690062034739449</c:v>
                </c:pt>
                <c:pt idx="85">
                  <c:v>2.1875301204819269</c:v>
                </c:pt>
                <c:pt idx="86">
                  <c:v>2.3181892583120201</c:v>
                </c:pt>
                <c:pt idx="87">
                  <c:v>2.2234429611650479</c:v>
                </c:pt>
                <c:pt idx="88">
                  <c:v>2.1948339181286549</c:v>
                </c:pt>
                <c:pt idx="89">
                  <c:v>2.458433460076046</c:v>
                </c:pt>
                <c:pt idx="90">
                  <c:v>2.7662654745529571</c:v>
                </c:pt>
                <c:pt idx="91">
                  <c:v>2.9502099290780071</c:v>
                </c:pt>
                <c:pt idx="92">
                  <c:v>2.909843962008138</c:v>
                </c:pt>
                <c:pt idx="93">
                  <c:v>3.413876923076923</c:v>
                </c:pt>
                <c:pt idx="94">
                  <c:v>3.3622043478260868</c:v>
                </c:pt>
                <c:pt idx="95">
                  <c:v>4.5532282003710574</c:v>
                </c:pt>
                <c:pt idx="96">
                  <c:v>4.4568824531516178</c:v>
                </c:pt>
                <c:pt idx="97">
                  <c:v>5.1429817850637516</c:v>
                </c:pt>
                <c:pt idx="98">
                  <c:v>5.6035518518518446</c:v>
                </c:pt>
                <c:pt idx="99">
                  <c:v>6.9578869565217314</c:v>
                </c:pt>
                <c:pt idx="100">
                  <c:v>7.4376540178571426</c:v>
                </c:pt>
                <c:pt idx="101">
                  <c:v>7.0983132780082894</c:v>
                </c:pt>
                <c:pt idx="102">
                  <c:v>7.7824205816554777</c:v>
                </c:pt>
                <c:pt idx="103">
                  <c:v>8.0853109048723901</c:v>
                </c:pt>
                <c:pt idx="104">
                  <c:v>8.1956376470588221</c:v>
                </c:pt>
                <c:pt idx="105">
                  <c:v>6.8259607843137271</c:v>
                </c:pt>
                <c:pt idx="106">
                  <c:v>7.1121061224489726</c:v>
                </c:pt>
                <c:pt idx="107">
                  <c:v>6.9301009900990103</c:v>
                </c:pt>
                <c:pt idx="108">
                  <c:v>7.4442854122621558</c:v>
                </c:pt>
                <c:pt idx="109">
                  <c:v>6.6134999999999966</c:v>
                </c:pt>
                <c:pt idx="110">
                  <c:v>6.383010889292196</c:v>
                </c:pt>
                <c:pt idx="111">
                  <c:v>6.3550310786106037</c:v>
                </c:pt>
                <c:pt idx="112">
                  <c:v>5.6827554076539046</c:v>
                </c:pt>
                <c:pt idx="113">
                  <c:v>6.1425367647058753</c:v>
                </c:pt>
                <c:pt idx="114">
                  <c:v>6.135298311444652</c:v>
                </c:pt>
                <c:pt idx="115">
                  <c:v>5.3424601328903671</c:v>
                </c:pt>
                <c:pt idx="116">
                  <c:v>5.2337055921052631</c:v>
                </c:pt>
                <c:pt idx="117">
                  <c:v>5.9382387218045096</c:v>
                </c:pt>
                <c:pt idx="118">
                  <c:v>5.5841836007130086</c:v>
                </c:pt>
                <c:pt idx="119">
                  <c:v>5.135514950166101</c:v>
                </c:pt>
                <c:pt idx="120">
                  <c:v>5.2272530120481928</c:v>
                </c:pt>
                <c:pt idx="121">
                  <c:v>4.8721274509803916</c:v>
                </c:pt>
                <c:pt idx="122">
                  <c:v>4.6181383647798739</c:v>
                </c:pt>
                <c:pt idx="123">
                  <c:v>4.2160043478260798</c:v>
                </c:pt>
                <c:pt idx="124">
                  <c:v>3.6913931297709919</c:v>
                </c:pt>
                <c:pt idx="125">
                  <c:v>4.1557232524964336</c:v>
                </c:pt>
                <c:pt idx="126">
                  <c:v>3.9388803763440858</c:v>
                </c:pt>
                <c:pt idx="127">
                  <c:v>3.8397137254901961</c:v>
                </c:pt>
                <c:pt idx="128">
                  <c:v>3.9996374829001371</c:v>
                </c:pt>
                <c:pt idx="129">
                  <c:v>3.8984675675675682</c:v>
                </c:pt>
                <c:pt idx="130">
                  <c:v>3.9458100558659219</c:v>
                </c:pt>
                <c:pt idx="131">
                  <c:v>4.2555950540958269</c:v>
                </c:pt>
                <c:pt idx="132">
                  <c:v>3.6708506849315068</c:v>
                </c:pt>
                <c:pt idx="133">
                  <c:v>3.224054254007398</c:v>
                </c:pt>
                <c:pt idx="134">
                  <c:v>3.2466295828065741</c:v>
                </c:pt>
                <c:pt idx="135">
                  <c:v>2.7759247546346781</c:v>
                </c:pt>
                <c:pt idx="136">
                  <c:v>3.4699207650273221</c:v>
                </c:pt>
                <c:pt idx="137">
                  <c:v>3.3209294117647059</c:v>
                </c:pt>
                <c:pt idx="138">
                  <c:v>3.1761013767209012</c:v>
                </c:pt>
                <c:pt idx="139">
                  <c:v>3.0922643818849451</c:v>
                </c:pt>
                <c:pt idx="140">
                  <c:v>3.25941374837873</c:v>
                </c:pt>
                <c:pt idx="141">
                  <c:v>3.085083640836408</c:v>
                </c:pt>
                <c:pt idx="142">
                  <c:v>3.00555980861244</c:v>
                </c:pt>
                <c:pt idx="143">
                  <c:v>3.1349229813664601</c:v>
                </c:pt>
                <c:pt idx="144">
                  <c:v>2.9932845336481702</c:v>
                </c:pt>
                <c:pt idx="145">
                  <c:v>3.283378865979381</c:v>
                </c:pt>
                <c:pt idx="146">
                  <c:v>3.091978155339806</c:v>
                </c:pt>
                <c:pt idx="147">
                  <c:v>3.1512024844720501</c:v>
                </c:pt>
                <c:pt idx="148">
                  <c:v>2.918042873696407</c:v>
                </c:pt>
                <c:pt idx="149">
                  <c:v>2.8733379310344831</c:v>
                </c:pt>
                <c:pt idx="150">
                  <c:v>2.8577137931034482</c:v>
                </c:pt>
                <c:pt idx="151">
                  <c:v>2.9055868544600938</c:v>
                </c:pt>
                <c:pt idx="152">
                  <c:v>2.74855431131019</c:v>
                </c:pt>
                <c:pt idx="153">
                  <c:v>2.7310124293785241</c:v>
                </c:pt>
                <c:pt idx="154">
                  <c:v>2.326685294117647</c:v>
                </c:pt>
                <c:pt idx="155">
                  <c:v>2.6753983926521241</c:v>
                </c:pt>
                <c:pt idx="156">
                  <c:v>2.7544380264741282</c:v>
                </c:pt>
                <c:pt idx="157">
                  <c:v>2.5062544642857141</c:v>
                </c:pt>
                <c:pt idx="158">
                  <c:v>2.472935883014618</c:v>
                </c:pt>
                <c:pt idx="159">
                  <c:v>2.300778609625667</c:v>
                </c:pt>
                <c:pt idx="160">
                  <c:v>2.00737845567207</c:v>
                </c:pt>
                <c:pt idx="161">
                  <c:v>1.9466606805293001</c:v>
                </c:pt>
                <c:pt idx="162">
                  <c:v>1.9174657142857141</c:v>
                </c:pt>
                <c:pt idx="163">
                  <c:v>1.82424351851852</c:v>
                </c:pt>
                <c:pt idx="164">
                  <c:v>1.8073915887850469</c:v>
                </c:pt>
                <c:pt idx="165">
                  <c:v>1.8521480038948399</c:v>
                </c:pt>
                <c:pt idx="166">
                  <c:v>1.7710493358633781</c:v>
                </c:pt>
                <c:pt idx="167">
                  <c:v>1.755783653846154</c:v>
                </c:pt>
                <c:pt idx="168">
                  <c:v>1.6683787313432841</c:v>
                </c:pt>
                <c:pt idx="169">
                  <c:v>1.549904049295775</c:v>
                </c:pt>
                <c:pt idx="170">
                  <c:v>1.445129246064623</c:v>
                </c:pt>
                <c:pt idx="171">
                  <c:v>1.4366583747927031</c:v>
                </c:pt>
                <c:pt idx="172">
                  <c:v>1.3936309813463099</c:v>
                </c:pt>
                <c:pt idx="173">
                  <c:v>1.3991986809563071</c:v>
                </c:pt>
                <c:pt idx="174">
                  <c:v>1.418633814783347</c:v>
                </c:pt>
                <c:pt idx="175">
                  <c:v>1.2823914062499999</c:v>
                </c:pt>
                <c:pt idx="176">
                  <c:v>1.3786788756388411</c:v>
                </c:pt>
                <c:pt idx="177">
                  <c:v>1.298064777327935</c:v>
                </c:pt>
                <c:pt idx="178">
                  <c:v>1.261516179952644</c:v>
                </c:pt>
                <c:pt idx="179">
                  <c:v>1.480418433179723</c:v>
                </c:pt>
                <c:pt idx="180">
                  <c:v>1.3972553925798099</c:v>
                </c:pt>
                <c:pt idx="181">
                  <c:v>1.2782196078431369</c:v>
                </c:pt>
                <c:pt idx="182">
                  <c:v>1.2779186864738079</c:v>
                </c:pt>
                <c:pt idx="183">
                  <c:v>1.197155425219941</c:v>
                </c:pt>
                <c:pt idx="184">
                  <c:v>1.2397496194824951</c:v>
                </c:pt>
                <c:pt idx="185">
                  <c:v>1.230055177626606</c:v>
                </c:pt>
                <c:pt idx="186">
                  <c:v>1.3176761133603241</c:v>
                </c:pt>
                <c:pt idx="187">
                  <c:v>1.1791588107324149</c:v>
                </c:pt>
                <c:pt idx="188">
                  <c:v>1.3282706459525759</c:v>
                </c:pt>
                <c:pt idx="189">
                  <c:v>1.3349268693508629</c:v>
                </c:pt>
                <c:pt idx="190">
                  <c:v>1.3555882845188281</c:v>
                </c:pt>
                <c:pt idx="191">
                  <c:v>1.2962847896440131</c:v>
                </c:pt>
                <c:pt idx="192">
                  <c:v>1.269940177849636</c:v>
                </c:pt>
                <c:pt idx="193">
                  <c:v>1.2252936000000001</c:v>
                </c:pt>
                <c:pt idx="194">
                  <c:v>1.1652222222222219</c:v>
                </c:pt>
                <c:pt idx="195">
                  <c:v>1.155423688394277</c:v>
                </c:pt>
                <c:pt idx="196">
                  <c:v>0.99345315752949304</c:v>
                </c:pt>
                <c:pt idx="197">
                  <c:v>1.0928218125960061</c:v>
                </c:pt>
                <c:pt idx="198">
                  <c:v>0.96794633152173903</c:v>
                </c:pt>
                <c:pt idx="199">
                  <c:v>1.0176545842217479</c:v>
                </c:pt>
                <c:pt idx="200">
                  <c:v>0.96972094594594604</c:v>
                </c:pt>
                <c:pt idx="201">
                  <c:v>0.89367812499999999</c:v>
                </c:pt>
                <c:pt idx="202">
                  <c:v>0.92462890625000005</c:v>
                </c:pt>
                <c:pt idx="203">
                  <c:v>0.96100814663951095</c:v>
                </c:pt>
                <c:pt idx="204">
                  <c:v>1.047922222222222</c:v>
                </c:pt>
                <c:pt idx="205">
                  <c:v>0.886352785145888</c:v>
                </c:pt>
                <c:pt idx="206">
                  <c:v>0.90155669398907101</c:v>
                </c:pt>
                <c:pt idx="207">
                  <c:v>0.80140920245398795</c:v>
                </c:pt>
                <c:pt idx="208">
                  <c:v>0.78968478260869601</c:v>
                </c:pt>
                <c:pt idx="209">
                  <c:v>0.78138692261547704</c:v>
                </c:pt>
                <c:pt idx="210">
                  <c:v>0.76937679425837302</c:v>
                </c:pt>
                <c:pt idx="211">
                  <c:v>0.741592267135325</c:v>
                </c:pt>
                <c:pt idx="212">
                  <c:v>0.74139367311072002</c:v>
                </c:pt>
                <c:pt idx="213">
                  <c:v>0.76394568497284199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7-4F34-B46F-729CDAAF9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05262016"/>
        <c:axId val="-1509064192"/>
      </c:lineChart>
      <c:dateAx>
        <c:axId val="-1505262016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9064192"/>
        <c:crosses val="autoZero"/>
        <c:auto val="1"/>
        <c:lblOffset val="100"/>
        <c:baseTimeUnit val="months"/>
      </c:dateAx>
      <c:valAx>
        <c:axId val="-150906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 Nile" charset="-78"/>
                <a:ea typeface="Al Nile" charset="-78"/>
                <a:cs typeface="Al Nile" charset="-78"/>
              </a:defRPr>
            </a:pPr>
            <a:endParaRPr lang="en-US"/>
          </a:p>
        </c:txPr>
        <c:crossAx val="-150526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l Nile" charset="-78"/>
          <a:ea typeface="Al Nile" charset="-78"/>
          <a:cs typeface="Al Nile" charset="-78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/>
              <a:t>Annual Wage Growth</a:t>
            </a:r>
          </a:p>
          <a:p>
            <a:pPr>
              <a:defRPr sz="4400"/>
            </a:pPr>
            <a:r>
              <a:rPr lang="en-US" sz="4400" dirty="0"/>
              <a:t>All </a:t>
            </a:r>
            <a:r>
              <a:rPr lang="en-US" sz="4400" dirty="0" smtClean="0"/>
              <a:t>Industries-Private</a:t>
            </a:r>
          </a:p>
          <a:p>
            <a:pPr>
              <a:defRPr sz="4400"/>
            </a:pPr>
            <a:r>
              <a:rPr lang="en-US" sz="1600" dirty="0" smtClean="0"/>
              <a:t>Wisconsin</a:t>
            </a:r>
            <a:endParaRPr lang="en-US" sz="1600" dirty="0"/>
          </a:p>
        </c:rich>
      </c:tx>
      <c:layout>
        <c:manualLayout>
          <c:xMode val="edge"/>
          <c:yMode val="edge"/>
          <c:x val="0.215851304407245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2-427C-B41F-669CCCECA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Sheet1!$A$16:$A$32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Sheet1!$M$16:$M$32</c:f>
              <c:numCache>
                <c:formatCode>0.0%</c:formatCode>
                <c:ptCount val="17"/>
                <c:pt idx="0">
                  <c:v>0.03</c:v>
                </c:pt>
                <c:pt idx="1">
                  <c:v>2.75080906148867E-2</c:v>
                </c:pt>
                <c:pt idx="2">
                  <c:v>4.09448818897638E-2</c:v>
                </c:pt>
                <c:pt idx="3">
                  <c:v>2.1180030257186101E-2</c:v>
                </c:pt>
                <c:pt idx="4">
                  <c:v>3.8518518518518501E-2</c:v>
                </c:pt>
                <c:pt idx="5">
                  <c:v>3.4236804564907297E-2</c:v>
                </c:pt>
                <c:pt idx="6">
                  <c:v>2.7586206896551699E-2</c:v>
                </c:pt>
                <c:pt idx="7">
                  <c:v>-2.6845637583892599E-3</c:v>
                </c:pt>
                <c:pt idx="8">
                  <c:v>2.4226110363391701E-2</c:v>
                </c:pt>
                <c:pt idx="9">
                  <c:v>2.6281208935610999E-2</c:v>
                </c:pt>
                <c:pt idx="10">
                  <c:v>2.8169014084507001E-2</c:v>
                </c:pt>
                <c:pt idx="11">
                  <c:v>1.9925280199252798E-2</c:v>
                </c:pt>
                <c:pt idx="12">
                  <c:v>2.4420024420024399E-2</c:v>
                </c:pt>
                <c:pt idx="13">
                  <c:v>3.6948748510131101E-2</c:v>
                </c:pt>
                <c:pt idx="14">
                  <c:v>1.6091954022988499E-2</c:v>
                </c:pt>
                <c:pt idx="15">
                  <c:v>2.7149321266968299E-2</c:v>
                </c:pt>
                <c:pt idx="16">
                  <c:v>3.7728249194414601E-2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2-427C-B41F-669CCCECA5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505287008"/>
        <c:axId val="-1505647408"/>
      </c:barChart>
      <c:catAx>
        <c:axId val="-15052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5647408"/>
        <c:crosses val="autoZero"/>
        <c:auto val="1"/>
        <c:lblAlgn val="ctr"/>
        <c:lblOffset val="100"/>
        <c:noMultiLvlLbl val="0"/>
      </c:catAx>
      <c:valAx>
        <c:axId val="-150564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52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/>
              <a:t>Average Weekly Hours Worked</a:t>
            </a:r>
          </a:p>
          <a:p>
            <a:pPr>
              <a:defRPr sz="4400"/>
            </a:pPr>
            <a:r>
              <a:rPr lang="en-US" sz="2400" dirty="0"/>
              <a:t>Wisconsin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Hours!$B$11</c:f>
              <c:strCache>
                <c:ptCount val="1"/>
                <c:pt idx="0">
                  <c:v>Total Private Employees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Hours!$A$12:$A$154</c:f>
              <c:numCache>
                <c:formatCode>yyyy\-mm\-dd</c:formatCode>
                <c:ptCount val="14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</c:numCache>
            </c:numRef>
          </c:cat>
          <c:val>
            <c:numRef>
              <c:f>Hours!$B$12:$B$154</c:f>
              <c:numCache>
                <c:formatCode>0.0</c:formatCode>
                <c:ptCount val="143"/>
                <c:pt idx="0">
                  <c:v>32.5</c:v>
                </c:pt>
                <c:pt idx="1">
                  <c:v>32.4</c:v>
                </c:pt>
                <c:pt idx="2">
                  <c:v>32.700000000000003</c:v>
                </c:pt>
                <c:pt idx="3">
                  <c:v>32.9</c:v>
                </c:pt>
                <c:pt idx="4">
                  <c:v>32.700000000000003</c:v>
                </c:pt>
                <c:pt idx="5">
                  <c:v>32.9</c:v>
                </c:pt>
                <c:pt idx="6">
                  <c:v>33.1</c:v>
                </c:pt>
                <c:pt idx="7">
                  <c:v>32.700000000000003</c:v>
                </c:pt>
                <c:pt idx="8">
                  <c:v>33.299999999999997</c:v>
                </c:pt>
                <c:pt idx="9">
                  <c:v>32.9</c:v>
                </c:pt>
                <c:pt idx="10">
                  <c:v>32.9</c:v>
                </c:pt>
                <c:pt idx="11">
                  <c:v>33.6</c:v>
                </c:pt>
                <c:pt idx="12">
                  <c:v>33.1</c:v>
                </c:pt>
                <c:pt idx="13">
                  <c:v>33</c:v>
                </c:pt>
                <c:pt idx="14">
                  <c:v>33.299999999999997</c:v>
                </c:pt>
                <c:pt idx="15">
                  <c:v>33</c:v>
                </c:pt>
                <c:pt idx="16">
                  <c:v>33.1</c:v>
                </c:pt>
                <c:pt idx="17">
                  <c:v>33.299999999999997</c:v>
                </c:pt>
                <c:pt idx="18">
                  <c:v>32.9</c:v>
                </c:pt>
                <c:pt idx="19">
                  <c:v>32.9</c:v>
                </c:pt>
                <c:pt idx="20">
                  <c:v>32.9</c:v>
                </c:pt>
                <c:pt idx="21">
                  <c:v>32.700000000000003</c:v>
                </c:pt>
                <c:pt idx="22">
                  <c:v>32.9</c:v>
                </c:pt>
                <c:pt idx="23">
                  <c:v>32.6</c:v>
                </c:pt>
                <c:pt idx="24">
                  <c:v>32</c:v>
                </c:pt>
                <c:pt idx="25">
                  <c:v>32.5</c:v>
                </c:pt>
                <c:pt idx="26">
                  <c:v>32.1</c:v>
                </c:pt>
                <c:pt idx="27">
                  <c:v>31.8</c:v>
                </c:pt>
                <c:pt idx="28">
                  <c:v>31.9</c:v>
                </c:pt>
                <c:pt idx="29">
                  <c:v>31.9</c:v>
                </c:pt>
                <c:pt idx="30">
                  <c:v>32.1</c:v>
                </c:pt>
                <c:pt idx="31">
                  <c:v>32.4</c:v>
                </c:pt>
                <c:pt idx="32">
                  <c:v>32.1</c:v>
                </c:pt>
                <c:pt idx="33">
                  <c:v>32.4</c:v>
                </c:pt>
                <c:pt idx="34">
                  <c:v>33.1</c:v>
                </c:pt>
                <c:pt idx="35">
                  <c:v>32.4</c:v>
                </c:pt>
                <c:pt idx="36">
                  <c:v>32.6</c:v>
                </c:pt>
                <c:pt idx="37">
                  <c:v>32.700000000000003</c:v>
                </c:pt>
                <c:pt idx="38">
                  <c:v>32.700000000000003</c:v>
                </c:pt>
                <c:pt idx="39">
                  <c:v>32.9</c:v>
                </c:pt>
                <c:pt idx="40">
                  <c:v>33</c:v>
                </c:pt>
                <c:pt idx="41">
                  <c:v>32.700000000000003</c:v>
                </c:pt>
                <c:pt idx="42">
                  <c:v>32.700000000000003</c:v>
                </c:pt>
                <c:pt idx="43">
                  <c:v>33</c:v>
                </c:pt>
                <c:pt idx="44">
                  <c:v>32.700000000000003</c:v>
                </c:pt>
                <c:pt idx="45">
                  <c:v>32.9</c:v>
                </c:pt>
                <c:pt idx="46">
                  <c:v>32.799999999999997</c:v>
                </c:pt>
                <c:pt idx="47">
                  <c:v>32.700000000000003</c:v>
                </c:pt>
                <c:pt idx="48">
                  <c:v>33.1</c:v>
                </c:pt>
                <c:pt idx="49">
                  <c:v>32.6</c:v>
                </c:pt>
                <c:pt idx="50">
                  <c:v>33</c:v>
                </c:pt>
                <c:pt idx="51">
                  <c:v>33.1</c:v>
                </c:pt>
                <c:pt idx="52">
                  <c:v>33.4</c:v>
                </c:pt>
                <c:pt idx="53">
                  <c:v>33</c:v>
                </c:pt>
                <c:pt idx="54">
                  <c:v>33.1</c:v>
                </c:pt>
                <c:pt idx="55">
                  <c:v>33</c:v>
                </c:pt>
                <c:pt idx="56">
                  <c:v>33.1</c:v>
                </c:pt>
                <c:pt idx="57">
                  <c:v>33.6</c:v>
                </c:pt>
                <c:pt idx="58">
                  <c:v>33.200000000000003</c:v>
                </c:pt>
                <c:pt idx="59">
                  <c:v>33.4</c:v>
                </c:pt>
                <c:pt idx="60">
                  <c:v>33.5</c:v>
                </c:pt>
                <c:pt idx="61">
                  <c:v>33.4</c:v>
                </c:pt>
                <c:pt idx="62">
                  <c:v>33.200000000000003</c:v>
                </c:pt>
                <c:pt idx="63">
                  <c:v>33.6</c:v>
                </c:pt>
                <c:pt idx="64">
                  <c:v>33.200000000000003</c:v>
                </c:pt>
                <c:pt idx="65">
                  <c:v>33.4</c:v>
                </c:pt>
                <c:pt idx="66">
                  <c:v>33.700000000000003</c:v>
                </c:pt>
                <c:pt idx="67">
                  <c:v>33.299999999999997</c:v>
                </c:pt>
                <c:pt idx="68">
                  <c:v>33.700000000000003</c:v>
                </c:pt>
                <c:pt idx="69">
                  <c:v>33.4</c:v>
                </c:pt>
                <c:pt idx="70">
                  <c:v>33.299999999999997</c:v>
                </c:pt>
                <c:pt idx="71">
                  <c:v>33.700000000000003</c:v>
                </c:pt>
                <c:pt idx="72">
                  <c:v>33.5</c:v>
                </c:pt>
                <c:pt idx="73">
                  <c:v>33.6</c:v>
                </c:pt>
                <c:pt idx="74">
                  <c:v>33.5</c:v>
                </c:pt>
                <c:pt idx="75">
                  <c:v>33.5</c:v>
                </c:pt>
                <c:pt idx="76">
                  <c:v>33.4</c:v>
                </c:pt>
                <c:pt idx="77">
                  <c:v>33.6</c:v>
                </c:pt>
                <c:pt idx="78">
                  <c:v>33.4</c:v>
                </c:pt>
                <c:pt idx="79">
                  <c:v>33.5</c:v>
                </c:pt>
                <c:pt idx="80">
                  <c:v>33.6</c:v>
                </c:pt>
                <c:pt idx="81">
                  <c:v>33.4</c:v>
                </c:pt>
                <c:pt idx="82">
                  <c:v>33.4</c:v>
                </c:pt>
                <c:pt idx="83">
                  <c:v>33.6</c:v>
                </c:pt>
                <c:pt idx="84">
                  <c:v>33.299999999999997</c:v>
                </c:pt>
                <c:pt idx="85">
                  <c:v>34</c:v>
                </c:pt>
                <c:pt idx="86">
                  <c:v>34</c:v>
                </c:pt>
                <c:pt idx="87">
                  <c:v>33.700000000000003</c:v>
                </c:pt>
                <c:pt idx="88">
                  <c:v>33.799999999999997</c:v>
                </c:pt>
                <c:pt idx="89">
                  <c:v>34</c:v>
                </c:pt>
                <c:pt idx="90">
                  <c:v>33.700000000000003</c:v>
                </c:pt>
                <c:pt idx="91">
                  <c:v>33.799999999999997</c:v>
                </c:pt>
                <c:pt idx="92">
                  <c:v>33.9</c:v>
                </c:pt>
                <c:pt idx="93">
                  <c:v>33.799999999999997</c:v>
                </c:pt>
                <c:pt idx="94">
                  <c:v>34.1</c:v>
                </c:pt>
                <c:pt idx="95">
                  <c:v>33.799999999999997</c:v>
                </c:pt>
                <c:pt idx="96">
                  <c:v>33.799999999999997</c:v>
                </c:pt>
                <c:pt idx="97">
                  <c:v>33.9</c:v>
                </c:pt>
                <c:pt idx="98">
                  <c:v>33.9</c:v>
                </c:pt>
                <c:pt idx="99">
                  <c:v>33.6</c:v>
                </c:pt>
                <c:pt idx="100">
                  <c:v>33.700000000000003</c:v>
                </c:pt>
                <c:pt idx="101">
                  <c:v>33.5</c:v>
                </c:pt>
                <c:pt idx="102">
                  <c:v>33.6</c:v>
                </c:pt>
                <c:pt idx="103">
                  <c:v>33.9</c:v>
                </c:pt>
                <c:pt idx="104">
                  <c:v>33.4</c:v>
                </c:pt>
                <c:pt idx="105">
                  <c:v>33.5</c:v>
                </c:pt>
                <c:pt idx="106">
                  <c:v>33.9</c:v>
                </c:pt>
                <c:pt idx="107">
                  <c:v>33.6</c:v>
                </c:pt>
                <c:pt idx="108">
                  <c:v>33.5</c:v>
                </c:pt>
                <c:pt idx="109">
                  <c:v>33.299999999999997</c:v>
                </c:pt>
                <c:pt idx="110">
                  <c:v>33.5</c:v>
                </c:pt>
                <c:pt idx="111">
                  <c:v>33.6</c:v>
                </c:pt>
                <c:pt idx="112">
                  <c:v>33.700000000000003</c:v>
                </c:pt>
                <c:pt idx="113">
                  <c:v>33.5</c:v>
                </c:pt>
                <c:pt idx="114">
                  <c:v>33.5</c:v>
                </c:pt>
                <c:pt idx="115">
                  <c:v>33.6</c:v>
                </c:pt>
                <c:pt idx="116">
                  <c:v>33.5</c:v>
                </c:pt>
                <c:pt idx="117">
                  <c:v>33.799999999999997</c:v>
                </c:pt>
                <c:pt idx="118">
                  <c:v>33.6</c:v>
                </c:pt>
                <c:pt idx="119">
                  <c:v>33.4</c:v>
                </c:pt>
                <c:pt idx="120">
                  <c:v>34</c:v>
                </c:pt>
                <c:pt idx="121">
                  <c:v>33.5</c:v>
                </c:pt>
                <c:pt idx="122">
                  <c:v>33.5</c:v>
                </c:pt>
                <c:pt idx="123">
                  <c:v>34</c:v>
                </c:pt>
                <c:pt idx="124">
                  <c:v>33.6</c:v>
                </c:pt>
                <c:pt idx="125">
                  <c:v>33.700000000000003</c:v>
                </c:pt>
                <c:pt idx="126">
                  <c:v>33.9</c:v>
                </c:pt>
                <c:pt idx="127">
                  <c:v>33.700000000000003</c:v>
                </c:pt>
                <c:pt idx="128">
                  <c:v>33.700000000000003</c:v>
                </c:pt>
                <c:pt idx="129">
                  <c:v>33.9</c:v>
                </c:pt>
                <c:pt idx="130">
                  <c:v>33.799999999999997</c:v>
                </c:pt>
                <c:pt idx="131">
                  <c:v>33.799999999999997</c:v>
                </c:pt>
                <c:pt idx="132">
                  <c:v>33.799999999999997</c:v>
                </c:pt>
                <c:pt idx="133">
                  <c:v>33.9</c:v>
                </c:pt>
                <c:pt idx="134">
                  <c:v>33.700000000000003</c:v>
                </c:pt>
                <c:pt idx="135">
                  <c:v>33.700000000000003</c:v>
                </c:pt>
                <c:pt idx="136">
                  <c:v>33.6</c:v>
                </c:pt>
                <c:pt idx="137">
                  <c:v>33.700000000000003</c:v>
                </c:pt>
                <c:pt idx="138">
                  <c:v>33.799999999999997</c:v>
                </c:pt>
                <c:pt idx="139">
                  <c:v>33.700000000000003</c:v>
                </c:pt>
                <c:pt idx="140">
                  <c:v>33.700000000000003</c:v>
                </c:pt>
                <c:pt idx="141">
                  <c:v>33.4</c:v>
                </c:pt>
                <c:pt idx="142">
                  <c:v>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DE-48B2-8BE9-8F5F78B1C686}"/>
            </c:ext>
          </c:extLst>
        </c:ser>
        <c:ser>
          <c:idx val="1"/>
          <c:order val="1"/>
          <c:tx>
            <c:strRef>
              <c:f>Hours!$E$11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508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Hours!$A$12:$A$154</c:f>
              <c:numCache>
                <c:formatCode>yyyy\-mm\-dd</c:formatCode>
                <c:ptCount val="14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</c:numCache>
            </c:numRef>
          </c:cat>
          <c:val>
            <c:numRef>
              <c:f>Hours!$E$12:$E$154</c:f>
              <c:numCache>
                <c:formatCode>0.0</c:formatCode>
                <c:ptCount val="143"/>
                <c:pt idx="0">
                  <c:v>38.200000000000003</c:v>
                </c:pt>
                <c:pt idx="1">
                  <c:v>38.4</c:v>
                </c:pt>
                <c:pt idx="2">
                  <c:v>38.299999999999997</c:v>
                </c:pt>
                <c:pt idx="3">
                  <c:v>38.6</c:v>
                </c:pt>
                <c:pt idx="4">
                  <c:v>38.6</c:v>
                </c:pt>
                <c:pt idx="5">
                  <c:v>38.4</c:v>
                </c:pt>
                <c:pt idx="6">
                  <c:v>38.6</c:v>
                </c:pt>
                <c:pt idx="7">
                  <c:v>38.5</c:v>
                </c:pt>
                <c:pt idx="8">
                  <c:v>38.6</c:v>
                </c:pt>
                <c:pt idx="9">
                  <c:v>38.200000000000003</c:v>
                </c:pt>
                <c:pt idx="10">
                  <c:v>37.799999999999997</c:v>
                </c:pt>
                <c:pt idx="11">
                  <c:v>38.5</c:v>
                </c:pt>
                <c:pt idx="12">
                  <c:v>38.9</c:v>
                </c:pt>
                <c:pt idx="13">
                  <c:v>38.700000000000003</c:v>
                </c:pt>
                <c:pt idx="14">
                  <c:v>39</c:v>
                </c:pt>
                <c:pt idx="15">
                  <c:v>38.9</c:v>
                </c:pt>
                <c:pt idx="16">
                  <c:v>38.5</c:v>
                </c:pt>
                <c:pt idx="17">
                  <c:v>38.1</c:v>
                </c:pt>
                <c:pt idx="18">
                  <c:v>38.299999999999997</c:v>
                </c:pt>
                <c:pt idx="19">
                  <c:v>38.1</c:v>
                </c:pt>
                <c:pt idx="20">
                  <c:v>38.5</c:v>
                </c:pt>
                <c:pt idx="21">
                  <c:v>38.299999999999997</c:v>
                </c:pt>
                <c:pt idx="22">
                  <c:v>38.1</c:v>
                </c:pt>
                <c:pt idx="23">
                  <c:v>38</c:v>
                </c:pt>
                <c:pt idx="24">
                  <c:v>37.4</c:v>
                </c:pt>
                <c:pt idx="25">
                  <c:v>37.5</c:v>
                </c:pt>
                <c:pt idx="26">
                  <c:v>37</c:v>
                </c:pt>
                <c:pt idx="27">
                  <c:v>36.9</c:v>
                </c:pt>
                <c:pt idx="28">
                  <c:v>37.200000000000003</c:v>
                </c:pt>
                <c:pt idx="29">
                  <c:v>37.5</c:v>
                </c:pt>
                <c:pt idx="30">
                  <c:v>37.5</c:v>
                </c:pt>
                <c:pt idx="31">
                  <c:v>37.5</c:v>
                </c:pt>
                <c:pt idx="32">
                  <c:v>36.799999999999997</c:v>
                </c:pt>
                <c:pt idx="33">
                  <c:v>38.1</c:v>
                </c:pt>
                <c:pt idx="34">
                  <c:v>38.4</c:v>
                </c:pt>
                <c:pt idx="35">
                  <c:v>38.5</c:v>
                </c:pt>
                <c:pt idx="36">
                  <c:v>38.4</c:v>
                </c:pt>
                <c:pt idx="37">
                  <c:v>38.5</c:v>
                </c:pt>
                <c:pt idx="38">
                  <c:v>38.9</c:v>
                </c:pt>
                <c:pt idx="39">
                  <c:v>38.9</c:v>
                </c:pt>
                <c:pt idx="40">
                  <c:v>39.1</c:v>
                </c:pt>
                <c:pt idx="41">
                  <c:v>39.299999999999997</c:v>
                </c:pt>
                <c:pt idx="42">
                  <c:v>39.1</c:v>
                </c:pt>
                <c:pt idx="43">
                  <c:v>39.5</c:v>
                </c:pt>
                <c:pt idx="44">
                  <c:v>38.799999999999997</c:v>
                </c:pt>
                <c:pt idx="45">
                  <c:v>39.4</c:v>
                </c:pt>
                <c:pt idx="46">
                  <c:v>39.5</c:v>
                </c:pt>
                <c:pt idx="47">
                  <c:v>39.5</c:v>
                </c:pt>
                <c:pt idx="48">
                  <c:v>39.700000000000003</c:v>
                </c:pt>
                <c:pt idx="49">
                  <c:v>39.4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40.1</c:v>
                </c:pt>
                <c:pt idx="54">
                  <c:v>39.700000000000003</c:v>
                </c:pt>
                <c:pt idx="55">
                  <c:v>40.200000000000003</c:v>
                </c:pt>
                <c:pt idx="56">
                  <c:v>40.5</c:v>
                </c:pt>
                <c:pt idx="57">
                  <c:v>40.4</c:v>
                </c:pt>
                <c:pt idx="58">
                  <c:v>40.299999999999997</c:v>
                </c:pt>
                <c:pt idx="59">
                  <c:v>40.299999999999997</c:v>
                </c:pt>
                <c:pt idx="60">
                  <c:v>40.5</c:v>
                </c:pt>
                <c:pt idx="61">
                  <c:v>40.5</c:v>
                </c:pt>
                <c:pt idx="62">
                  <c:v>40</c:v>
                </c:pt>
                <c:pt idx="63">
                  <c:v>40.299999999999997</c:v>
                </c:pt>
                <c:pt idx="64">
                  <c:v>40.200000000000003</c:v>
                </c:pt>
                <c:pt idx="65">
                  <c:v>39.9</c:v>
                </c:pt>
                <c:pt idx="66">
                  <c:v>40</c:v>
                </c:pt>
                <c:pt idx="67">
                  <c:v>39.700000000000003</c:v>
                </c:pt>
                <c:pt idx="68">
                  <c:v>39.6</c:v>
                </c:pt>
                <c:pt idx="69">
                  <c:v>39.5</c:v>
                </c:pt>
                <c:pt idx="70">
                  <c:v>38.799999999999997</c:v>
                </c:pt>
                <c:pt idx="71">
                  <c:v>39.5</c:v>
                </c:pt>
                <c:pt idx="72">
                  <c:v>39.9</c:v>
                </c:pt>
                <c:pt idx="73">
                  <c:v>40.299999999999997</c:v>
                </c:pt>
                <c:pt idx="74">
                  <c:v>40.200000000000003</c:v>
                </c:pt>
                <c:pt idx="75">
                  <c:v>40.4</c:v>
                </c:pt>
                <c:pt idx="76">
                  <c:v>39.6</c:v>
                </c:pt>
                <c:pt idx="77">
                  <c:v>40</c:v>
                </c:pt>
                <c:pt idx="78">
                  <c:v>39.799999999999997</c:v>
                </c:pt>
                <c:pt idx="79">
                  <c:v>39.799999999999997</c:v>
                </c:pt>
                <c:pt idx="80">
                  <c:v>39.700000000000003</c:v>
                </c:pt>
                <c:pt idx="81">
                  <c:v>40</c:v>
                </c:pt>
                <c:pt idx="82">
                  <c:v>39.9</c:v>
                </c:pt>
                <c:pt idx="83">
                  <c:v>40.200000000000003</c:v>
                </c:pt>
                <c:pt idx="84">
                  <c:v>39.6</c:v>
                </c:pt>
                <c:pt idx="85">
                  <c:v>40.299999999999997</c:v>
                </c:pt>
                <c:pt idx="86">
                  <c:v>40.5</c:v>
                </c:pt>
                <c:pt idx="87">
                  <c:v>40.1</c:v>
                </c:pt>
                <c:pt idx="88">
                  <c:v>40.4</c:v>
                </c:pt>
                <c:pt idx="89">
                  <c:v>40.700000000000003</c:v>
                </c:pt>
                <c:pt idx="90">
                  <c:v>40.5</c:v>
                </c:pt>
                <c:pt idx="91">
                  <c:v>40.700000000000003</c:v>
                </c:pt>
                <c:pt idx="92">
                  <c:v>41</c:v>
                </c:pt>
                <c:pt idx="93">
                  <c:v>40.799999999999997</c:v>
                </c:pt>
                <c:pt idx="94">
                  <c:v>40.9</c:v>
                </c:pt>
                <c:pt idx="95">
                  <c:v>41</c:v>
                </c:pt>
                <c:pt idx="96">
                  <c:v>40.9</c:v>
                </c:pt>
                <c:pt idx="97">
                  <c:v>40.700000000000003</c:v>
                </c:pt>
                <c:pt idx="98">
                  <c:v>40.4</c:v>
                </c:pt>
                <c:pt idx="99">
                  <c:v>40.9</c:v>
                </c:pt>
                <c:pt idx="100">
                  <c:v>41.1</c:v>
                </c:pt>
                <c:pt idx="101">
                  <c:v>41.1</c:v>
                </c:pt>
                <c:pt idx="102">
                  <c:v>41</c:v>
                </c:pt>
                <c:pt idx="103">
                  <c:v>41.1</c:v>
                </c:pt>
                <c:pt idx="104">
                  <c:v>40.299999999999997</c:v>
                </c:pt>
                <c:pt idx="105">
                  <c:v>40.6</c:v>
                </c:pt>
                <c:pt idx="106">
                  <c:v>40.6</c:v>
                </c:pt>
                <c:pt idx="107">
                  <c:v>40.4</c:v>
                </c:pt>
                <c:pt idx="108">
                  <c:v>40</c:v>
                </c:pt>
                <c:pt idx="109">
                  <c:v>39.6</c:v>
                </c:pt>
                <c:pt idx="110">
                  <c:v>40.1</c:v>
                </c:pt>
                <c:pt idx="111">
                  <c:v>40.1</c:v>
                </c:pt>
                <c:pt idx="112">
                  <c:v>40.200000000000003</c:v>
                </c:pt>
                <c:pt idx="113">
                  <c:v>39.9</c:v>
                </c:pt>
                <c:pt idx="114">
                  <c:v>40.299999999999997</c:v>
                </c:pt>
                <c:pt idx="115">
                  <c:v>39.5</c:v>
                </c:pt>
                <c:pt idx="116">
                  <c:v>40.1</c:v>
                </c:pt>
                <c:pt idx="117">
                  <c:v>40.299999999999997</c:v>
                </c:pt>
                <c:pt idx="118">
                  <c:v>40.6</c:v>
                </c:pt>
                <c:pt idx="119">
                  <c:v>40.200000000000003</c:v>
                </c:pt>
                <c:pt idx="120">
                  <c:v>40.4</c:v>
                </c:pt>
                <c:pt idx="121">
                  <c:v>40.4</c:v>
                </c:pt>
                <c:pt idx="122">
                  <c:v>40.6</c:v>
                </c:pt>
                <c:pt idx="123">
                  <c:v>40.4</c:v>
                </c:pt>
                <c:pt idx="124">
                  <c:v>40.200000000000003</c:v>
                </c:pt>
                <c:pt idx="125">
                  <c:v>40.200000000000003</c:v>
                </c:pt>
                <c:pt idx="126">
                  <c:v>40.6</c:v>
                </c:pt>
                <c:pt idx="127">
                  <c:v>40.6</c:v>
                </c:pt>
                <c:pt idx="128">
                  <c:v>40.6</c:v>
                </c:pt>
                <c:pt idx="129">
                  <c:v>40.700000000000003</c:v>
                </c:pt>
                <c:pt idx="130">
                  <c:v>40.5</c:v>
                </c:pt>
                <c:pt idx="131">
                  <c:v>40.700000000000003</c:v>
                </c:pt>
                <c:pt idx="132">
                  <c:v>40.700000000000003</c:v>
                </c:pt>
                <c:pt idx="133">
                  <c:v>40.5</c:v>
                </c:pt>
                <c:pt idx="134">
                  <c:v>40.200000000000003</c:v>
                </c:pt>
                <c:pt idx="135">
                  <c:v>40.4</c:v>
                </c:pt>
                <c:pt idx="136">
                  <c:v>40.5</c:v>
                </c:pt>
                <c:pt idx="137">
                  <c:v>40.4</c:v>
                </c:pt>
                <c:pt idx="138">
                  <c:v>40.1</c:v>
                </c:pt>
                <c:pt idx="139">
                  <c:v>40.1</c:v>
                </c:pt>
                <c:pt idx="140">
                  <c:v>40</c:v>
                </c:pt>
                <c:pt idx="141">
                  <c:v>39.9</c:v>
                </c:pt>
                <c:pt idx="142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DE-48B2-8BE9-8F5F78B1C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08182832"/>
        <c:axId val="-1487290720"/>
      </c:lineChart>
      <c:dateAx>
        <c:axId val="-150818283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487290720"/>
        <c:crosses val="autoZero"/>
        <c:auto val="1"/>
        <c:lblOffset val="100"/>
        <c:baseTimeUnit val="months"/>
      </c:dateAx>
      <c:valAx>
        <c:axId val="-1487290720"/>
        <c:scaling>
          <c:orientation val="minMax"/>
          <c:min val="3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818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sz="4400" dirty="0" smtClean="0"/>
              <a:t>Unemployment Projections</a:t>
            </a:r>
          </a:p>
          <a:p>
            <a:pPr>
              <a:defRPr sz="4400"/>
            </a:pPr>
            <a:r>
              <a:rPr lang="en-US" sz="1600" dirty="0" smtClean="0"/>
              <a:t>United</a:t>
            </a:r>
            <a:r>
              <a:rPr lang="en-US" sz="1600" baseline="0" dirty="0" smtClean="0"/>
              <a:t> States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'Unemployment 2019'!$BF$2</c:f>
              <c:strCache>
                <c:ptCount val="1"/>
                <c:pt idx="0">
                  <c:v>Unemployment Projections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7F-40DF-807A-D0F1B17B29F6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7F-40DF-807A-D0F1B17B29F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7F-40DF-807A-D0F1B17B29F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7F-40DF-807A-D0F1B17B29F6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7F-40DF-807A-D0F1B17B29F6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7F-40DF-807A-D0F1B17B29F6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7F-40DF-807A-D0F1B17B29F6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7F-40DF-807A-D0F1B17B29F6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4450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C7F-40DF-807A-D0F1B17B29F6}"/>
              </c:ext>
            </c:extLst>
          </c:dPt>
          <c:cat>
            <c:numRef>
              <c:f>'Unemployment 2019'!$BD$3:$BD$11</c:f>
              <c:numCache>
                <c:formatCode>yyyy\-mm\-dd</c:formatCode>
                <c:ptCount val="9"/>
                <c:pt idx="0">
                  <c:v>43101</c:v>
                </c:pt>
                <c:pt idx="1">
                  <c:v>43252</c:v>
                </c:pt>
                <c:pt idx="2">
                  <c:v>43435</c:v>
                </c:pt>
                <c:pt idx="3">
                  <c:v>43617</c:v>
                </c:pt>
                <c:pt idx="4">
                  <c:v>43800</c:v>
                </c:pt>
                <c:pt idx="5">
                  <c:v>43983</c:v>
                </c:pt>
                <c:pt idx="6">
                  <c:v>44166</c:v>
                </c:pt>
                <c:pt idx="7">
                  <c:v>44348</c:v>
                </c:pt>
                <c:pt idx="8">
                  <c:v>44531</c:v>
                </c:pt>
              </c:numCache>
            </c:numRef>
          </c:cat>
          <c:val>
            <c:numRef>
              <c:f>'Unemployment 2019'!$BF$3:$BF$11</c:f>
              <c:numCache>
                <c:formatCode>0.0</c:formatCode>
                <c:ptCount val="9"/>
                <c:pt idx="0">
                  <c:v>4.0999999999999996</c:v>
                </c:pt>
                <c:pt idx="1">
                  <c:v>4</c:v>
                </c:pt>
                <c:pt idx="2" formatCode="General">
                  <c:v>3.9</c:v>
                </c:pt>
                <c:pt idx="3">
                  <c:v>3.6418571428571411</c:v>
                </c:pt>
                <c:pt idx="4">
                  <c:v>3.640416666666666</c:v>
                </c:pt>
                <c:pt idx="5">
                  <c:v>3.7216666666666671</c:v>
                </c:pt>
                <c:pt idx="6" formatCode="General">
                  <c:v>3.9</c:v>
                </c:pt>
                <c:pt idx="7" formatCode="General">
                  <c:v>4.0999999999999996</c:v>
                </c:pt>
                <c:pt idx="8" formatCode="General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7F-40DF-807A-D0F1B17B2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08823488"/>
        <c:axId val="-1068427504"/>
      </c:lineChart>
      <c:dateAx>
        <c:axId val="-150882348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068427504"/>
        <c:crosses val="autoZero"/>
        <c:auto val="1"/>
        <c:lblOffset val="100"/>
        <c:baseTimeUnit val="months"/>
      </c:dateAx>
      <c:valAx>
        <c:axId val="-106842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508823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7D77-7854-F841-8AC2-13610A68EA4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D340-C380-5345-BC27-751A5122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2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</a:t>
            </a:r>
          </a:p>
          <a:p>
            <a:endParaRPr lang="en-US" dirty="0" smtClean="0"/>
          </a:p>
          <a:p>
            <a:r>
              <a:rPr lang="en-US" dirty="0" smtClean="0"/>
              <a:t>More and more of this type of data coming out. 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Bank to bank loan.</a:t>
            </a:r>
          </a:p>
          <a:p>
            <a:r>
              <a:rPr lang="en-US" dirty="0" smtClean="0"/>
              <a:t>Banks have to have a certain amount of cash reserves.</a:t>
            </a:r>
            <a:r>
              <a:rPr lang="en-US" baseline="0" dirty="0" smtClean="0"/>
              <a:t> Some banks have more and have less, so they lend to each other.</a:t>
            </a:r>
          </a:p>
          <a:p>
            <a:r>
              <a:rPr lang="en-US" baseline="0" dirty="0" smtClean="0"/>
              <a:t>The FED sets that rate and it tends to ripple through commercial and industrial rates.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Raising interest rates to control inflation. But we haven’t seen high </a:t>
            </a:r>
            <a:r>
              <a:rPr lang="en-US" baseline="0" dirty="0" err="1" smtClean="0"/>
              <a:t>inflaiton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not this year, then next year- Mark </a:t>
            </a:r>
            <a:r>
              <a:rPr lang="en-US" dirty="0" err="1" smtClean="0"/>
              <a:t>Zandi</a:t>
            </a:r>
            <a:r>
              <a:rPr lang="en-US" dirty="0" smtClean="0"/>
              <a:t>, Moody’s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wide range of opinion here. </a:t>
            </a:r>
          </a:p>
          <a:p>
            <a:endParaRPr lang="en-US" dirty="0" smtClean="0"/>
          </a:p>
          <a:p>
            <a:r>
              <a:rPr lang="en-US" dirty="0" smtClean="0"/>
              <a:t>Two consecutive quarters</a:t>
            </a:r>
            <a:r>
              <a:rPr lang="en-US" baseline="0" dirty="0" smtClean="0"/>
              <a:t> of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labor market?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Census Bureau's definition consists of 12 states in the north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United States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Illinois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Iowa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Minnesota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Missouri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Nebraska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Dakota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Ohio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Dakota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Wisconsin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</a:t>
            </a:r>
            <a:r>
              <a:rPr lang="en-US" baseline="0" dirty="0" smtClean="0"/>
              <a:t>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Wisconsin</a:t>
            </a:r>
          </a:p>
          <a:p>
            <a:endParaRPr lang="en-US" dirty="0" smtClean="0"/>
          </a:p>
          <a:p>
            <a:r>
              <a:rPr lang="en-US" dirty="0" smtClean="0"/>
              <a:t>Preliminary (2 quarters</a:t>
            </a:r>
            <a:r>
              <a:rPr lang="en-US" baseline="0" dirty="0" smtClean="0"/>
              <a:t> of data) from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25CDC93-43FE-F149-8C3D-C20E6B23682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46042"/>
            <a:ext cx="9418320" cy="3059422"/>
          </a:xfrm>
          <a:noFill/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dirty="0">
                <a:latin typeface="Al Nile" charset="-78"/>
                <a:ea typeface="Al Nile" charset="-78"/>
                <a:cs typeface="Al Nile" charset="-78"/>
              </a:rPr>
              <a:t>W</a:t>
            </a:r>
            <a:r>
              <a:rPr lang="en-US" smtClean="0">
                <a:latin typeface="Al Nile" charset="-78"/>
                <a:ea typeface="Al Nile" charset="-78"/>
                <a:cs typeface="Al Nile" charset="-78"/>
              </a:rPr>
              <a:t>isconsin </a:t>
            </a:r>
            <a:r>
              <a:rPr lang="en-US" dirty="0">
                <a:latin typeface="Al Nile" charset="-78"/>
                <a:ea typeface="Al Nile" charset="-78"/>
                <a:cs typeface="Al Nile" charset="-78"/>
              </a:rPr>
              <a:t>Economy Situation and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3520606"/>
            <a:ext cx="9418320" cy="1691640"/>
          </a:xfr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Tessa Conroy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Assistant Professor and Economic Development Specialist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Division of Extension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UW-Madison</a:t>
            </a:r>
            <a:endParaRPr lang="en-US" dirty="0">
              <a:solidFill>
                <a:schemeClr val="tx1"/>
              </a:solidFill>
              <a:latin typeface="Al Nile" charset="-78"/>
              <a:ea typeface="Al Nile" charset="-78"/>
              <a:cs typeface="Al Nile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79" y="5323860"/>
            <a:ext cx="6062506" cy="210503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0324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08128148"/>
              </p:ext>
            </p:extLst>
          </p:nvPr>
        </p:nvGraphicFramePr>
        <p:xfrm>
          <a:off x="449451" y="154983"/>
          <a:ext cx="8663552" cy="646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26329" y="6565612"/>
            <a:ext cx="671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QCEW, Average Weekly Wage, All Industries-Total Private, Annual 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34608340"/>
              </p:ext>
            </p:extLst>
          </p:nvPr>
        </p:nvGraphicFramePr>
        <p:xfrm>
          <a:off x="237995" y="237995"/>
          <a:ext cx="9306838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48535" y="6487050"/>
            <a:ext cx="361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Bureau of Labor Statistics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4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13903367"/>
              </p:ext>
            </p:extLst>
          </p:nvPr>
        </p:nvGraphicFramePr>
        <p:xfrm>
          <a:off x="325677" y="137786"/>
          <a:ext cx="9219156" cy="606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48535" y="6487050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Calibri" charset="0"/>
                <a:ea typeface="Calibri" charset="0"/>
                <a:cs typeface="Calibri" charset="0"/>
              </a:rPr>
              <a:t>Source: WSJ Economic Survey January 2019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9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27024615"/>
              </p:ext>
            </p:extLst>
          </p:nvPr>
        </p:nvGraphicFramePr>
        <p:xfrm>
          <a:off x="323849" y="105508"/>
          <a:ext cx="9182101" cy="640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434515" y="6513004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Bureau of Economic Analysis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-434515" y="6513004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Bureau of Labor Statistics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69414894"/>
              </p:ext>
            </p:extLst>
          </p:nvPr>
        </p:nvGraphicFramePr>
        <p:xfrm>
          <a:off x="371061" y="132522"/>
          <a:ext cx="9117496" cy="638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869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8" y="0"/>
              <a:ext cx="230442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15382497"/>
              </p:ext>
            </p:extLst>
          </p:nvPr>
        </p:nvGraphicFramePr>
        <p:xfrm>
          <a:off x="361950" y="190500"/>
          <a:ext cx="9315450" cy="641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48535" y="6487050"/>
            <a:ext cx="579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WSJ Economic Survey, St. Louis Federal Reserve- FRED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0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8" y="0"/>
              <a:ext cx="230442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13781112"/>
              </p:ext>
            </p:extLst>
          </p:nvPr>
        </p:nvGraphicFramePr>
        <p:xfrm>
          <a:off x="495300" y="342900"/>
          <a:ext cx="9067800" cy="626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1728787" y="2557462"/>
            <a:ext cx="476250" cy="1266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5695948" y="-57152"/>
            <a:ext cx="476251" cy="64960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6238" y="3429000"/>
            <a:ext cx="139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Calibri" charset="0"/>
                <a:ea typeface="Calibri" charset="0"/>
                <a:cs typeface="Calibri" charset="0"/>
              </a:rPr>
              <a:t>Projected Target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2252" y="3428999"/>
            <a:ext cx="139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Effective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48535" y="6487050"/>
            <a:ext cx="579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WSJ Economic Survey, St. Louis Federal Reserve- FRED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0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2468418"/>
            <a:ext cx="9418320" cy="169164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Tessa Conroy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Assistant Professor and Economic Development Specialist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Division of Extension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Al Nile" charset="-78"/>
                <a:ea typeface="Al Nile" charset="-78"/>
                <a:cs typeface="Al Nile" charset="-78"/>
              </a:rPr>
              <a:t>UW-Madison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tessa.conroy@wisc.edu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79" y="5323860"/>
            <a:ext cx="6062506" cy="210503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911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7861" y="-12526"/>
            <a:ext cx="5303855" cy="7336810"/>
            <a:chOff x="8387861" y="-12526"/>
            <a:chExt cx="5303855" cy="7336810"/>
          </a:xfrm>
        </p:grpSpPr>
        <p:sp>
          <p:nvSpPr>
            <p:cNvPr id="5" name="Rectangle 4"/>
            <p:cNvSpPr/>
            <p:nvPr/>
          </p:nvSpPr>
          <p:spPr>
            <a:xfrm>
              <a:off x="9912630" y="-12526"/>
              <a:ext cx="230442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-434515" y="6513004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Bureau of Economic Analysis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8449722"/>
              </p:ext>
            </p:extLst>
          </p:nvPr>
        </p:nvGraphicFramePr>
        <p:xfrm>
          <a:off x="533400" y="320562"/>
          <a:ext cx="8743950" cy="619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60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-12526"/>
            <a:ext cx="6642100" cy="655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7861" y="-12526"/>
            <a:ext cx="5303855" cy="7336810"/>
            <a:chOff x="8387861" y="-12526"/>
            <a:chExt cx="5303855" cy="7336810"/>
          </a:xfrm>
        </p:grpSpPr>
        <p:sp>
          <p:nvSpPr>
            <p:cNvPr id="5" name="Rectangle 4"/>
            <p:cNvSpPr/>
            <p:nvPr/>
          </p:nvSpPr>
          <p:spPr>
            <a:xfrm>
              <a:off x="9912630" y="-12526"/>
              <a:ext cx="230442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/>
          <a:stretch/>
        </p:blipFill>
        <p:spPr>
          <a:xfrm>
            <a:off x="4514606" y="514350"/>
            <a:ext cx="3670300" cy="806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34515" y="6513004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Bureau of Economic Analysis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8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400455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1678522"/>
              </p:ext>
            </p:extLst>
          </p:nvPr>
        </p:nvGraphicFramePr>
        <p:xfrm>
          <a:off x="730464" y="247650"/>
          <a:ext cx="8965985" cy="624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48535" y="6487050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Calibri" charset="0"/>
                <a:ea typeface="Calibri" charset="0"/>
                <a:cs typeface="Calibri" charset="0"/>
              </a:rPr>
              <a:t>Source: WSJ Economic Survey January 2019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1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25301322"/>
              </p:ext>
            </p:extLst>
          </p:nvPr>
        </p:nvGraphicFramePr>
        <p:xfrm>
          <a:off x="638827" y="112734"/>
          <a:ext cx="9037228" cy="657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/>
          <p:cNvCxnSpPr>
            <a:endCxn id="14" idx="0"/>
          </p:cNvCxnSpPr>
          <p:nvPr/>
        </p:nvCxnSpPr>
        <p:spPr>
          <a:xfrm>
            <a:off x="3620022" y="1628384"/>
            <a:ext cx="39948" cy="423755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3" idx="0"/>
          </p:cNvCxnSpPr>
          <p:nvPr/>
        </p:nvCxnSpPr>
        <p:spPr>
          <a:xfrm flipH="1">
            <a:off x="2346674" y="1628384"/>
            <a:ext cx="35359" cy="423755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2798" y="5865937"/>
            <a:ext cx="11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2018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Avg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: 13.1%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2135" y="5865937"/>
            <a:ext cx="127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2019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Avg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: 24.8%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48535" y="6487050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WSJ Economic Survey January 2019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87578" y="0"/>
            <a:ext cx="230442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8" name="Rectangle 7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3861404"/>
              </p:ext>
            </p:extLst>
          </p:nvPr>
        </p:nvGraphicFramePr>
        <p:xfrm>
          <a:off x="476250" y="419100"/>
          <a:ext cx="8534400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434515" y="6513004"/>
            <a:ext cx="445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Bureau of Economic Analysis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87578" y="0"/>
            <a:ext cx="230442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8" name="Rectangle 7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36703660"/>
              </p:ext>
            </p:extLst>
          </p:nvPr>
        </p:nvGraphicFramePr>
        <p:xfrm>
          <a:off x="351692" y="119270"/>
          <a:ext cx="8385420" cy="650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127148" y="6565612"/>
            <a:ext cx="579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</a:t>
            </a:r>
            <a:r>
              <a:rPr lang="en-US" sz="1600" smtClean="0">
                <a:latin typeface="Calibri" charset="0"/>
                <a:ea typeface="Calibri" charset="0"/>
                <a:cs typeface="Calibri" charset="0"/>
              </a:rPr>
              <a:t>: St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. Louis Federal Reserve- FRED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1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75" y="0"/>
            <a:ext cx="665362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87578" y="0"/>
            <a:ext cx="2304422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8" name="Rectangle 7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54" y="737245"/>
            <a:ext cx="3165244" cy="797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48535" y="6487050"/>
            <a:ext cx="361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Bureau of Labor Statistics</a:t>
            </a: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7861" y="0"/>
            <a:ext cx="5303855" cy="7324284"/>
            <a:chOff x="8387861" y="0"/>
            <a:chExt cx="5303855" cy="7324284"/>
          </a:xfrm>
        </p:grpSpPr>
        <p:sp>
          <p:nvSpPr>
            <p:cNvPr id="6" name="Rectangle 5"/>
            <p:cNvSpPr/>
            <p:nvPr/>
          </p:nvSpPr>
          <p:spPr>
            <a:xfrm>
              <a:off x="9887577" y="0"/>
              <a:ext cx="2325299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</a:t>
              </a:r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61" y="5482668"/>
              <a:ext cx="5303855" cy="1841616"/>
            </a:xfrm>
            <a:prstGeom prst="rect">
              <a:avLst/>
            </a:prstGeom>
          </p:spPr>
        </p:pic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65032"/>
              </p:ext>
            </p:extLst>
          </p:nvPr>
        </p:nvGraphicFramePr>
        <p:xfrm>
          <a:off x="538619" y="0"/>
          <a:ext cx="9043792" cy="633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01841" y="3169403"/>
            <a:ext cx="26805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ratio of unemployed to job openings reached a historical low in August 2018 at  .74.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195010" y="4168828"/>
            <a:ext cx="1134520" cy="90675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35339" y="6510711"/>
            <a:ext cx="5440468" cy="32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Source: Job Opening and Labor </a:t>
            </a:r>
            <a:r>
              <a:rPr lang="en-US" sz="1600" smtClean="0">
                <a:latin typeface="Calibri" charset="0"/>
                <a:ea typeface="Calibri" charset="0"/>
                <a:cs typeface="Calibri" charset="0"/>
              </a:rPr>
              <a:t>Turnover Survey (JOLTS)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6027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1">
      <a:dk1>
        <a:sysClr val="windowText" lastClr="000000"/>
      </a:dk1>
      <a:lt1>
        <a:sysClr val="window" lastClr="FFFFFF"/>
      </a:lt1>
      <a:dk2>
        <a:srgbClr val="817E84"/>
      </a:dk2>
      <a:lt2>
        <a:srgbClr val="E7E6E6"/>
      </a:lt2>
      <a:accent1>
        <a:srgbClr val="A50816"/>
      </a:accent1>
      <a:accent2>
        <a:srgbClr val="810513"/>
      </a:accent2>
      <a:accent3>
        <a:srgbClr val="620408"/>
      </a:accent3>
      <a:accent4>
        <a:srgbClr val="3B0103"/>
      </a:accent4>
      <a:accent5>
        <a:srgbClr val="423E3C"/>
      </a:accent5>
      <a:accent6>
        <a:srgbClr val="878484"/>
      </a:accent6>
      <a:hlink>
        <a:srgbClr val="E3C410"/>
      </a:hlink>
      <a:folHlink>
        <a:srgbClr val="E1B223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2358</TotalTime>
  <Words>403</Words>
  <Application>Microsoft Office PowerPoint</Application>
  <PresentationFormat>Widescreen</PresentationFormat>
  <Paragraphs>105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 Nile</vt:lpstr>
      <vt:lpstr>Arial</vt:lpstr>
      <vt:lpstr>Calibri</vt:lpstr>
      <vt:lpstr>Century Schoolbook</vt:lpstr>
      <vt:lpstr>Wingdings 2</vt:lpstr>
      <vt:lpstr>View</vt:lpstr>
      <vt:lpstr>Wisconsin Economy Situation and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Beach, Jeremy</cp:lastModifiedBy>
  <cp:revision>80</cp:revision>
  <dcterms:created xsi:type="dcterms:W3CDTF">2019-01-11T14:38:07Z</dcterms:created>
  <dcterms:modified xsi:type="dcterms:W3CDTF">2019-01-28T22:30:53Z</dcterms:modified>
</cp:coreProperties>
</file>