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7" r:id="rId1"/>
  </p:sldMasterIdLst>
  <p:notesMasterIdLst>
    <p:notesMasterId r:id="rId10"/>
  </p:notesMasterIdLst>
  <p:handoutMasterIdLst>
    <p:handoutMasterId r:id="rId11"/>
  </p:handoutMasterIdLst>
  <p:sldIdLst>
    <p:sldId id="1118" r:id="rId2"/>
    <p:sldId id="265" r:id="rId3"/>
    <p:sldId id="1124" r:id="rId4"/>
    <p:sldId id="1123" r:id="rId5"/>
    <p:sldId id="282" r:id="rId6"/>
    <p:sldId id="284" r:id="rId7"/>
    <p:sldId id="285" r:id="rId8"/>
    <p:sldId id="1122" r:id="rId9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AFF"/>
    <a:srgbClr val="46AAAC"/>
    <a:srgbClr val="00823B"/>
    <a:srgbClr val="9C5BCD"/>
    <a:srgbClr val="E47676"/>
    <a:srgbClr val="00DE64"/>
    <a:srgbClr val="007434"/>
    <a:srgbClr val="003A1A"/>
    <a:srgbClr val="819FFF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5095" autoAdjust="0"/>
  </p:normalViewPr>
  <p:slideViewPr>
    <p:cSldViewPr snapToObjects="1">
      <p:cViewPr varScale="1">
        <p:scale>
          <a:sx n="115" d="100"/>
          <a:sy n="115" d="100"/>
        </p:scale>
        <p:origin x="504" y="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2898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ylors\Downloads\National%20Cheese%20Production%20&amp;%20Plan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US Cheese Plant Trends</a:t>
            </a:r>
          </a:p>
        </c:rich>
      </c:tx>
      <c:layout>
        <c:manualLayout>
          <c:xMode val="edge"/>
          <c:yMode val="edge"/>
          <c:x val="0.41860252788745045"/>
          <c:y val="1.7543859649122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'Average Plant Size'!$D$1</c:f>
              <c:strCache>
                <c:ptCount val="1"/>
                <c:pt idx="0">
                  <c:v>Plants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'Average Plant Size'!$A$12:$A$52</c:f>
              <c:numCache>
                <c:formatCode>General</c:formatCode>
                <c:ptCount val="4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</c:numCache>
            </c:numRef>
          </c:cat>
          <c:val>
            <c:numRef>
              <c:f>'Average Plant Size'!$D$2:$D$52</c:f>
              <c:numCache>
                <c:formatCode>General</c:formatCode>
                <c:ptCount val="41"/>
                <c:pt idx="0">
                  <c:v>1419</c:v>
                </c:pt>
                <c:pt idx="1">
                  <c:v>1410</c:v>
                </c:pt>
                <c:pt idx="2">
                  <c:v>1347</c:v>
                </c:pt>
                <c:pt idx="3">
                  <c:v>1282</c:v>
                </c:pt>
                <c:pt idx="4" formatCode="0">
                  <c:v>1245.5</c:v>
                </c:pt>
                <c:pt idx="5">
                  <c:v>1209</c:v>
                </c:pt>
                <c:pt idx="6">
                  <c:v>1160</c:v>
                </c:pt>
                <c:pt idx="7">
                  <c:v>1121</c:v>
                </c:pt>
                <c:pt idx="8">
                  <c:v>1051</c:v>
                </c:pt>
                <c:pt idx="9">
                  <c:v>995</c:v>
                </c:pt>
                <c:pt idx="10">
                  <c:v>963</c:v>
                </c:pt>
                <c:pt idx="11">
                  <c:v>921</c:v>
                </c:pt>
                <c:pt idx="12">
                  <c:v>901</c:v>
                </c:pt>
                <c:pt idx="13">
                  <c:v>869</c:v>
                </c:pt>
                <c:pt idx="14">
                  <c:v>866</c:v>
                </c:pt>
                <c:pt idx="15">
                  <c:v>839</c:v>
                </c:pt>
                <c:pt idx="16">
                  <c:v>809</c:v>
                </c:pt>
                <c:pt idx="17">
                  <c:v>796</c:v>
                </c:pt>
                <c:pt idx="18">
                  <c:v>778</c:v>
                </c:pt>
                <c:pt idx="19">
                  <c:v>754</c:v>
                </c:pt>
                <c:pt idx="20">
                  <c:v>737</c:v>
                </c:pt>
                <c:pt idx="21">
                  <c:v>713</c:v>
                </c:pt>
                <c:pt idx="22">
                  <c:v>697</c:v>
                </c:pt>
                <c:pt idx="23">
                  <c:v>696</c:v>
                </c:pt>
                <c:pt idx="24">
                  <c:v>678</c:v>
                </c:pt>
                <c:pt idx="25">
                  <c:v>669</c:v>
                </c:pt>
                <c:pt idx="26">
                  <c:v>629</c:v>
                </c:pt>
                <c:pt idx="27">
                  <c:v>608</c:v>
                </c:pt>
                <c:pt idx="28">
                  <c:v>573</c:v>
                </c:pt>
                <c:pt idx="29">
                  <c:v>544</c:v>
                </c:pt>
                <c:pt idx="30">
                  <c:v>516</c:v>
                </c:pt>
                <c:pt idx="31">
                  <c:v>472</c:v>
                </c:pt>
                <c:pt idx="32">
                  <c:v>464</c:v>
                </c:pt>
                <c:pt idx="33">
                  <c:v>464</c:v>
                </c:pt>
                <c:pt idx="34">
                  <c:v>449</c:v>
                </c:pt>
                <c:pt idx="35">
                  <c:v>432</c:v>
                </c:pt>
                <c:pt idx="36">
                  <c:v>423</c:v>
                </c:pt>
                <c:pt idx="37">
                  <c:v>412</c:v>
                </c:pt>
                <c:pt idx="38">
                  <c:v>398</c:v>
                </c:pt>
                <c:pt idx="39">
                  <c:v>398</c:v>
                </c:pt>
                <c:pt idx="40">
                  <c:v>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4B-4255-89D5-B1AA64E3C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345704"/>
        <c:axId val="628346032"/>
      </c:lineChart>
      <c:lineChart>
        <c:grouping val="standard"/>
        <c:varyColors val="0"/>
        <c:ser>
          <c:idx val="3"/>
          <c:order val="1"/>
          <c:tx>
            <c:strRef>
              <c:f>'Average Plant Size'!$E$1</c:f>
              <c:strCache>
                <c:ptCount val="1"/>
                <c:pt idx="0">
                  <c:v>Million Pounds per Plant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'Average Plant Size'!$E$2:$E$52</c:f>
              <c:numCache>
                <c:formatCode>#,##0.0</c:formatCode>
                <c:ptCount val="41"/>
                <c:pt idx="0">
                  <c:v>1.0415595489781535</c:v>
                </c:pt>
                <c:pt idx="1">
                  <c:v>1.1592234042553193</c:v>
                </c:pt>
                <c:pt idx="2">
                  <c:v>1.1819020044543429</c:v>
                </c:pt>
                <c:pt idx="3">
                  <c:v>1.272868174726989</c:v>
                </c:pt>
                <c:pt idx="4">
                  <c:v>1.3838908069048574</c:v>
                </c:pt>
                <c:pt idx="5">
                  <c:v>1.4519900744416874</c:v>
                </c:pt>
                <c:pt idx="6">
                  <c:v>1.5982775862068965</c:v>
                </c:pt>
                <c:pt idx="7">
                  <c:v>1.7117127564674397</c:v>
                </c:pt>
                <c:pt idx="8">
                  <c:v>1.8441560418648906</c:v>
                </c:pt>
                <c:pt idx="9">
                  <c:v>1.9995869346733668</c:v>
                </c:pt>
                <c:pt idx="10">
                  <c:v>2.2860103842159916</c:v>
                </c:pt>
                <c:pt idx="11">
                  <c:v>2.5779750271444084</c:v>
                </c:pt>
                <c:pt idx="12">
                  <c:v>2.8907935627081023</c:v>
                </c:pt>
                <c:pt idx="13">
                  <c:v>3.0901611047180668</c:v>
                </c:pt>
                <c:pt idx="14">
                  <c:v>3.3918822170900693</c:v>
                </c:pt>
                <c:pt idx="15">
                  <c:v>3.3509022646007152</c:v>
                </c:pt>
                <c:pt idx="16">
                  <c:v>4.1041359703337452</c:v>
                </c:pt>
                <c:pt idx="17">
                  <c:v>4.2192650753768843</c:v>
                </c:pt>
                <c:pt idx="18">
                  <c:v>4.5240154241645243</c:v>
                </c:pt>
                <c:pt idx="19">
                  <c:v>4.9300278514588856</c:v>
                </c:pt>
                <c:pt idx="20">
                  <c:v>5.4060597014925378</c:v>
                </c:pt>
                <c:pt idx="21">
                  <c:v>5.9993842917251046</c:v>
                </c:pt>
                <c:pt idx="22">
                  <c:v>6.5160243902439019</c:v>
                </c:pt>
                <c:pt idx="23">
                  <c:v>6.9245272988505739</c:v>
                </c:pt>
                <c:pt idx="24">
                  <c:v>6.8937949852507376</c:v>
                </c:pt>
                <c:pt idx="25">
                  <c:v>7.5948310911808674</c:v>
                </c:pt>
                <c:pt idx="26">
                  <c:v>8.2817996820349773</c:v>
                </c:pt>
                <c:pt idx="27">
                  <c:v>8.7900723684210522</c:v>
                </c:pt>
                <c:pt idx="28">
                  <c:v>9.7242111692844677</c:v>
                </c:pt>
                <c:pt idx="29">
                  <c:v>10.322375000000001</c:v>
                </c:pt>
                <c:pt idx="30">
                  <c:v>11.743093023255813</c:v>
                </c:pt>
                <c:pt idx="31">
                  <c:v>12.828082627118643</c:v>
                </c:pt>
                <c:pt idx="32">
                  <c:v>13.98338577586207</c:v>
                </c:pt>
                <c:pt idx="33">
                  <c:v>14.069336206896551</c:v>
                </c:pt>
                <c:pt idx="34">
                  <c:v>14.999311804008908</c:v>
                </c:pt>
                <c:pt idx="35">
                  <c:v>16.011333333333333</c:v>
                </c:pt>
                <c:pt idx="36">
                  <c:v>17.062690307328605</c:v>
                </c:pt>
                <c:pt idx="37">
                  <c:v>17.79226699029126</c:v>
                </c:pt>
                <c:pt idx="38">
                  <c:v>18.824419597989948</c:v>
                </c:pt>
                <c:pt idx="39">
                  <c:v>19.95288442211055</c:v>
                </c:pt>
                <c:pt idx="40">
                  <c:v>20.542283582089553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4B-4255-89D5-B1AA64E3C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152960"/>
        <c:axId val="469209136"/>
      </c:lineChart>
      <c:catAx>
        <c:axId val="628345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46032"/>
        <c:crosses val="autoZero"/>
        <c:auto val="0"/>
        <c:lblAlgn val="ctr"/>
        <c:lblOffset val="100"/>
        <c:tickLblSkip val="10"/>
        <c:tickMarkSkip val="10"/>
        <c:noMultiLvlLbl val="0"/>
      </c:catAx>
      <c:valAx>
        <c:axId val="62834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Total Cheese 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45704"/>
        <c:crossesAt val="1"/>
        <c:crossBetween val="between"/>
      </c:valAx>
      <c:valAx>
        <c:axId val="4692091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Million Pounds Cheese per Plant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152960"/>
        <c:crosses val="max"/>
        <c:crossBetween val="between"/>
      </c:valAx>
      <c:catAx>
        <c:axId val="462152960"/>
        <c:scaling>
          <c:orientation val="minMax"/>
        </c:scaling>
        <c:delete val="1"/>
        <c:axPos val="b"/>
        <c:majorTickMark val="out"/>
        <c:minorTickMark val="none"/>
        <c:tickLblPos val="nextTo"/>
        <c:crossAx val="469209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US Cheese Plant Trends</a:t>
            </a:r>
          </a:p>
        </c:rich>
      </c:tx>
      <c:layout>
        <c:manualLayout>
          <c:xMode val="edge"/>
          <c:yMode val="edge"/>
          <c:x val="0.3429738775020999"/>
          <c:y val="1.7543859649122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51607281260147"/>
          <c:y val="0.12303356817239951"/>
          <c:w val="0.73476524089735618"/>
          <c:h val="0.67940729744847472"/>
        </c:manualLayout>
      </c:layout>
      <c:lineChart>
        <c:grouping val="standard"/>
        <c:varyColors val="0"/>
        <c:ser>
          <c:idx val="2"/>
          <c:order val="0"/>
          <c:tx>
            <c:strRef>
              <c:f>'Average Plant Size'!$B$1</c:f>
              <c:strCache>
                <c:ptCount val="1"/>
                <c:pt idx="0">
                  <c:v>Volume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'Average Plant Size'!$A$12:$A$69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'Average Plant Size'!$B$2:$B$69</c:f>
            </c:numRef>
          </c:val>
          <c:smooth val="0"/>
          <c:extLst>
            <c:ext xmlns:c16="http://schemas.microsoft.com/office/drawing/2014/chart" uri="{C3380CC4-5D6E-409C-BE32-E72D297353CC}">
              <c16:uniqueId val="{00000001-999F-45FE-A874-E1B655528A8B}"/>
            </c:ext>
          </c:extLst>
        </c:ser>
        <c:ser>
          <c:idx val="0"/>
          <c:order val="2"/>
          <c:tx>
            <c:strRef>
              <c:f>'Average Plant Size'!$D$1</c:f>
              <c:strCache>
                <c:ptCount val="1"/>
                <c:pt idx="0">
                  <c:v>Plants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'Average Plant Size'!$A$12:$A$69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'Average Plant Size'!$D$2:$D$69</c:f>
              <c:numCache>
                <c:formatCode>General</c:formatCode>
                <c:ptCount val="58"/>
                <c:pt idx="0">
                  <c:v>1419</c:v>
                </c:pt>
                <c:pt idx="1">
                  <c:v>1410</c:v>
                </c:pt>
                <c:pt idx="2">
                  <c:v>1347</c:v>
                </c:pt>
                <c:pt idx="3">
                  <c:v>1282</c:v>
                </c:pt>
                <c:pt idx="4" formatCode="0">
                  <c:v>1245.5</c:v>
                </c:pt>
                <c:pt idx="5">
                  <c:v>1209</c:v>
                </c:pt>
                <c:pt idx="6">
                  <c:v>1160</c:v>
                </c:pt>
                <c:pt idx="7">
                  <c:v>1121</c:v>
                </c:pt>
                <c:pt idx="8">
                  <c:v>1051</c:v>
                </c:pt>
                <c:pt idx="9">
                  <c:v>995</c:v>
                </c:pt>
                <c:pt idx="10">
                  <c:v>963</c:v>
                </c:pt>
                <c:pt idx="11">
                  <c:v>921</c:v>
                </c:pt>
                <c:pt idx="12">
                  <c:v>901</c:v>
                </c:pt>
                <c:pt idx="13">
                  <c:v>869</c:v>
                </c:pt>
                <c:pt idx="14">
                  <c:v>866</c:v>
                </c:pt>
                <c:pt idx="15">
                  <c:v>839</c:v>
                </c:pt>
                <c:pt idx="16">
                  <c:v>809</c:v>
                </c:pt>
                <c:pt idx="17">
                  <c:v>796</c:v>
                </c:pt>
                <c:pt idx="18">
                  <c:v>778</c:v>
                </c:pt>
                <c:pt idx="19">
                  <c:v>754</c:v>
                </c:pt>
                <c:pt idx="20">
                  <c:v>737</c:v>
                </c:pt>
                <c:pt idx="21">
                  <c:v>713</c:v>
                </c:pt>
                <c:pt idx="22">
                  <c:v>697</c:v>
                </c:pt>
                <c:pt idx="23">
                  <c:v>696</c:v>
                </c:pt>
                <c:pt idx="24">
                  <c:v>678</c:v>
                </c:pt>
                <c:pt idx="25">
                  <c:v>669</c:v>
                </c:pt>
                <c:pt idx="26">
                  <c:v>629</c:v>
                </c:pt>
                <c:pt idx="27">
                  <c:v>608</c:v>
                </c:pt>
                <c:pt idx="28">
                  <c:v>573</c:v>
                </c:pt>
                <c:pt idx="29">
                  <c:v>544</c:v>
                </c:pt>
                <c:pt idx="30">
                  <c:v>516</c:v>
                </c:pt>
                <c:pt idx="31">
                  <c:v>472</c:v>
                </c:pt>
                <c:pt idx="32">
                  <c:v>464</c:v>
                </c:pt>
                <c:pt idx="33">
                  <c:v>464</c:v>
                </c:pt>
                <c:pt idx="34">
                  <c:v>449</c:v>
                </c:pt>
                <c:pt idx="35">
                  <c:v>432</c:v>
                </c:pt>
                <c:pt idx="36">
                  <c:v>423</c:v>
                </c:pt>
                <c:pt idx="37">
                  <c:v>412</c:v>
                </c:pt>
                <c:pt idx="38">
                  <c:v>398</c:v>
                </c:pt>
                <c:pt idx="39">
                  <c:v>398</c:v>
                </c:pt>
                <c:pt idx="40">
                  <c:v>402</c:v>
                </c:pt>
                <c:pt idx="41">
                  <c:v>407</c:v>
                </c:pt>
                <c:pt idx="42">
                  <c:v>404</c:v>
                </c:pt>
                <c:pt idx="43">
                  <c:v>401</c:v>
                </c:pt>
                <c:pt idx="44">
                  <c:v>402</c:v>
                </c:pt>
                <c:pt idx="45">
                  <c:v>409</c:v>
                </c:pt>
                <c:pt idx="46">
                  <c:v>427</c:v>
                </c:pt>
                <c:pt idx="47">
                  <c:v>447</c:v>
                </c:pt>
                <c:pt idx="48">
                  <c:v>450</c:v>
                </c:pt>
                <c:pt idx="49">
                  <c:v>495</c:v>
                </c:pt>
                <c:pt idx="50">
                  <c:v>515</c:v>
                </c:pt>
                <c:pt idx="51">
                  <c:v>514</c:v>
                </c:pt>
                <c:pt idx="52">
                  <c:v>529</c:v>
                </c:pt>
                <c:pt idx="53">
                  <c:v>530</c:v>
                </c:pt>
                <c:pt idx="54">
                  <c:v>536</c:v>
                </c:pt>
                <c:pt idx="55">
                  <c:v>542</c:v>
                </c:pt>
                <c:pt idx="56">
                  <c:v>553</c:v>
                </c:pt>
                <c:pt idx="57">
                  <c:v>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9F-45FE-A874-E1B655528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345704"/>
        <c:axId val="628346032"/>
      </c:lineChart>
      <c:lineChart>
        <c:grouping val="standard"/>
        <c:varyColors val="0"/>
        <c:ser>
          <c:idx val="3"/>
          <c:order val="1"/>
          <c:tx>
            <c:strRef>
              <c:f>'Average Plant Size'!$C$1</c:f>
              <c:strCache>
                <c:ptCount val="1"/>
                <c:pt idx="0">
                  <c:v>Volume (MM Pounds)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'Average Plant Size'!$A$12:$A$69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'Average Plant Size'!$C$2:$C$69</c:f>
            </c:numRef>
          </c:val>
          <c:smooth val="0"/>
          <c:extLst>
            <c:ext xmlns:c16="http://schemas.microsoft.com/office/drawing/2014/chart" uri="{C3380CC4-5D6E-409C-BE32-E72D297353CC}">
              <c16:uniqueId val="{00000000-999F-45FE-A874-E1B655528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345704"/>
        <c:axId val="628346032"/>
      </c:lineChart>
      <c:lineChart>
        <c:grouping val="standard"/>
        <c:varyColors val="0"/>
        <c:ser>
          <c:idx val="4"/>
          <c:order val="3"/>
          <c:tx>
            <c:strRef>
              <c:f>'Average Plant Size'!$E$1</c:f>
              <c:strCache>
                <c:ptCount val="1"/>
                <c:pt idx="0">
                  <c:v>Million Pounds per Plant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'Average Plant Size'!$A$12:$A$69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'Average Plant Size'!$E$2:$E$69</c:f>
              <c:numCache>
                <c:formatCode>#,##0.0</c:formatCode>
                <c:ptCount val="58"/>
                <c:pt idx="0">
                  <c:v>1.0415595489781535</c:v>
                </c:pt>
                <c:pt idx="1">
                  <c:v>1.1592234042553193</c:v>
                </c:pt>
                <c:pt idx="2">
                  <c:v>1.1819020044543429</c:v>
                </c:pt>
                <c:pt idx="3">
                  <c:v>1.272868174726989</c:v>
                </c:pt>
                <c:pt idx="4">
                  <c:v>1.3838908069048574</c:v>
                </c:pt>
                <c:pt idx="5">
                  <c:v>1.4519900744416874</c:v>
                </c:pt>
                <c:pt idx="6">
                  <c:v>1.5982775862068965</c:v>
                </c:pt>
                <c:pt idx="7">
                  <c:v>1.7117127564674397</c:v>
                </c:pt>
                <c:pt idx="8">
                  <c:v>1.8441560418648906</c:v>
                </c:pt>
                <c:pt idx="9">
                  <c:v>1.9995869346733668</c:v>
                </c:pt>
                <c:pt idx="10">
                  <c:v>2.2860103842159916</c:v>
                </c:pt>
                <c:pt idx="11">
                  <c:v>2.5779750271444084</c:v>
                </c:pt>
                <c:pt idx="12">
                  <c:v>2.8907935627081023</c:v>
                </c:pt>
                <c:pt idx="13">
                  <c:v>3.0901611047180668</c:v>
                </c:pt>
                <c:pt idx="14">
                  <c:v>3.3918822170900693</c:v>
                </c:pt>
                <c:pt idx="15">
                  <c:v>3.3509022646007152</c:v>
                </c:pt>
                <c:pt idx="16">
                  <c:v>4.1041359703337452</c:v>
                </c:pt>
                <c:pt idx="17">
                  <c:v>4.2192650753768843</c:v>
                </c:pt>
                <c:pt idx="18">
                  <c:v>4.5240154241645243</c:v>
                </c:pt>
                <c:pt idx="19">
                  <c:v>4.9300278514588856</c:v>
                </c:pt>
                <c:pt idx="20">
                  <c:v>5.4060597014925378</c:v>
                </c:pt>
                <c:pt idx="21">
                  <c:v>5.9993842917251046</c:v>
                </c:pt>
                <c:pt idx="22">
                  <c:v>6.5160243902439019</c:v>
                </c:pt>
                <c:pt idx="23">
                  <c:v>6.9245272988505739</c:v>
                </c:pt>
                <c:pt idx="24">
                  <c:v>6.8937949852507376</c:v>
                </c:pt>
                <c:pt idx="25">
                  <c:v>7.5948310911808674</c:v>
                </c:pt>
                <c:pt idx="26">
                  <c:v>8.2817996820349773</c:v>
                </c:pt>
                <c:pt idx="27">
                  <c:v>8.7900723684210522</c:v>
                </c:pt>
                <c:pt idx="28">
                  <c:v>9.7242111692844677</c:v>
                </c:pt>
                <c:pt idx="29">
                  <c:v>10.322375000000001</c:v>
                </c:pt>
                <c:pt idx="30">
                  <c:v>11.743093023255813</c:v>
                </c:pt>
                <c:pt idx="31">
                  <c:v>12.828082627118643</c:v>
                </c:pt>
                <c:pt idx="32">
                  <c:v>13.98338577586207</c:v>
                </c:pt>
                <c:pt idx="33">
                  <c:v>14.069336206896551</c:v>
                </c:pt>
                <c:pt idx="34">
                  <c:v>14.999311804008908</c:v>
                </c:pt>
                <c:pt idx="35">
                  <c:v>16.011333333333333</c:v>
                </c:pt>
                <c:pt idx="36">
                  <c:v>17.062690307328605</c:v>
                </c:pt>
                <c:pt idx="37">
                  <c:v>17.79226699029126</c:v>
                </c:pt>
                <c:pt idx="38">
                  <c:v>18.824419597989948</c:v>
                </c:pt>
                <c:pt idx="39">
                  <c:v>19.95288442211055</c:v>
                </c:pt>
                <c:pt idx="40">
                  <c:v>20.542283582089553</c:v>
                </c:pt>
                <c:pt idx="41">
                  <c:v>20.296383292383293</c:v>
                </c:pt>
                <c:pt idx="42">
                  <c:v>21.156601485148514</c:v>
                </c:pt>
                <c:pt idx="43">
                  <c:v>21.339758104738156</c:v>
                </c:pt>
                <c:pt idx="44">
                  <c:v>22.072512437810943</c:v>
                </c:pt>
                <c:pt idx="45">
                  <c:v>22.369980440097798</c:v>
                </c:pt>
                <c:pt idx="46">
                  <c:v>22.305777517564401</c:v>
                </c:pt>
                <c:pt idx="47">
                  <c:v>21.872002237136464</c:v>
                </c:pt>
                <c:pt idx="48">
                  <c:v>22.028506666666665</c:v>
                </c:pt>
                <c:pt idx="49">
                  <c:v>20.351917171717172</c:v>
                </c:pt>
                <c:pt idx="50">
                  <c:v>20.278440776699032</c:v>
                </c:pt>
                <c:pt idx="51">
                  <c:v>20.61285214007782</c:v>
                </c:pt>
                <c:pt idx="52">
                  <c:v>20.578905482041588</c:v>
                </c:pt>
                <c:pt idx="53">
                  <c:v>20.946545283018867</c:v>
                </c:pt>
                <c:pt idx="54">
                  <c:v>21.477807835820894</c:v>
                </c:pt>
                <c:pt idx="55">
                  <c:v>21.829142066420665</c:v>
                </c:pt>
                <c:pt idx="56">
                  <c:v>22.028106690777577</c:v>
                </c:pt>
                <c:pt idx="57">
                  <c:v>22.485063943161634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9F-45FE-A874-E1B655528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359808"/>
        <c:axId val="628366368"/>
      </c:lineChart>
      <c:catAx>
        <c:axId val="62834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46032"/>
        <c:crosses val="autoZero"/>
        <c:auto val="1"/>
        <c:lblAlgn val="ctr"/>
        <c:lblOffset val="100"/>
        <c:tickLblSkip val="10"/>
        <c:noMultiLvlLbl val="0"/>
      </c:catAx>
      <c:valAx>
        <c:axId val="62834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Total Cheese 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45704"/>
        <c:crosses val="autoZero"/>
        <c:crossBetween val="between"/>
      </c:valAx>
      <c:valAx>
        <c:axId val="6283663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Million Pounds Cheese  per Plant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59808"/>
        <c:crosses val="max"/>
        <c:crossBetween val="between"/>
      </c:valAx>
      <c:catAx>
        <c:axId val="62835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8366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51864496822792"/>
          <c:y val="0.93407964373305774"/>
          <c:w val="0.69253914819044726"/>
          <c:h val="6.5920356266942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0.6121</cdr:x>
      <cdr:y>0.22951</cdr:y>
    </cdr:from>
    <cdr:to>
      <cdr:x>0.87541</cdr:x>
      <cdr:y>0.70491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611D67-42ED-416F-8256-288C54D81705}"/>
            </a:ext>
          </a:extLst>
        </cdr:cNvPr>
        <cdr:cNvSpPr txBox="1"/>
      </cdr:nvSpPr>
      <cdr:spPr>
        <a:xfrm xmlns:a="http://schemas.openxmlformats.org/drawingml/2006/main">
          <a:off x="6730999" y="1066800"/>
          <a:ext cx="2895518" cy="2209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-Plant numbers bottomed in 1999</a:t>
          </a:r>
        </a:p>
        <a:p xmlns:a="http://schemas.openxmlformats.org/drawingml/2006/main">
          <a:r>
            <a:rPr lang="en-US" sz="2000" dirty="0"/>
            <a:t>-Shift due to increase in small artisan cheese plants to address market trends?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820CAEF8-070A-8A41-B211-C1BF7F6EDADD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F30C5F56-A432-EA42-BF70-0382FD5F7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6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4E91FD2-71C6-5248-BAF4-C4232B923E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A6A5CA48-BBDB-DD44-B94C-4853026DE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8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5CA48-BBDB-DD44-B94C-4853026DE7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1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speaking on behalf of LFC but perspectives informed by experience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LFC profile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15DDF-BD7B-4915-B651-7D3CE5B370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6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Significant consolidation in manufacturing &amp; development of larger specialized cheese plants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Largest plant when joined company 24 years ago processed 3 MM pounds milk per day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Today, largest processes 11 MM pounds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Significant pressure in B to B space to capture economies of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5CA48-BBDB-DD44-B94C-4853026DE7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2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Significant consolidation in manufacturing &amp; development of larger specialized cheese plants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Largest plant when joined company 24 years ago processed 3 MM pounds milk per day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Today, largest processes 11 MM pounds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Significant pressure in B to B space to capture economies of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5CA48-BBDB-DD44-B94C-4853026DE7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97506-B7DA-45B0-A78E-7ECAB33055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97506-B7DA-45B0-A78E-7ECAB33055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5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0413" y="0"/>
            <a:ext cx="1142841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3" y="1"/>
            <a:ext cx="1142841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258" y="2935345"/>
            <a:ext cx="9395354" cy="1470025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57" y="4419600"/>
            <a:ext cx="9395354" cy="1219200"/>
          </a:xfrm>
        </p:spPr>
        <p:txBody>
          <a:bodyPr>
            <a:normAutofit/>
          </a:bodyPr>
          <a:lstStyle>
            <a:lvl1pPr marL="0" indent="0" algn="l">
              <a:buNone/>
              <a:defRPr sz="2000" b="1" kern="0" cap="all" spc="6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57" y="533399"/>
            <a:ext cx="3006356" cy="1981201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0412" y="0"/>
            <a:ext cx="1142841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2" y="4188"/>
            <a:ext cx="1142841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96" y="3089610"/>
            <a:ext cx="9275032" cy="67878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800" b="1" i="1" kern="0" cap="none" spc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96" y="3891424"/>
            <a:ext cx="9275032" cy="37055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 i="0" cap="all" spc="600">
                <a:solidFill>
                  <a:srgbClr val="FFFFFF"/>
                </a:solidFill>
                <a:latin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0413" y="0"/>
            <a:ext cx="1142841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96" y="3089610"/>
            <a:ext cx="9275032" cy="67878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800" b="1" i="1" kern="0" cap="none" spc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96" y="3891424"/>
            <a:ext cx="9275032" cy="37055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 i="0" cap="all" spc="600">
                <a:solidFill>
                  <a:srgbClr val="FFFFFF"/>
                </a:solidFill>
                <a:latin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893"/>
            <a:ext cx="11430002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96" y="3086100"/>
            <a:ext cx="9275032" cy="6858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400" b="1" i="1" kern="0" cap="none" spc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96" y="3891424"/>
            <a:ext cx="9275032" cy="37055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 i="0" cap="all" spc="3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2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1456896" y="3086100"/>
            <a:ext cx="92750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>
                <a:solidFill>
                  <a:schemeClr val="tx1"/>
                </a:solidFill>
                <a:latin typeface="+mn-lt"/>
                <a:ea typeface="+mj-e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456896" y="3086100"/>
            <a:ext cx="92750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>
                <a:solidFill>
                  <a:schemeClr val="tx1"/>
                </a:solidFill>
                <a:latin typeface="+mn-lt"/>
                <a:ea typeface="+mj-e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4"/>
          <p:cNvSpPr txBox="1">
            <a:spLocks/>
          </p:cNvSpPr>
          <p:nvPr userDrawn="1"/>
        </p:nvSpPr>
        <p:spPr>
          <a:xfrm>
            <a:off x="1456896" y="3086100"/>
            <a:ext cx="92750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>
                <a:solidFill>
                  <a:schemeClr val="tx1"/>
                </a:solidFill>
                <a:latin typeface="+mn-lt"/>
                <a:ea typeface="+mj-ea"/>
                <a:cs typeface="Georgia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4"/>
          <p:cNvSpPr txBox="1">
            <a:spLocks/>
          </p:cNvSpPr>
          <p:nvPr userDrawn="1"/>
        </p:nvSpPr>
        <p:spPr>
          <a:xfrm>
            <a:off x="1463347" y="3086100"/>
            <a:ext cx="92750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>
                <a:solidFill>
                  <a:schemeClr val="tx1"/>
                </a:solidFill>
                <a:latin typeface="+mn-lt"/>
                <a:ea typeface="+mj-e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3" cy="6858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Image Breaker with Content Slide: </a:t>
            </a:r>
            <a:br>
              <a:rPr lang="en-US" dirty="0"/>
            </a:br>
            <a:r>
              <a:rPr lang="en-US" dirty="0"/>
              <a:t>(Step 1) Click image icon to insert image </a:t>
            </a:r>
            <a:br>
              <a:rPr lang="en-US" dirty="0"/>
            </a:br>
            <a:r>
              <a:rPr lang="en-US" dirty="0"/>
              <a:t>(Step 2) Right click on slide, select “Send to Back”</a:t>
            </a:r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1463347" y="3086100"/>
            <a:ext cx="92750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>
                <a:solidFill>
                  <a:schemeClr val="tx1"/>
                </a:solidFill>
                <a:latin typeface="+mn-lt"/>
                <a:ea typeface="+mj-e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4"/>
          <p:cNvSpPr txBox="1">
            <a:spLocks/>
          </p:cNvSpPr>
          <p:nvPr userDrawn="1"/>
        </p:nvSpPr>
        <p:spPr>
          <a:xfrm>
            <a:off x="1463347" y="3086100"/>
            <a:ext cx="92750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>
                <a:solidFill>
                  <a:schemeClr val="tx1"/>
                </a:solidFill>
                <a:latin typeface="+mn-lt"/>
                <a:ea typeface="+mj-ea"/>
                <a:cs typeface="Georgia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0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452" y="0"/>
            <a:ext cx="1218882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456896" y="3086100"/>
            <a:ext cx="92750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>
                <a:solidFill>
                  <a:schemeClr val="tx1"/>
                </a:solidFill>
                <a:latin typeface="+mn-lt"/>
                <a:ea typeface="+mj-e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65612" y="0"/>
            <a:ext cx="7916760" cy="6858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Image Breaker with Content Slide: </a:t>
            </a:r>
            <a:br>
              <a:rPr lang="en-US" dirty="0"/>
            </a:br>
            <a:r>
              <a:rPr lang="en-US" dirty="0"/>
              <a:t>(Step 1) Click image icon to insert image </a:t>
            </a:r>
            <a:br>
              <a:rPr lang="en-US" dirty="0"/>
            </a:br>
            <a:r>
              <a:rPr lang="en-US" dirty="0"/>
              <a:t>(Step 2) Right click on slide, select “Send to Back”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456896" y="3086100"/>
            <a:ext cx="92750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>
                <a:solidFill>
                  <a:schemeClr val="tx1"/>
                </a:solidFill>
                <a:latin typeface="+mn-lt"/>
                <a:ea typeface="+mj-e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4"/>
          <p:cNvSpPr txBox="1">
            <a:spLocks/>
          </p:cNvSpPr>
          <p:nvPr userDrawn="1"/>
        </p:nvSpPr>
        <p:spPr>
          <a:xfrm>
            <a:off x="1456896" y="3086100"/>
            <a:ext cx="92750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>
                <a:solidFill>
                  <a:schemeClr val="tx1"/>
                </a:solidFill>
                <a:latin typeface="+mn-lt"/>
                <a:ea typeface="+mj-ea"/>
                <a:cs typeface="Georgia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25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197" y="1600201"/>
            <a:ext cx="7056997" cy="43433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2" y="1600201"/>
            <a:ext cx="3736470" cy="434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3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198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198" y="2174875"/>
            <a:ext cx="5385514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4182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4182" y="2174875"/>
            <a:ext cx="538763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5198" y="457200"/>
            <a:ext cx="10996613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24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8" y="273049"/>
            <a:ext cx="444907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00" y="273051"/>
            <a:ext cx="5946083" cy="5670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3668" y="1435101"/>
            <a:ext cx="4449077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55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2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Bri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0413" y="0"/>
            <a:ext cx="114284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4" y="0"/>
            <a:ext cx="114268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258" y="2935345"/>
            <a:ext cx="9395354" cy="1470025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57" y="4419600"/>
            <a:ext cx="9395354" cy="1219200"/>
          </a:xfrm>
        </p:spPr>
        <p:txBody>
          <a:bodyPr>
            <a:normAutofit/>
          </a:bodyPr>
          <a:lstStyle>
            <a:lvl1pPr marL="0" indent="0" algn="l">
              <a:buNone/>
              <a:defRPr sz="2000" b="1" kern="0" cap="all" spc="6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57" y="533399"/>
            <a:ext cx="3006356" cy="1981201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86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123612" y="6126164"/>
            <a:ext cx="1065213" cy="7318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23612" y="6126164"/>
            <a:ext cx="1065213" cy="7318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23612" y="6126164"/>
            <a:ext cx="1065213" cy="7318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51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8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1867" y="0"/>
            <a:ext cx="40269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61867" y="0"/>
            <a:ext cx="40269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161867" y="0"/>
            <a:ext cx="40269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8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825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825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825" cy="6857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23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Bri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7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4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e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5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5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5" cy="6857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6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5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5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5" cy="6857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3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3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ite)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11236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97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Orange)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" y="1"/>
            <a:ext cx="12188825" cy="685799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" y="1"/>
            <a:ext cx="12188825" cy="685799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7" name="Picture 16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" y="1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e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0413" y="0"/>
            <a:ext cx="11428412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3" y="0"/>
            <a:ext cx="1142841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258" y="2935345"/>
            <a:ext cx="9395354" cy="1470025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57" y="4419600"/>
            <a:ext cx="9395354" cy="1219200"/>
          </a:xfrm>
        </p:spPr>
        <p:txBody>
          <a:bodyPr>
            <a:normAutofit/>
          </a:bodyPr>
          <a:lstStyle>
            <a:lvl1pPr marL="0" indent="0" algn="l">
              <a:buNone/>
              <a:defRPr sz="2000" b="1" kern="0" cap="all" spc="6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57" y="533399"/>
            <a:ext cx="3006356" cy="1981201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04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Brick)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7" name="Picture 16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6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eat)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12188825" cy="685799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12188825" cy="685799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7" name="Picture 16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3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Grey)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>
          <a:xfrm flipH="1">
            <a:off x="0" y="-10166"/>
            <a:ext cx="12188824" cy="686816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endParaRPr lang="en-US" sz="1400" dirty="0">
              <a:solidFill>
                <a:srgbClr val="3D4242"/>
              </a:solidFill>
            </a:endParaRPr>
          </a:p>
        </p:txBody>
      </p:sp>
      <p:pic>
        <p:nvPicPr>
          <p:cNvPr id="7" name="Picture 6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 flipH="1">
            <a:off x="0" y="-10166"/>
            <a:ext cx="12188824" cy="686816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endParaRPr lang="en-US" sz="1400" dirty="0">
              <a:solidFill>
                <a:srgbClr val="3D4242"/>
              </a:solidFill>
            </a:endParaRPr>
          </a:p>
        </p:txBody>
      </p:sp>
      <p:pic>
        <p:nvPicPr>
          <p:cNvPr id="8" name="Picture 7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Rectangle 2"/>
          <p:cNvSpPr/>
          <p:nvPr userDrawn="1"/>
        </p:nvSpPr>
        <p:spPr>
          <a:xfrm flipH="1">
            <a:off x="0" y="-10166"/>
            <a:ext cx="12188824" cy="686816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lvl="0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3" name="Picture 12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945433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>
          <a:xfrm flipH="1">
            <a:off x="0" y="-10166"/>
            <a:ext cx="12188824" cy="686816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endParaRPr lang="en-US" sz="1400" dirty="0">
              <a:solidFill>
                <a:srgbClr val="3D4242"/>
              </a:solidFill>
            </a:endParaRPr>
          </a:p>
        </p:txBody>
      </p:sp>
      <p:pic>
        <p:nvPicPr>
          <p:cNvPr id="7" name="Picture 6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 flipH="1">
            <a:off x="0" y="-10166"/>
            <a:ext cx="12188824" cy="686816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endParaRPr lang="en-US" sz="1400" dirty="0">
              <a:solidFill>
                <a:srgbClr val="3D4242"/>
              </a:solidFill>
            </a:endParaRPr>
          </a:p>
        </p:txBody>
      </p:sp>
      <p:pic>
        <p:nvPicPr>
          <p:cNvPr id="8" name="Picture 7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2" name="Rectangle 2"/>
          <p:cNvSpPr/>
          <p:nvPr userDrawn="1"/>
        </p:nvSpPr>
        <p:spPr>
          <a:xfrm flipH="1">
            <a:off x="0" y="-10166"/>
            <a:ext cx="12188824" cy="686816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lvl="0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3" name="Picture 12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439019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ite) No Images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12188825" cy="685799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V="1">
            <a:off x="0" y="-1"/>
            <a:ext cx="12188823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tIns="137160" bIns="137160" anchor="ctr">
            <a:no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3200" b="1" i="0" spc="600">
                <a:solidFill>
                  <a:schemeClr val="bg1"/>
                </a:solidFill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12188825" cy="685799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0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0413" y="0"/>
            <a:ext cx="1142841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3" y="0"/>
            <a:ext cx="1142841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258" y="2935345"/>
            <a:ext cx="9395354" cy="1470025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57" y="4419600"/>
            <a:ext cx="9395354" cy="1219200"/>
          </a:xfrm>
        </p:spPr>
        <p:txBody>
          <a:bodyPr>
            <a:normAutofit/>
          </a:bodyPr>
          <a:lstStyle>
            <a:lvl1pPr marL="0" indent="0" algn="l">
              <a:buNone/>
              <a:defRPr sz="2000" b="1" kern="0" cap="all" spc="6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57" y="533399"/>
            <a:ext cx="3006356" cy="1981201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1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0412" y="0"/>
            <a:ext cx="114284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258" y="2935345"/>
            <a:ext cx="9395354" cy="147002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57" y="4419600"/>
            <a:ext cx="9395354" cy="1219200"/>
          </a:xfrm>
        </p:spPr>
        <p:txBody>
          <a:bodyPr>
            <a:normAutofit/>
          </a:bodyPr>
          <a:lstStyle>
            <a:lvl1pPr marL="0" indent="0" algn="l">
              <a:buNone/>
              <a:defRPr sz="2000" b="1" kern="0" cap="all" spc="6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56" y="533400"/>
            <a:ext cx="3006356" cy="19812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0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600201"/>
            <a:ext cx="10996612" cy="4343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2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0413" y="0"/>
            <a:ext cx="1142841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4" y="1"/>
            <a:ext cx="11428412" cy="685799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56896" y="3089610"/>
            <a:ext cx="9275032" cy="67878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800" b="1" i="1" kern="0" cap="none" spc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1456896" y="3891424"/>
            <a:ext cx="9275032" cy="37055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 i="0" cap="all" spc="600">
                <a:solidFill>
                  <a:srgbClr val="FFFFFF"/>
                </a:solidFill>
                <a:latin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6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Bri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60413" y="0"/>
            <a:ext cx="114284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vignette.png"/>
          <p:cNvPicPr>
            <a:picLocks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3" y="0"/>
            <a:ext cx="1142841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96" y="3089610"/>
            <a:ext cx="9275032" cy="67878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800" b="1" i="1" kern="0" cap="none" spc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96" y="3891424"/>
            <a:ext cx="9275032" cy="37055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 i="0" cap="all" spc="600">
                <a:solidFill>
                  <a:srgbClr val="FFFFFF"/>
                </a:solidFill>
                <a:latin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6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Whe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0412" y="0"/>
            <a:ext cx="11428412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vignette.png"/>
          <p:cNvPicPr>
            <a:picLocks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2" y="1"/>
            <a:ext cx="11428414" cy="685799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56896" y="3089610"/>
            <a:ext cx="9275032" cy="67878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800" b="1" i="1" kern="0" cap="none" spc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1456896" y="3891424"/>
            <a:ext cx="9275032" cy="37055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 i="0" cap="all" spc="600">
                <a:solidFill>
                  <a:srgbClr val="FFFFFF"/>
                </a:solidFill>
                <a:latin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71108"/>
            <a:ext cx="444907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6833" y="6271108"/>
            <a:ext cx="195516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5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98" y="457200"/>
            <a:ext cx="109966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199" y="1600201"/>
            <a:ext cx="10996613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3668" y="6271108"/>
            <a:ext cx="444907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3300" y="6271108"/>
            <a:ext cx="19551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0E5-D0AF-5B4D-AF6B-5B34885FEC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09" y="6172200"/>
            <a:ext cx="80940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0" r:id="rId2"/>
    <p:sldLayoutId id="2147483972" r:id="rId3"/>
    <p:sldLayoutId id="2147483969" r:id="rId4"/>
    <p:sldLayoutId id="2147483968" r:id="rId5"/>
    <p:sldLayoutId id="2147483973" r:id="rId6"/>
    <p:sldLayoutId id="2147483978" r:id="rId7"/>
    <p:sldLayoutId id="2147483977" r:id="rId8"/>
    <p:sldLayoutId id="2147483979" r:id="rId9"/>
    <p:sldLayoutId id="2147483976" r:id="rId10"/>
    <p:sldLayoutId id="2147483975" r:id="rId11"/>
    <p:sldLayoutId id="2147483974" r:id="rId12"/>
    <p:sldLayoutId id="2147483980" r:id="rId13"/>
    <p:sldLayoutId id="2147484009" r:id="rId14"/>
    <p:sldLayoutId id="2147483981" r:id="rId15"/>
    <p:sldLayoutId id="2147483982" r:id="rId16"/>
    <p:sldLayoutId id="2147483989" r:id="rId17"/>
    <p:sldLayoutId id="2147483990" r:id="rId18"/>
    <p:sldLayoutId id="2147483983" r:id="rId19"/>
    <p:sldLayoutId id="2147483984" r:id="rId20"/>
    <p:sldLayoutId id="2147483987" r:id="rId21"/>
    <p:sldLayoutId id="2147483986" r:id="rId22"/>
    <p:sldLayoutId id="2147483994" r:id="rId23"/>
    <p:sldLayoutId id="2147483993" r:id="rId24"/>
    <p:sldLayoutId id="2147483995" r:id="rId25"/>
    <p:sldLayoutId id="2147483992" r:id="rId26"/>
    <p:sldLayoutId id="2147483991" r:id="rId27"/>
    <p:sldLayoutId id="2147484007" r:id="rId28"/>
    <p:sldLayoutId id="2147483999" r:id="rId29"/>
    <p:sldLayoutId id="2147483998" r:id="rId30"/>
    <p:sldLayoutId id="2147484000" r:id="rId31"/>
    <p:sldLayoutId id="2147483997" r:id="rId32"/>
    <p:sldLayoutId id="2147483996" r:id="rId33"/>
    <p:sldLayoutId id="2147484010" r:id="rId3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kern="1200" cap="all" spc="300">
          <a:solidFill>
            <a:schemeClr val="tx2"/>
          </a:solidFill>
          <a:latin typeface="+mn-lt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microsoft.com/office/2007/relationships/hdphoto" Target="../media/hdphoto2.wdp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61" Type="http://schemas.openxmlformats.org/officeDocument/2006/relationships/image" Target="../media/image66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8" Type="http://schemas.openxmlformats.org/officeDocument/2006/relationships/image" Target="../media/image15.png"/><Relationship Id="rId51" Type="http://schemas.openxmlformats.org/officeDocument/2006/relationships/image" Target="../media/image56.png"/><Relationship Id="rId3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microsoft.com/office/2007/relationships/hdphoto" Target="../media/hdphoto3.wdp"/><Relationship Id="rId5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AF2D-86E2-4B88-BF39-F64AB8632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612" y="2935345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Dairy Consolidation: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3FA0F-17C8-4C4A-B609-80DAE0FCAD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A Processor perspective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AEB38-9F22-486E-B911-CFED09B775B4}"/>
              </a:ext>
            </a:extLst>
          </p:cNvPr>
          <p:cNvSpPr txBox="1"/>
          <p:nvPr/>
        </p:nvSpPr>
        <p:spPr>
          <a:xfrm>
            <a:off x="7161212" y="5022376"/>
            <a:ext cx="4518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Wisconsin Agricultural Outlook Forum</a:t>
            </a:r>
          </a:p>
          <a:p>
            <a:pPr algn="r"/>
            <a:r>
              <a:rPr lang="en-US" sz="1600" dirty="0"/>
              <a:t>January 29, 2019</a:t>
            </a:r>
          </a:p>
          <a:p>
            <a:pPr algn="r"/>
            <a:endParaRPr lang="en-US" sz="1600" dirty="0"/>
          </a:p>
          <a:p>
            <a:pPr algn="r"/>
            <a:r>
              <a:rPr lang="en-US" sz="1400" dirty="0"/>
              <a:t>Sue  Taylor</a:t>
            </a:r>
          </a:p>
          <a:p>
            <a:pPr algn="r"/>
            <a:r>
              <a:rPr lang="en-US" sz="1400" dirty="0"/>
              <a:t>VP, Dairy Economics &amp; Policy</a:t>
            </a:r>
          </a:p>
          <a:p>
            <a:pPr algn="r"/>
            <a:r>
              <a:rPr lang="en-US" sz="1400" dirty="0"/>
              <a:t>Leprino Foods Company</a:t>
            </a:r>
          </a:p>
        </p:txBody>
      </p:sp>
    </p:spTree>
    <p:extLst>
      <p:ext uri="{BB962C8B-B14F-4D97-AF65-F5344CB8AC3E}">
        <p14:creationId xmlns:p14="http://schemas.microsoft.com/office/powerpoint/2010/main" val="394104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71B20-FF27-4335-9CE6-EA003C32F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/>
          <a:stretch/>
        </p:blipFill>
        <p:spPr>
          <a:xfrm>
            <a:off x="747702" y="380999"/>
            <a:ext cx="11441123" cy="6476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B567DA-4415-48BB-BAF3-B5B2C632A179}"/>
              </a:ext>
            </a:extLst>
          </p:cNvPr>
          <p:cNvSpPr/>
          <p:nvPr/>
        </p:nvSpPr>
        <p:spPr>
          <a:xfrm>
            <a:off x="6170612" y="152400"/>
            <a:ext cx="5484971" cy="2289290"/>
          </a:xfrm>
          <a:prstGeom prst="rect">
            <a:avLst/>
          </a:prstGeom>
        </p:spPr>
        <p:txBody>
          <a:bodyPr wrap="square" lIns="121867" tIns="60933" rIns="121867" bIns="60933" anchor="ctr">
            <a:spAutoFit/>
          </a:bodyPr>
          <a:lstStyle/>
          <a:p>
            <a:pPr>
              <a:lnSpc>
                <a:spcPct val="110000"/>
              </a:lnSpc>
              <a:spcAft>
                <a:spcPts val="1999"/>
              </a:spcAft>
            </a:pPr>
            <a:r>
              <a:rPr lang="en-US" sz="27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Leprino’s Global Footprint</a:t>
            </a:r>
          </a:p>
          <a:p>
            <a:pPr marL="285664" indent="-285664">
              <a:spcAft>
                <a:spcPts val="1999"/>
              </a:spcAft>
              <a:buFont typeface="Arial" panose="020B0604020202020204" pitchFamily="34" charset="0"/>
              <a:buChar char="•"/>
            </a:pPr>
            <a:r>
              <a:rPr lang="en-US" sz="1999" dirty="0">
                <a:solidFill>
                  <a:srgbClr val="3D4242"/>
                </a:solidFill>
              </a:rPr>
              <a:t>Primary production in US with JVs in UK &amp; Brazil</a:t>
            </a:r>
          </a:p>
          <a:p>
            <a:pPr marL="285664" indent="-285664">
              <a:spcAft>
                <a:spcPts val="1999"/>
              </a:spcAft>
              <a:buFont typeface="Arial" panose="020B0604020202020204" pitchFamily="34" charset="0"/>
              <a:buChar char="•"/>
            </a:pPr>
            <a:r>
              <a:rPr lang="en-US" sz="1999" dirty="0">
                <a:solidFill>
                  <a:srgbClr val="3D4242"/>
                </a:solidFill>
              </a:rPr>
              <a:t>Our products are found in </a:t>
            </a:r>
            <a:r>
              <a:rPr lang="en-US" sz="1999" b="1" dirty="0">
                <a:solidFill>
                  <a:srgbClr val="3D4242"/>
                </a:solidFill>
              </a:rPr>
              <a:t>50+ </a:t>
            </a:r>
            <a:r>
              <a:rPr lang="en-US" sz="1999" dirty="0">
                <a:solidFill>
                  <a:srgbClr val="3D4242"/>
                </a:solidFill>
              </a:rPr>
              <a:t>countries</a:t>
            </a:r>
          </a:p>
          <a:p>
            <a:pPr marL="285664" indent="-285664">
              <a:spcAft>
                <a:spcPts val="1999"/>
              </a:spcAft>
              <a:buFont typeface="Arial" panose="020B0604020202020204" pitchFamily="34" charset="0"/>
              <a:buChar char="•"/>
            </a:pPr>
            <a:r>
              <a:rPr lang="en-US" sz="1999" dirty="0">
                <a:solidFill>
                  <a:srgbClr val="3D4242"/>
                </a:solidFill>
              </a:rPr>
              <a:t>We employ over </a:t>
            </a:r>
            <a:r>
              <a:rPr lang="en-US" sz="1999" b="1" dirty="0">
                <a:solidFill>
                  <a:srgbClr val="3D4242"/>
                </a:solidFill>
              </a:rPr>
              <a:t>4,000</a:t>
            </a:r>
            <a:r>
              <a:rPr lang="en-US" sz="1999" dirty="0">
                <a:solidFill>
                  <a:srgbClr val="3D4242"/>
                </a:solidFill>
              </a:rPr>
              <a:t> people worldwide</a:t>
            </a:r>
          </a:p>
        </p:txBody>
      </p:sp>
    </p:spTree>
    <p:extLst>
      <p:ext uri="{BB962C8B-B14F-4D97-AF65-F5344CB8AC3E}">
        <p14:creationId xmlns:p14="http://schemas.microsoft.com/office/powerpoint/2010/main" val="21764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4E4B-BCAD-4BD0-8219-53A01157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sector not immune to consolidation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DF94F6-372B-477A-A3CD-2E27B3B70A2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9206661"/>
              </p:ext>
            </p:extLst>
          </p:nvPr>
        </p:nvGraphicFramePr>
        <p:xfrm>
          <a:off x="1192213" y="1600200"/>
          <a:ext cx="1099661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2946BB-1F09-476C-B335-46801ED058C0}"/>
              </a:ext>
            </a:extLst>
          </p:cNvPr>
          <p:cNvSpPr txBox="1"/>
          <p:nvPr/>
        </p:nvSpPr>
        <p:spPr>
          <a:xfrm>
            <a:off x="8685212" y="6419850"/>
            <a:ext cx="253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 NASS Quick Stats</a:t>
            </a:r>
          </a:p>
        </p:txBody>
      </p:sp>
    </p:spTree>
    <p:extLst>
      <p:ext uri="{BB962C8B-B14F-4D97-AF65-F5344CB8AC3E}">
        <p14:creationId xmlns:p14="http://schemas.microsoft.com/office/powerpoint/2010/main" val="389059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4E4B-BCAD-4BD0-8219-53A01157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there’s room for smaller plants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F04FA4-7B31-4D76-A303-831F6300D38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5281659"/>
              </p:ext>
            </p:extLst>
          </p:nvPr>
        </p:nvGraphicFramePr>
        <p:xfrm>
          <a:off x="1192213" y="1600200"/>
          <a:ext cx="10996612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2946BB-1F09-476C-B335-46801ED058C0}"/>
              </a:ext>
            </a:extLst>
          </p:cNvPr>
          <p:cNvSpPr txBox="1"/>
          <p:nvPr/>
        </p:nvSpPr>
        <p:spPr>
          <a:xfrm>
            <a:off x="8685212" y="6419850"/>
            <a:ext cx="253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 NASS Quick Stats</a:t>
            </a:r>
          </a:p>
        </p:txBody>
      </p:sp>
    </p:spTree>
    <p:extLst>
      <p:ext uri="{BB962C8B-B14F-4D97-AF65-F5344CB8AC3E}">
        <p14:creationId xmlns:p14="http://schemas.microsoft.com/office/powerpoint/2010/main" val="101210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49B54-3FD7-4C7A-B62D-2778CB45B727}" type="slidenum">
              <a:rPr lang="en-US" smtClean="0">
                <a:solidFill>
                  <a:srgbClr val="3D4242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3D4242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0412" y="247650"/>
            <a:ext cx="11428413" cy="990600"/>
          </a:xfrm>
        </p:spPr>
        <p:txBody>
          <a:bodyPr/>
          <a:lstStyle/>
          <a:p>
            <a:r>
              <a:rPr lang="en-US" dirty="0"/>
              <a:t>Top 20 dairy companies - historical perspective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8213" y="1026489"/>
            <a:ext cx="7732775" cy="5795622"/>
            <a:chOff x="685800" y="421311"/>
            <a:chExt cx="7732775" cy="6400800"/>
          </a:xfrm>
        </p:grpSpPr>
        <p:grpSp>
          <p:nvGrpSpPr>
            <p:cNvPr id="17" name="Group 16"/>
            <p:cNvGrpSpPr/>
            <p:nvPr/>
          </p:nvGrpSpPr>
          <p:grpSpPr>
            <a:xfrm>
              <a:off x="685800" y="421311"/>
              <a:ext cx="7696199" cy="6400800"/>
              <a:chOff x="685800" y="421311"/>
              <a:chExt cx="7696199" cy="6400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800" y="421311"/>
                <a:ext cx="7696199" cy="6400800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>
                <a:off x="685800" y="6636234"/>
                <a:ext cx="1600200" cy="0"/>
              </a:xfrm>
              <a:prstGeom prst="line">
                <a:avLst/>
              </a:prstGeom>
              <a:ln w="635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4224" y="456273"/>
              <a:ext cx="2054351" cy="63658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421311"/>
              <a:ext cx="2057400" cy="64008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035217" y="6271108"/>
            <a:ext cx="215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Source:  Rabobank</a:t>
            </a:r>
          </a:p>
        </p:txBody>
      </p:sp>
    </p:spTree>
    <p:extLst>
      <p:ext uri="{BB962C8B-B14F-4D97-AF65-F5344CB8AC3E}">
        <p14:creationId xmlns:p14="http://schemas.microsoft.com/office/powerpoint/2010/main" val="52013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/>
          <p:cNvGrpSpPr/>
          <p:nvPr/>
        </p:nvGrpSpPr>
        <p:grpSpPr>
          <a:xfrm>
            <a:off x="6091918" y="4604948"/>
            <a:ext cx="4498295" cy="2372205"/>
            <a:chOff x="4569505" y="4419529"/>
            <a:chExt cx="4498295" cy="2557624"/>
          </a:xfrm>
        </p:grpSpPr>
        <p:sp>
          <p:nvSpPr>
            <p:cNvPr id="154" name="Oval 153"/>
            <p:cNvSpPr/>
            <p:nvPr/>
          </p:nvSpPr>
          <p:spPr>
            <a:xfrm>
              <a:off x="4569505" y="4419529"/>
              <a:ext cx="4498295" cy="25576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878256" y="4744335"/>
              <a:ext cx="3967869" cy="2074103"/>
              <a:chOff x="183453" y="3456951"/>
              <a:chExt cx="4170897" cy="2156607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3340" y="3499560"/>
                <a:ext cx="775622" cy="415913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848" y="3456951"/>
                <a:ext cx="682849" cy="423366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6844" y="4934467"/>
                <a:ext cx="759510" cy="679091"/>
              </a:xfrm>
              <a:prstGeom prst="rect">
                <a:avLst/>
              </a:prstGeom>
            </p:spPr>
          </p:pic>
          <p:grpSp>
            <p:nvGrpSpPr>
              <p:cNvPr id="144" name="Group 143"/>
              <p:cNvGrpSpPr/>
              <p:nvPr/>
            </p:nvGrpSpPr>
            <p:grpSpPr>
              <a:xfrm>
                <a:off x="183453" y="3502728"/>
                <a:ext cx="4170897" cy="1936329"/>
                <a:chOff x="183452" y="3496900"/>
                <a:chExt cx="4496260" cy="2138587"/>
              </a:xfrm>
            </p:grpSpPr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96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4508" y="4163758"/>
                  <a:ext cx="1911401" cy="708421"/>
                </a:xfrm>
                <a:prstGeom prst="rect">
                  <a:avLst/>
                </a:prstGeom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1876" y="3558524"/>
                  <a:ext cx="1095488" cy="341933"/>
                </a:xfrm>
                <a:prstGeom prst="rect">
                  <a:avLst/>
                </a:prstGeom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3452" y="3997999"/>
                  <a:ext cx="951923" cy="560642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5316" y="4581274"/>
                  <a:ext cx="999625" cy="479713"/>
                </a:xfrm>
                <a:prstGeom prst="rect">
                  <a:avLst/>
                </a:prstGeom>
              </p:spPr>
            </p:pic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5262" y="4969412"/>
                  <a:ext cx="895601" cy="619684"/>
                </a:xfrm>
                <a:prstGeom prst="rect">
                  <a:avLst/>
                </a:prstGeom>
              </p:spPr>
            </p:pic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07957" y="5041706"/>
                  <a:ext cx="743209" cy="593781"/>
                </a:xfrm>
                <a:prstGeom prst="rect">
                  <a:avLst/>
                </a:prstGeom>
              </p:spPr>
            </p:pic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20201" y="4576257"/>
                  <a:ext cx="1045178" cy="436637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96293" y="4088602"/>
                  <a:ext cx="683419" cy="673795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95692" y="3496900"/>
                  <a:ext cx="1078575" cy="577663"/>
                </a:xfrm>
                <a:prstGeom prst="rect">
                  <a:avLst/>
                </a:prstGeom>
              </p:spPr>
            </p:pic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1334508" y="3891447"/>
                  <a:ext cx="238554" cy="272311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>
                  <a:cxnSpLocks/>
                </p:cNvCxnSpPr>
                <p:nvPr/>
              </p:nvCxnSpPr>
              <p:spPr>
                <a:xfrm flipH="1">
                  <a:off x="2150044" y="3969208"/>
                  <a:ext cx="101039" cy="229449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/>
                <p:cNvCxnSpPr>
                  <a:cxnSpLocks/>
                </p:cNvCxnSpPr>
                <p:nvPr/>
              </p:nvCxnSpPr>
              <p:spPr>
                <a:xfrm flipH="1">
                  <a:off x="2819086" y="3925299"/>
                  <a:ext cx="101039" cy="229449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>
                  <a:cxnSpLocks/>
                </p:cNvCxnSpPr>
                <p:nvPr/>
              </p:nvCxnSpPr>
              <p:spPr>
                <a:xfrm flipH="1">
                  <a:off x="3245911" y="4073246"/>
                  <a:ext cx="193606" cy="255638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>
                  <a:cxnSpLocks/>
                </p:cNvCxnSpPr>
                <p:nvPr/>
              </p:nvCxnSpPr>
              <p:spPr>
                <a:xfrm flipH="1">
                  <a:off x="3398309" y="4481284"/>
                  <a:ext cx="586181" cy="0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>
                  <a:cxnSpLocks/>
                </p:cNvCxnSpPr>
                <p:nvPr/>
              </p:nvCxnSpPr>
              <p:spPr>
                <a:xfrm flipH="1" flipV="1">
                  <a:off x="2869605" y="4786389"/>
                  <a:ext cx="245273" cy="343136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>
                  <a:cxnSpLocks/>
                </p:cNvCxnSpPr>
                <p:nvPr/>
              </p:nvCxnSpPr>
              <p:spPr>
                <a:xfrm flipH="1">
                  <a:off x="3020201" y="4679092"/>
                  <a:ext cx="586181" cy="0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>
                  <a:cxnSpLocks/>
                </p:cNvCxnSpPr>
                <p:nvPr/>
              </p:nvCxnSpPr>
              <p:spPr>
                <a:xfrm flipV="1">
                  <a:off x="2562574" y="4771780"/>
                  <a:ext cx="315" cy="298032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>
                  <a:cxnSpLocks/>
                </p:cNvCxnSpPr>
                <p:nvPr/>
              </p:nvCxnSpPr>
              <p:spPr>
                <a:xfrm flipV="1">
                  <a:off x="1182108" y="4705802"/>
                  <a:ext cx="333876" cy="127716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/>
                <p:cNvCxnSpPr>
                  <a:cxnSpLocks/>
                </p:cNvCxnSpPr>
                <p:nvPr/>
              </p:nvCxnSpPr>
              <p:spPr>
                <a:xfrm flipV="1">
                  <a:off x="1729331" y="4740701"/>
                  <a:ext cx="327128" cy="237412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cxnSpLocks/>
                  <a:stCxn id="109" idx="3"/>
                </p:cNvCxnSpPr>
                <p:nvPr/>
              </p:nvCxnSpPr>
              <p:spPr>
                <a:xfrm flipV="1">
                  <a:off x="1135375" y="4267200"/>
                  <a:ext cx="533009" cy="11120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36" name="Group 235"/>
          <p:cNvGrpSpPr/>
          <p:nvPr/>
        </p:nvGrpSpPr>
        <p:grpSpPr>
          <a:xfrm>
            <a:off x="5540425" y="2367516"/>
            <a:ext cx="4937234" cy="2486363"/>
            <a:chOff x="4091207" y="2278544"/>
            <a:chExt cx="5070512" cy="2578226"/>
          </a:xfrm>
        </p:grpSpPr>
        <p:sp>
          <p:nvSpPr>
            <p:cNvPr id="152" name="Oval 151"/>
            <p:cNvSpPr/>
            <p:nvPr/>
          </p:nvSpPr>
          <p:spPr>
            <a:xfrm>
              <a:off x="4091207" y="2278544"/>
              <a:ext cx="5070512" cy="257822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388331" y="2580115"/>
              <a:ext cx="4455912" cy="2055621"/>
              <a:chOff x="4117516" y="4082028"/>
              <a:chExt cx="4455912" cy="2055621"/>
            </a:xfrm>
          </p:grpSpPr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17516" y="4255089"/>
                <a:ext cx="2417133" cy="278667"/>
              </a:xfrm>
              <a:prstGeom prst="rect">
                <a:avLst/>
              </a:prstGeom>
            </p:spPr>
          </p:pic>
          <p:grpSp>
            <p:nvGrpSpPr>
              <p:cNvPr id="202" name="Group 201"/>
              <p:cNvGrpSpPr/>
              <p:nvPr/>
            </p:nvGrpSpPr>
            <p:grpSpPr>
              <a:xfrm>
                <a:off x="4500410" y="4082028"/>
                <a:ext cx="4073018" cy="2055621"/>
                <a:chOff x="4453363" y="4024467"/>
                <a:chExt cx="4421461" cy="2208580"/>
              </a:xfrm>
            </p:grpSpPr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39365" y="4161877"/>
                  <a:ext cx="1335459" cy="554663"/>
                </a:xfrm>
                <a:prstGeom prst="rect">
                  <a:avLst/>
                </a:prstGeom>
              </p:spPr>
            </p:pic>
            <p:grpSp>
              <p:nvGrpSpPr>
                <p:cNvPr id="201" name="Group 200"/>
                <p:cNvGrpSpPr/>
                <p:nvPr/>
              </p:nvGrpSpPr>
              <p:grpSpPr>
                <a:xfrm>
                  <a:off x="4453363" y="4024467"/>
                  <a:ext cx="3850690" cy="2208580"/>
                  <a:chOff x="4453363" y="4024467"/>
                  <a:chExt cx="3850690" cy="2208580"/>
                </a:xfrm>
              </p:grpSpPr>
              <p:pic>
                <p:nvPicPr>
                  <p:cNvPr id="151" name="Picture 150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882492" y="4024467"/>
                    <a:ext cx="517367" cy="418350"/>
                  </a:xfrm>
                  <a:prstGeom prst="rect">
                    <a:avLst/>
                  </a:prstGeom>
                </p:spPr>
              </p:pic>
              <p:grpSp>
                <p:nvGrpSpPr>
                  <p:cNvPr id="200" name="Group 199"/>
                  <p:cNvGrpSpPr/>
                  <p:nvPr/>
                </p:nvGrpSpPr>
                <p:grpSpPr>
                  <a:xfrm>
                    <a:off x="4453363" y="4315532"/>
                    <a:ext cx="3850690" cy="1917515"/>
                    <a:chOff x="4442196" y="4348754"/>
                    <a:chExt cx="4058403" cy="2126946"/>
                  </a:xfrm>
                </p:grpSpPr>
                <p:pic>
                  <p:nvPicPr>
                    <p:cNvPr id="145" name="Picture 144"/>
                    <p:cNvPicPr>
                      <a:picLocks noChangeAspect="1"/>
                    </p:cNvPicPr>
                    <p:nvPr/>
                  </p:nvPicPr>
                  <p:blipFill>
                    <a:blip r:embed="rId19">
                      <a:extLst>
                        <a:ext uri="{BEBA8EAE-BF5A-486C-A8C5-ECC9F3942E4B}">
                          <a14:imgProps xmlns:a14="http://schemas.microsoft.com/office/drawing/2010/main">
                            <a14:imgLayer r:embed="rId20">
                              <a14:imgEffect>
                                <a14:sharpenSoften amount="10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229199" y="4631911"/>
                      <a:ext cx="1161139" cy="934576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69" name="Straight Arrow Connector 168"/>
                    <p:cNvCxnSpPr>
                      <a:cxnSpLocks/>
                    </p:cNvCxnSpPr>
                    <p:nvPr/>
                  </p:nvCxnSpPr>
                  <p:spPr>
                    <a:xfrm flipH="1">
                      <a:off x="6809769" y="4348754"/>
                      <a:ext cx="152399" cy="309105"/>
                    </a:xfrm>
                    <a:prstGeom prst="straightConnector1">
                      <a:avLst/>
                    </a:prstGeom>
                    <a:ln w="6350" cmpd="sng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4660364" y="4603176"/>
                      <a:ext cx="701478" cy="5028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NZ Dairy Group</a:t>
                      </a:r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>
                    <a:xfrm>
                      <a:off x="4442196" y="5255406"/>
                      <a:ext cx="1175319" cy="53579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Kiwi Cooperative Dairies</a:t>
                      </a:r>
                    </a:p>
                  </p:txBody>
                </p:sp>
                <p:cxnSp>
                  <p:nvCxnSpPr>
                    <p:cNvPr id="176" name="Straight Arrow Connector 175"/>
                    <p:cNvCxnSpPr/>
                    <p:nvPr/>
                  </p:nvCxnSpPr>
                  <p:spPr>
                    <a:xfrm>
                      <a:off x="5545645" y="4882957"/>
                      <a:ext cx="637849" cy="0"/>
                    </a:xfrm>
                    <a:prstGeom prst="straightConnector1">
                      <a:avLst/>
                    </a:prstGeom>
                    <a:ln w="57150" cmpd="sng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Arrow Connector 176"/>
                    <p:cNvCxnSpPr>
                      <a:cxnSpLocks/>
                      <a:endCxn id="145" idx="1"/>
                    </p:cNvCxnSpPr>
                    <p:nvPr/>
                  </p:nvCxnSpPr>
                  <p:spPr>
                    <a:xfrm flipV="1">
                      <a:off x="5603333" y="5099199"/>
                      <a:ext cx="625866" cy="319830"/>
                    </a:xfrm>
                    <a:prstGeom prst="straightConnector1">
                      <a:avLst/>
                    </a:prstGeom>
                    <a:ln w="57150" cmpd="sng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Arrow Connector 178"/>
                    <p:cNvCxnSpPr>
                      <a:cxnSpLocks/>
                    </p:cNvCxnSpPr>
                    <p:nvPr/>
                  </p:nvCxnSpPr>
                  <p:spPr>
                    <a:xfrm>
                      <a:off x="5480380" y="4570817"/>
                      <a:ext cx="883081" cy="181758"/>
                    </a:xfrm>
                    <a:prstGeom prst="straightConnector1">
                      <a:avLst/>
                    </a:prstGeom>
                    <a:ln w="57150" cmpd="sng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81" name="Picture 180"/>
                    <p:cNvPicPr>
                      <a:picLocks noChangeAspect="1"/>
                    </p:cNvPicPr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7714758" y="4759585"/>
                      <a:ext cx="785841" cy="53835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2" name="Picture 181"/>
                    <p:cNvPicPr>
                      <a:picLocks noChangeAspect="1"/>
                    </p:cNvPicPr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7537691" y="5268300"/>
                      <a:ext cx="855012" cy="5229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3" name="Picture 182"/>
                    <p:cNvPicPr>
                      <a:picLocks noChangeAspect="1"/>
                    </p:cNvPicPr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7013203" y="5679532"/>
                      <a:ext cx="476508" cy="63534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4" name="Picture 183"/>
                    <p:cNvPicPr>
                      <a:picLocks noChangeAspect="1"/>
                    </p:cNvPicPr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5914971" y="6043246"/>
                      <a:ext cx="887824" cy="3798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5" name="Picture 184"/>
                    <p:cNvPicPr>
                      <a:picLocks noChangeAspect="1"/>
                    </p:cNvPicPr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5133950" y="5874649"/>
                      <a:ext cx="798539" cy="601051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86" name="Straight Arrow Connector 185"/>
                    <p:cNvCxnSpPr/>
                    <p:nvPr/>
                  </p:nvCxnSpPr>
                  <p:spPr>
                    <a:xfrm flipH="1">
                      <a:off x="7260006" y="4566171"/>
                      <a:ext cx="393992" cy="243732"/>
                    </a:xfrm>
                    <a:prstGeom prst="straightConnector1">
                      <a:avLst/>
                    </a:prstGeom>
                    <a:ln w="6350" cmpd="sng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Arrow Connector 186"/>
                    <p:cNvCxnSpPr>
                      <a:cxnSpLocks/>
                    </p:cNvCxnSpPr>
                    <p:nvPr/>
                  </p:nvCxnSpPr>
                  <p:spPr>
                    <a:xfrm flipH="1">
                      <a:off x="7412407" y="4888992"/>
                      <a:ext cx="219785" cy="73311"/>
                    </a:xfrm>
                    <a:prstGeom prst="straightConnector1">
                      <a:avLst/>
                    </a:prstGeom>
                    <a:ln w="6350" cmpd="sng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Arrow Connector 189"/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7283047" y="5174867"/>
                      <a:ext cx="540561" cy="202161"/>
                    </a:xfrm>
                    <a:prstGeom prst="straightConnector1">
                      <a:avLst/>
                    </a:prstGeom>
                    <a:ln w="6350" cmpd="sng">
                      <a:solidFill>
                        <a:schemeClr val="tx1"/>
                      </a:solidFill>
                      <a:prstDash val="sysDash"/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Arrow Connector 192"/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6962168" y="5540048"/>
                      <a:ext cx="136155" cy="327352"/>
                    </a:xfrm>
                    <a:prstGeom prst="straightConnector1">
                      <a:avLst/>
                    </a:prstGeom>
                    <a:ln w="6350" cmpd="sng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Arrow Connector 193"/>
                    <p:cNvCxnSpPr>
                      <a:cxnSpLocks/>
                      <a:stCxn id="184" idx="0"/>
                    </p:cNvCxnSpPr>
                    <p:nvPr/>
                  </p:nvCxnSpPr>
                  <p:spPr>
                    <a:xfrm flipV="1">
                      <a:off x="6358883" y="5566488"/>
                      <a:ext cx="211897" cy="476758"/>
                    </a:xfrm>
                    <a:prstGeom prst="straightConnector1">
                      <a:avLst/>
                    </a:prstGeom>
                    <a:ln w="6350" cmpd="sng">
                      <a:solidFill>
                        <a:schemeClr val="tx1"/>
                      </a:solidFill>
                      <a:prstDash val="sysDash"/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Arrow Connector 197"/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5786674" y="5297938"/>
                      <a:ext cx="645171" cy="763188"/>
                    </a:xfrm>
                    <a:prstGeom prst="straightConnector1">
                      <a:avLst/>
                    </a:prstGeom>
                    <a:ln w="6350" cmpd="sng">
                      <a:solidFill>
                        <a:schemeClr val="tx1"/>
                      </a:solidFill>
                      <a:prstDash val="sysDash"/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232" name="Group 231"/>
          <p:cNvGrpSpPr/>
          <p:nvPr/>
        </p:nvGrpSpPr>
        <p:grpSpPr>
          <a:xfrm>
            <a:off x="5553179" y="157325"/>
            <a:ext cx="5146712" cy="2493055"/>
            <a:chOff x="3921088" y="250144"/>
            <a:chExt cx="5146712" cy="2493055"/>
          </a:xfrm>
        </p:grpSpPr>
        <p:grpSp>
          <p:nvGrpSpPr>
            <p:cNvPr id="230" name="Group 229"/>
            <p:cNvGrpSpPr/>
            <p:nvPr/>
          </p:nvGrpSpPr>
          <p:grpSpPr>
            <a:xfrm>
              <a:off x="3921088" y="250144"/>
              <a:ext cx="5146712" cy="2493055"/>
              <a:chOff x="3921088" y="250144"/>
              <a:chExt cx="5146712" cy="2493055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3921088" y="250144"/>
                <a:ext cx="5146712" cy="2493055"/>
                <a:chOff x="3921088" y="250144"/>
                <a:chExt cx="5146712" cy="2493055"/>
              </a:xfrm>
            </p:grpSpPr>
            <p:grpSp>
              <p:nvGrpSpPr>
                <p:cNvPr id="226" name="Group 225"/>
                <p:cNvGrpSpPr/>
                <p:nvPr/>
              </p:nvGrpSpPr>
              <p:grpSpPr>
                <a:xfrm>
                  <a:off x="3921088" y="250144"/>
                  <a:ext cx="5146712" cy="2493055"/>
                  <a:chOff x="3921088" y="250144"/>
                  <a:chExt cx="5146712" cy="2493055"/>
                </a:xfrm>
              </p:grpSpPr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3921088" y="250144"/>
                    <a:ext cx="5146712" cy="2493055"/>
                    <a:chOff x="3921088" y="250144"/>
                    <a:chExt cx="5146712" cy="2493055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3921088" y="250144"/>
                      <a:ext cx="5146712" cy="2493055"/>
                      <a:chOff x="3921088" y="250144"/>
                      <a:chExt cx="5146712" cy="2493055"/>
                    </a:xfrm>
                  </p:grpSpPr>
                  <p:grpSp>
                    <p:nvGrpSpPr>
                      <p:cNvPr id="28" name="Group 27"/>
                      <p:cNvGrpSpPr/>
                      <p:nvPr/>
                    </p:nvGrpSpPr>
                    <p:grpSpPr>
                      <a:xfrm>
                        <a:off x="3921088" y="250144"/>
                        <a:ext cx="5146712" cy="2493055"/>
                        <a:chOff x="3921088" y="250144"/>
                        <a:chExt cx="5146712" cy="2493055"/>
                      </a:xfrm>
                    </p:grpSpPr>
                    <p:grpSp>
                      <p:nvGrpSpPr>
                        <p:cNvPr id="25" name="Group 24"/>
                        <p:cNvGrpSpPr/>
                        <p:nvPr/>
                      </p:nvGrpSpPr>
                      <p:grpSpPr>
                        <a:xfrm>
                          <a:off x="3921088" y="250144"/>
                          <a:ext cx="5146712" cy="2493055"/>
                          <a:chOff x="3921088" y="250144"/>
                          <a:chExt cx="5146712" cy="2493055"/>
                        </a:xfrm>
                      </p:grpSpPr>
                      <p:sp>
                        <p:nvSpPr>
                          <p:cNvPr id="10" name="Oval 9"/>
                          <p:cNvSpPr/>
                          <p:nvPr/>
                        </p:nvSpPr>
                        <p:spPr>
                          <a:xfrm>
                            <a:off x="3921088" y="250144"/>
                            <a:ext cx="5146712" cy="2493055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4" name="Group 3"/>
                          <p:cNvGrpSpPr/>
                          <p:nvPr/>
                        </p:nvGrpSpPr>
                        <p:grpSpPr>
                          <a:xfrm>
                            <a:off x="4042836" y="428698"/>
                            <a:ext cx="4945728" cy="1815766"/>
                            <a:chOff x="-157297" y="5062438"/>
                            <a:chExt cx="5268555" cy="1818240"/>
                          </a:xfrm>
                        </p:grpSpPr>
                        <p:pic>
                          <p:nvPicPr>
                            <p:cNvPr id="217" name="Picture 21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12480" y="5062438"/>
                              <a:ext cx="1013811" cy="686272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3" name="Group 2"/>
                            <p:cNvGrpSpPr/>
                            <p:nvPr/>
                          </p:nvGrpSpPr>
                          <p:grpSpPr>
                            <a:xfrm>
                              <a:off x="-157297" y="5214290"/>
                              <a:ext cx="5268555" cy="1666388"/>
                              <a:chOff x="-157297" y="5214290"/>
                              <a:chExt cx="5268555" cy="1666388"/>
                            </a:xfrm>
                          </p:grpSpPr>
                          <p:pic>
                            <p:nvPicPr>
                              <p:cNvPr id="213" name="Picture 21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78434" y="5853937"/>
                                <a:ext cx="732824" cy="58733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15" name="Picture 21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366812" y="6356244"/>
                                <a:ext cx="1217267" cy="49723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grpSp>
                            <p:nvGrpSpPr>
                              <p:cNvPr id="2" name="Group 1"/>
                              <p:cNvGrpSpPr/>
                              <p:nvPr/>
                            </p:nvGrpSpPr>
                            <p:grpSpPr>
                              <a:xfrm>
                                <a:off x="-157297" y="5214290"/>
                                <a:ext cx="4702654" cy="1666388"/>
                                <a:chOff x="-157297" y="5214290"/>
                                <a:chExt cx="4702654" cy="1666388"/>
                              </a:xfrm>
                            </p:grpSpPr>
                            <p:pic>
                              <p:nvPicPr>
                                <p:cNvPr id="209" name="Picture 20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66606" y="6115542"/>
                                  <a:ext cx="690812" cy="65853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10" name="Picture 20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3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003224" y="6210210"/>
                                  <a:ext cx="1541205" cy="67046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12" name="Picture 21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3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612106" y="6215570"/>
                                  <a:ext cx="834923" cy="66510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grpSp>
                              <p:nvGrpSpPr>
                                <p:cNvPr id="274" name="Group 273"/>
                                <p:cNvGrpSpPr/>
                                <p:nvPr/>
                              </p:nvGrpSpPr>
                              <p:grpSpPr>
                                <a:xfrm>
                                  <a:off x="-157297" y="5214290"/>
                                  <a:ext cx="4702654" cy="1367798"/>
                                  <a:chOff x="-71953" y="5214290"/>
                                  <a:chExt cx="4702654" cy="1367798"/>
                                </a:xfrm>
                              </p:grpSpPr>
                              <p:pic>
                                <p:nvPicPr>
                                  <p:cNvPr id="203" name="Picture 202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97609" y="5717628"/>
                                    <a:ext cx="2386524" cy="639224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grpSp>
                                <p:nvGrpSpPr>
                                  <p:cNvPr id="207" name="Group 206"/>
                                  <p:cNvGrpSpPr/>
                                  <p:nvPr/>
                                </p:nvGrpSpPr>
                                <p:grpSpPr>
                                  <a:xfrm>
                                    <a:off x="13480" y="5214290"/>
                                    <a:ext cx="1259355" cy="530089"/>
                                    <a:chOff x="958239" y="5275669"/>
                                    <a:chExt cx="1259355" cy="530089"/>
                                  </a:xfrm>
                                </p:grpSpPr>
                                <p:sp>
                                  <p:nvSpPr>
                                    <p:cNvPr id="204" name="Rectangle 20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958239" y="5357986"/>
                                      <a:ext cx="613123" cy="421944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  <a:effectLst/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3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en-US" sz="1050" dirty="0">
                                          <a:solidFill>
                                            <a:schemeClr val="tx2"/>
                                          </a:solidFill>
                                        </a:rPr>
                                        <a:t>LoL Tulare</a:t>
                                      </a:r>
                                    </a:p>
                                  </p:txBody>
                                </p:sp>
                                <p:pic>
                                  <p:nvPicPr>
                                    <p:cNvPr id="205" name="Picture 204"/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33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1495081" y="5275669"/>
                                      <a:ext cx="722513" cy="53008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grpSp>
                              <p:pic>
                                <p:nvPicPr>
                                  <p:cNvPr id="208" name="Picture 207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-71953" y="5823250"/>
                                    <a:ext cx="969918" cy="2703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11" name="Picture 210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5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355783" y="5289309"/>
                                    <a:ext cx="809350" cy="376322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14" name="Picture 213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228054" y="5327675"/>
                                    <a:ext cx="1058286" cy="357003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16" name="Picture 215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7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3534698" y="5705426"/>
                                    <a:ext cx="911540" cy="510144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cxnSp>
                                <p:nvCxnSpPr>
                                  <p:cNvPr id="245" name="Straight Arrow Connector 244"/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V="1">
                                    <a:off x="1825069" y="6168018"/>
                                    <a:ext cx="0" cy="261670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46" name="Straight Arrow Connector 245"/>
                                  <p:cNvCxnSpPr>
                                    <a:cxnSpLocks/>
                                    <a:stCxn id="208" idx="3"/>
                                  </p:cNvCxnSpPr>
                                  <p:nvPr/>
                                </p:nvCxnSpPr>
                                <p:spPr>
                                  <a:xfrm>
                                    <a:off x="897965" y="5958403"/>
                                    <a:ext cx="398048" cy="57215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48" name="Straight Arrow Connector 247"/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V="1">
                                    <a:off x="980068" y="6168018"/>
                                    <a:ext cx="468345" cy="88375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50" name="Straight Arrow Connector 249"/>
                                  <p:cNvCxnSpPr/>
                                  <p:nvPr/>
                                </p:nvCxnSpPr>
                                <p:spPr>
                                  <a:xfrm>
                                    <a:off x="1132468" y="5896779"/>
                                    <a:ext cx="163545" cy="118839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52" name="Straight Arrow Connector 251"/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H="1" flipV="1">
                                    <a:off x="2544429" y="6210210"/>
                                    <a:ext cx="198771" cy="371878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54" name="Straight Arrow Connector 253"/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H="1" flipV="1">
                                    <a:off x="3306429" y="6096000"/>
                                    <a:ext cx="198771" cy="371878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55" name="Straight Arrow Connector 254"/>
                                  <p:cNvCxnSpPr>
                                    <a:cxnSpLocks/>
                                    <a:endCxn id="203" idx="3"/>
                                  </p:cNvCxnSpPr>
                                  <p:nvPr/>
                                </p:nvCxnSpPr>
                                <p:spPr>
                                  <a:xfrm flipH="1" flipV="1">
                                    <a:off x="3384133" y="6037240"/>
                                    <a:ext cx="1246568" cy="277103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57" name="Straight Arrow Connector 256"/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H="1">
                                    <a:off x="3218281" y="5507579"/>
                                    <a:ext cx="243557" cy="338854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62" name="Straight Arrow Connector 261"/>
                                  <p:cNvCxnSpPr>
                                    <a:cxnSpLocks/>
                                    <a:stCxn id="211" idx="2"/>
                                  </p:cNvCxnSpPr>
                                  <p:nvPr/>
                                </p:nvCxnSpPr>
                                <p:spPr>
                                  <a:xfrm flipH="1">
                                    <a:off x="1654631" y="5665631"/>
                                    <a:ext cx="105827" cy="157619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67" name="Straight Arrow Connector 266"/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H="1">
                                    <a:off x="2637373" y="5638800"/>
                                    <a:ext cx="105827" cy="157619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68" name="Straight Arrow Connector 267"/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>
                                    <a:off x="1196813" y="5684678"/>
                                    <a:ext cx="306705" cy="91563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71" name="Straight Arrow Connector 270"/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H="1" flipV="1">
                                    <a:off x="3286340" y="5884840"/>
                                    <a:ext cx="377962" cy="102171"/>
                                  </a:xfrm>
                                  <a:prstGeom prst="straightConnector1">
                                    <a:avLst/>
                                  </a:prstGeom>
                                  <a:ln w="6350" cmpd="sng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  <a:effectLst/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  <p:pic>
                        <p:nvPicPr>
                          <p:cNvPr id="12" name="Picture 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8"/>
                          <a:stretch>
                            <a:fillRect/>
                          </a:stretch>
                        </p:blipFill>
                        <p:spPr>
                          <a:xfrm>
                            <a:off x="6989028" y="273605"/>
                            <a:ext cx="507126" cy="43927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26" name="Picture 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6466730" y="293304"/>
                          <a:ext cx="525855" cy="37694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29" name="Picture 28"/>
                      <p:cNvPicPr>
                        <a:picLocks noChangeAspect="1"/>
                      </p:cNvPicPr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200185" y="311483"/>
                        <a:ext cx="1259947" cy="26049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61" name="Rectangle 160"/>
                    <p:cNvSpPr/>
                    <p:nvPr/>
                  </p:nvSpPr>
                  <p:spPr>
                    <a:xfrm>
                      <a:off x="8343208" y="650668"/>
                      <a:ext cx="575554" cy="4213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tx2"/>
                          </a:solidFill>
                        </a:rPr>
                        <a:t>Cayer</a:t>
                      </a:r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-JCB Group</a:t>
                      </a:r>
                    </a:p>
                  </p:txBody>
                </p:sp>
              </p:grpSp>
              <p:pic>
                <p:nvPicPr>
                  <p:cNvPr id="225" name="Picture 224"/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721357" y="2148471"/>
                    <a:ext cx="583866" cy="43185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57917" y="2133614"/>
                  <a:ext cx="468724" cy="449975"/>
                </a:xfrm>
                <a:prstGeom prst="rect">
                  <a:avLst/>
                </a:prstGeom>
              </p:spPr>
            </p:pic>
          </p:grpSp>
          <p:sp>
            <p:nvSpPr>
              <p:cNvPr id="168" name="Rectangle 167"/>
              <p:cNvSpPr/>
              <p:nvPr/>
            </p:nvSpPr>
            <p:spPr>
              <a:xfrm>
                <a:off x="5836236" y="2147513"/>
                <a:ext cx="575554" cy="421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>
                    <a:solidFill>
                      <a:schemeClr val="tx2"/>
                    </a:solidFill>
                  </a:rPr>
                  <a:t>Fromage</a:t>
                </a:r>
                <a:r>
                  <a:rPr lang="en-US" sz="800" dirty="0">
                    <a:solidFill>
                      <a:schemeClr val="tx2"/>
                    </a:solidFill>
                  </a:rPr>
                  <a:t> Cote SA</a:t>
                </a:r>
              </a:p>
            </p:txBody>
          </p:sp>
          <p:pic>
            <p:nvPicPr>
              <p:cNvPr id="229" name="Picture 228"/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29379" y="2168799"/>
                <a:ext cx="738587" cy="425736"/>
              </a:xfrm>
              <a:prstGeom prst="rect">
                <a:avLst/>
              </a:prstGeom>
            </p:spPr>
          </p:pic>
        </p:grp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7207346" y="2235904"/>
              <a:ext cx="925995" cy="39167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552014" y="284586"/>
            <a:ext cx="4180473" cy="2989609"/>
            <a:chOff x="285044" y="304799"/>
            <a:chExt cx="4180473" cy="2989609"/>
          </a:xfrm>
        </p:grpSpPr>
        <p:sp>
          <p:nvSpPr>
            <p:cNvPr id="156" name="Oval 155"/>
            <p:cNvSpPr/>
            <p:nvPr/>
          </p:nvSpPr>
          <p:spPr>
            <a:xfrm>
              <a:off x="285044" y="304799"/>
              <a:ext cx="4180473" cy="29896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82790" y="400593"/>
              <a:ext cx="3536429" cy="2666280"/>
              <a:chOff x="-75476" y="832002"/>
              <a:chExt cx="4668037" cy="358751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5">
                <a:extLst>
                  <a:ext uri="{BEBA8EAE-BF5A-486C-A8C5-ECC9F3942E4B}">
                    <a14:imgProps xmlns:a14="http://schemas.microsoft.com/office/drawing/2010/main">
                      <a14:imgLayer r:embed="rId46">
                        <a14:imgEffect>
                          <a14:sharpenSoften amount="6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03527" y="1814253"/>
                <a:ext cx="1796873" cy="136954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43405" y="1687501"/>
                <a:ext cx="1136787" cy="741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</a:rPr>
                  <a:t>AMPI Southern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14349" y="832002"/>
                <a:ext cx="909637" cy="87153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23986" y="913316"/>
                <a:ext cx="1038225" cy="56537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62211" y="860763"/>
                <a:ext cx="1056120" cy="858098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48654" y="2428837"/>
                <a:ext cx="1322946" cy="9010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</a:rPr>
                  <a:t>Independent Coop Milk Prod. Assn.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00400" y="1718861"/>
                <a:ext cx="1148458" cy="9010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</a:rPr>
                  <a:t>Valley of Virginia Milk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444102" y="2643363"/>
                <a:ext cx="1148458" cy="9010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</a:rPr>
                  <a:t>Black Hill Milk Producers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75476" y="3368601"/>
                <a:ext cx="1433541" cy="8224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69168" y="3373668"/>
                <a:ext cx="1559344" cy="58873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28513" y="3734316"/>
                <a:ext cx="1564048" cy="685202"/>
              </a:xfrm>
              <a:prstGeom prst="rect">
                <a:avLst/>
              </a:prstGeom>
            </p:spPr>
          </p:pic>
          <p:cxnSp>
            <p:nvCxnSpPr>
              <p:cNvPr id="23" name="Straight Arrow Connector 22"/>
              <p:cNvCxnSpPr>
                <a:stCxn id="14" idx="2"/>
              </p:cNvCxnSpPr>
              <p:nvPr/>
            </p:nvCxnSpPr>
            <p:spPr>
              <a:xfrm flipH="1">
                <a:off x="2438400" y="1478686"/>
                <a:ext cx="4699" cy="502514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cxnSpLocks/>
              </p:cNvCxnSpPr>
              <p:nvPr/>
            </p:nvCxnSpPr>
            <p:spPr>
              <a:xfrm>
                <a:off x="1919288" y="1560000"/>
                <a:ext cx="242887" cy="343916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cxnSpLocks/>
              </p:cNvCxnSpPr>
              <p:nvPr/>
            </p:nvCxnSpPr>
            <p:spPr>
              <a:xfrm flipH="1">
                <a:off x="2844877" y="1589400"/>
                <a:ext cx="234080" cy="383714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cxnSpLocks/>
              </p:cNvCxnSpPr>
              <p:nvPr/>
            </p:nvCxnSpPr>
            <p:spPr>
              <a:xfrm flipH="1">
                <a:off x="2844877" y="2123262"/>
                <a:ext cx="355524" cy="0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cxnSpLocks/>
              </p:cNvCxnSpPr>
              <p:nvPr/>
            </p:nvCxnSpPr>
            <p:spPr>
              <a:xfrm flipH="1">
                <a:off x="3200400" y="2879376"/>
                <a:ext cx="234081" cy="0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cxnSpLocks/>
              </p:cNvCxnSpPr>
              <p:nvPr/>
            </p:nvCxnSpPr>
            <p:spPr>
              <a:xfrm flipV="1">
                <a:off x="1358065" y="2819400"/>
                <a:ext cx="111102" cy="59976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cxnSpLocks/>
              </p:cNvCxnSpPr>
              <p:nvPr/>
            </p:nvCxnSpPr>
            <p:spPr>
              <a:xfrm flipV="1">
                <a:off x="2301963" y="2944551"/>
                <a:ext cx="6265" cy="436849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cxnSpLocks/>
              </p:cNvCxnSpPr>
              <p:nvPr/>
            </p:nvCxnSpPr>
            <p:spPr>
              <a:xfrm flipV="1">
                <a:off x="1358065" y="3058735"/>
                <a:ext cx="567038" cy="460628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3078957" y="3162975"/>
                <a:ext cx="365145" cy="799425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5" name="Group 164"/>
          <p:cNvGrpSpPr/>
          <p:nvPr/>
        </p:nvGrpSpPr>
        <p:grpSpPr>
          <a:xfrm rot="8168444">
            <a:off x="5584516" y="2670068"/>
            <a:ext cx="329098" cy="298115"/>
            <a:chOff x="3971012" y="3197004"/>
            <a:chExt cx="703764" cy="1023035"/>
          </a:xfrm>
        </p:grpSpPr>
        <p:cxnSp>
          <p:nvCxnSpPr>
            <p:cNvPr id="157" name="Straight Arrow Connector 156"/>
            <p:cNvCxnSpPr/>
            <p:nvPr/>
          </p:nvCxnSpPr>
          <p:spPr>
            <a:xfrm>
              <a:off x="3971012" y="3309061"/>
              <a:ext cx="600988" cy="910978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cxnSpLocks/>
            </p:cNvCxnSpPr>
            <p:nvPr/>
          </p:nvCxnSpPr>
          <p:spPr>
            <a:xfrm flipH="1" flipV="1">
              <a:off x="4046024" y="3197004"/>
              <a:ext cx="628752" cy="92633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1525284" y="3057536"/>
            <a:ext cx="4737272" cy="3603472"/>
            <a:chOff x="84708" y="3047142"/>
            <a:chExt cx="4994312" cy="3807843"/>
          </a:xfrm>
        </p:grpSpPr>
        <p:sp>
          <p:nvSpPr>
            <p:cNvPr id="155" name="Oval 154"/>
            <p:cNvSpPr/>
            <p:nvPr/>
          </p:nvSpPr>
          <p:spPr>
            <a:xfrm>
              <a:off x="84708" y="3047142"/>
              <a:ext cx="4994312" cy="38078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55848" y="3102445"/>
              <a:ext cx="4578014" cy="3701485"/>
              <a:chOff x="355848" y="3102445"/>
              <a:chExt cx="4578014" cy="3701485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457509" y="3102445"/>
                <a:ext cx="4476353" cy="3701485"/>
                <a:chOff x="4727434" y="336963"/>
                <a:chExt cx="4609258" cy="365193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8443839" y="1420569"/>
                  <a:ext cx="892853" cy="6106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err="1">
                      <a:solidFill>
                        <a:schemeClr val="tx2"/>
                      </a:solidFill>
                    </a:rPr>
                    <a:t>Milchwerke</a:t>
                  </a:r>
                  <a:r>
                    <a:rPr lang="en-US" sz="1050" dirty="0">
                      <a:solidFill>
                        <a:schemeClr val="tx2"/>
                      </a:solidFill>
                    </a:rPr>
                    <a:t> Köln/Wuppertal </a:t>
                  </a: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8306947" y="2830436"/>
                  <a:ext cx="722305" cy="496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2"/>
                      </a:solidFill>
                    </a:rPr>
                    <a:t>Anika Foods Russia</a:t>
                  </a:r>
                </a:p>
              </p:txBody>
            </p:sp>
            <p:grpSp>
              <p:nvGrpSpPr>
                <p:cNvPr id="147" name="Group 146"/>
                <p:cNvGrpSpPr/>
                <p:nvPr/>
              </p:nvGrpSpPr>
              <p:grpSpPr>
                <a:xfrm>
                  <a:off x="4727434" y="336963"/>
                  <a:ext cx="4181589" cy="3651933"/>
                  <a:chOff x="4727434" y="336963"/>
                  <a:chExt cx="4181589" cy="3651933"/>
                </a:xfrm>
              </p:grpSpPr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790592" y="336963"/>
                    <a:ext cx="1120343" cy="364307"/>
                  </a:xfrm>
                  <a:prstGeom prst="rect">
                    <a:avLst/>
                  </a:prstGeom>
                </p:spPr>
              </p:pic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4727434" y="784045"/>
                    <a:ext cx="4181589" cy="3204851"/>
                    <a:chOff x="4612451" y="503601"/>
                    <a:chExt cx="4296571" cy="3499878"/>
                  </a:xfrm>
                </p:grpSpPr>
                <p:pic>
                  <p:nvPicPr>
                    <p:cNvPr id="77" name="Picture 76"/>
                    <p:cNvPicPr>
                      <a:picLocks noChangeAspect="1"/>
                    </p:cNvPicPr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4751155" y="1556258"/>
                      <a:ext cx="982228" cy="5626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732229" y="2201801"/>
                      <a:ext cx="835151" cy="6106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G. Den Hollander Holding BV</a:t>
                      </a:r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4612451" y="3507356"/>
                      <a:ext cx="722305" cy="4961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 Ivory Coast</a:t>
                      </a:r>
                    </a:p>
                  </p:txBody>
                </p: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4833181" y="503601"/>
                      <a:ext cx="4075841" cy="3326886"/>
                      <a:chOff x="4833181" y="564561"/>
                      <a:chExt cx="4075841" cy="3326886"/>
                    </a:xfrm>
                  </p:grpSpPr>
                  <p:pic>
                    <p:nvPicPr>
                      <p:cNvPr id="47" name="Picture 46"/>
                      <p:cNvPicPr>
                        <a:picLocks noChangeAspect="1"/>
                      </p:cNvPicPr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5742939" y="2148313"/>
                        <a:ext cx="2426253" cy="109252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Picture 48"/>
                      <p:cNvPicPr>
                        <a:picLocks noChangeAspect="1"/>
                      </p:cNvPicPr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5892142" y="1370094"/>
                        <a:ext cx="1040055" cy="71361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" name="Picture 49">
                        <a:extLst>
                          <a:ext uri="{FF2B5EF4-FFF2-40B4-BE49-F238E27FC236}">
                            <a16:creationId xmlns:a16="http://schemas.microsoft.com/office/drawing/2014/main" id="{16D4A7A2-1CA4-4339-ABEC-2AE171A04B5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7006627" y="1745764"/>
                        <a:ext cx="981522" cy="69478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Picture 50"/>
                      <p:cNvPicPr>
                        <a:picLocks noChangeAspect="1"/>
                      </p:cNvPicPr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7601143" y="755237"/>
                        <a:ext cx="630270" cy="52221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" name="Picture 51"/>
                      <p:cNvPicPr>
                        <a:picLocks noChangeAspect="1"/>
                      </p:cNvPicPr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6155508" y="628624"/>
                        <a:ext cx="994717" cy="63300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4" name="Rectangle 53"/>
                      <p:cNvSpPr/>
                      <p:nvPr/>
                    </p:nvSpPr>
                    <p:spPr>
                      <a:xfrm>
                        <a:off x="4833181" y="711471"/>
                        <a:ext cx="1058963" cy="6106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00" dirty="0">
                            <a:solidFill>
                              <a:schemeClr val="tx2"/>
                            </a:solidFill>
                          </a:rPr>
                          <a:t>Twee </a:t>
                        </a:r>
                        <a:r>
                          <a:rPr lang="en-US" sz="1200" dirty="0" err="1">
                            <a:solidFill>
                              <a:schemeClr val="tx2"/>
                            </a:solidFill>
                          </a:rPr>
                          <a:t>Provincien</a:t>
                        </a:r>
                        <a:endParaRPr lang="en-US" sz="1200" dirty="0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pic>
                    <p:nvPicPr>
                      <p:cNvPr id="55" name="Picture 54"/>
                      <p:cNvPicPr>
                        <a:picLocks noChangeAspect="1"/>
                      </p:cNvPicPr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6855993" y="1308273"/>
                        <a:ext cx="913504" cy="333429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57" name="Straight Arrow Connector 56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6149413" y="564561"/>
                        <a:ext cx="0" cy="848905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Arrow Connector 58"/>
                      <p:cNvCxnSpPr>
                        <a:cxnSpLocks/>
                        <a:stCxn id="52" idx="2"/>
                      </p:cNvCxnSpPr>
                      <p:nvPr/>
                    </p:nvCxnSpPr>
                    <p:spPr>
                      <a:xfrm flipH="1">
                        <a:off x="6442599" y="1261626"/>
                        <a:ext cx="210268" cy="192482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Straight Arrow Connector 62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5742939" y="1407633"/>
                        <a:ext cx="326634" cy="234069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Straight Arrow Connector 64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419228" y="1849448"/>
                        <a:ext cx="214828" cy="388513"/>
                      </a:xfrm>
                      <a:prstGeom prst="straightConnector1">
                        <a:avLst/>
                      </a:prstGeom>
                      <a:ln w="571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Arrow Connector 66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511553" y="2073087"/>
                        <a:ext cx="506366" cy="375759"/>
                      </a:xfrm>
                      <a:prstGeom prst="straightConnector1">
                        <a:avLst/>
                      </a:prstGeom>
                      <a:ln w="571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Arrow Connector 68"/>
                      <p:cNvCxnSpPr>
                        <a:cxnSpLocks/>
                        <a:stCxn id="55" idx="1"/>
                      </p:cNvCxnSpPr>
                      <p:nvPr/>
                    </p:nvCxnSpPr>
                    <p:spPr>
                      <a:xfrm flipH="1">
                        <a:off x="6679821" y="1474988"/>
                        <a:ext cx="176172" cy="218521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Arrow Connector 70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821185" y="1296820"/>
                        <a:ext cx="166963" cy="552628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74" name="Picture 73"/>
                      <p:cNvPicPr>
                        <a:picLocks noChangeAspect="1"/>
                      </p:cNvPicPr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6995672" y="2492682"/>
                        <a:ext cx="789333" cy="317548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75" name="Straight Arrow Connector 74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611485" y="2690395"/>
                        <a:ext cx="330159" cy="19438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Straight Arrow Connector 79"/>
                      <p:cNvCxnSpPr/>
                      <p:nvPr/>
                    </p:nvCxnSpPr>
                    <p:spPr>
                      <a:xfrm flipH="1">
                        <a:off x="7884660" y="1622553"/>
                        <a:ext cx="508312" cy="305574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Arrow Connector 81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5687771" y="1953609"/>
                        <a:ext cx="326634" cy="234069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" name="Rectangle 82"/>
                      <p:cNvSpPr/>
                      <p:nvPr/>
                    </p:nvSpPr>
                    <p:spPr>
                      <a:xfrm>
                        <a:off x="8073871" y="2089474"/>
                        <a:ext cx="835151" cy="6106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050" dirty="0">
                            <a:solidFill>
                              <a:schemeClr val="tx2"/>
                            </a:solidFill>
                          </a:rPr>
                          <a:t>IDB Belgium N.V.</a:t>
                        </a:r>
                      </a:p>
                    </p:txBody>
                  </p:sp>
                  <p:cxnSp>
                    <p:nvCxnSpPr>
                      <p:cNvPr id="84" name="Straight Arrow Connector 83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695241" y="2225880"/>
                        <a:ext cx="1339222" cy="266802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Arrow Connector 86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5617514" y="2407864"/>
                        <a:ext cx="288742" cy="99257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5617514" y="3395324"/>
                        <a:ext cx="722305" cy="4961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050" dirty="0">
                            <a:solidFill>
                              <a:schemeClr val="tx2"/>
                            </a:solidFill>
                          </a:rPr>
                          <a:t>DEK </a:t>
                        </a:r>
                        <a:r>
                          <a:rPr lang="en-US" sz="1050" dirty="0" err="1">
                            <a:solidFill>
                              <a:schemeClr val="tx2"/>
                            </a:solidFill>
                          </a:rPr>
                          <a:t>srl</a:t>
                        </a:r>
                        <a:r>
                          <a:rPr lang="en-US" sz="1050" dirty="0">
                            <a:solidFill>
                              <a:schemeClr val="tx2"/>
                            </a:solidFill>
                          </a:rPr>
                          <a:t> Italia</a:t>
                        </a:r>
                      </a:p>
                    </p:txBody>
                  </p:sp>
                  <p:pic>
                    <p:nvPicPr>
                      <p:cNvPr id="92" name="Picture 91"/>
                      <p:cNvPicPr>
                        <a:picLocks noChangeAspect="1"/>
                      </p:cNvPicPr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6421152" y="3448670"/>
                        <a:ext cx="926534" cy="38522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4" name="Picture 93"/>
                      <p:cNvPicPr>
                        <a:picLocks noChangeAspect="1"/>
                      </p:cNvPicPr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7473521" y="3332055"/>
                        <a:ext cx="1171935" cy="488306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95" name="Straight Arrow Connector 94"/>
                      <p:cNvCxnSpPr>
                        <a:cxnSpLocks/>
                        <a:stCxn id="90" idx="3"/>
                      </p:cNvCxnSpPr>
                      <p:nvPr/>
                    </p:nvCxnSpPr>
                    <p:spPr>
                      <a:xfrm flipV="1">
                        <a:off x="5334756" y="3256995"/>
                        <a:ext cx="411286" cy="498423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/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826271" y="2978022"/>
                        <a:ext cx="277820" cy="483002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Arrow Connector 98"/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6684733" y="3134802"/>
                        <a:ext cx="398804" cy="347584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Arrow Connector 101"/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7132592" y="3067045"/>
                        <a:ext cx="398804" cy="347584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Arrow Connector 103"/>
                      <p:cNvCxnSpPr>
                        <a:stCxn id="93" idx="1"/>
                      </p:cNvCxnSpPr>
                      <p:nvPr/>
                    </p:nvCxnSpPr>
                    <p:spPr>
                      <a:xfrm flipH="1" flipV="1">
                        <a:off x="7988148" y="3061978"/>
                        <a:ext cx="318799" cy="16520"/>
                      </a:xfrm>
                      <a:prstGeom prst="straightConnector1">
                        <a:avLst/>
                      </a:prstGeom>
                      <a:ln w="6350" cmpd="sng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5848" y="5865688"/>
                <a:ext cx="935991" cy="477199"/>
              </a:xfrm>
              <a:prstGeom prst="rect">
                <a:avLst/>
              </a:prstGeom>
            </p:spPr>
          </p:pic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C8951-2624-4BA5-8103-A91EFA7F5FB3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9687080" y="6177029"/>
            <a:ext cx="850220" cy="4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val 155"/>
          <p:cNvSpPr/>
          <p:nvPr/>
        </p:nvSpPr>
        <p:spPr>
          <a:xfrm rot="16200000">
            <a:off x="822761" y="837718"/>
            <a:ext cx="5543985" cy="45104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0" name="Picture 2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44" y="2620934"/>
            <a:ext cx="1004753" cy="612486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192" y="1220930"/>
            <a:ext cx="916456" cy="630064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561" y="1844113"/>
            <a:ext cx="977131" cy="567279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088" y="3255024"/>
            <a:ext cx="741325" cy="693668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578" y="4067889"/>
            <a:ext cx="803432" cy="73799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837530" y="286041"/>
            <a:ext cx="4369067" cy="5578888"/>
            <a:chOff x="315117" y="286041"/>
            <a:chExt cx="4369067" cy="5578888"/>
          </a:xfrm>
        </p:grpSpPr>
        <p:sp>
          <p:nvSpPr>
            <p:cNvPr id="11" name="Rectangle 10"/>
            <p:cNvSpPr/>
            <p:nvPr/>
          </p:nvSpPr>
          <p:spPr>
            <a:xfrm>
              <a:off x="315117" y="610364"/>
              <a:ext cx="861211" cy="550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Associated Fresh Foods UK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03827" y="2058474"/>
              <a:ext cx="989270" cy="545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schemeClr val="tx2"/>
                  </a:solidFill>
                </a:rPr>
                <a:t>Hellevad</a:t>
              </a:r>
              <a:r>
                <a:rPr lang="en-US" sz="1050" dirty="0">
                  <a:solidFill>
                    <a:schemeClr val="tx2"/>
                  </a:solidFill>
                </a:rPr>
                <a:t> </a:t>
              </a:r>
              <a:r>
                <a:rPr lang="en-US" sz="1050" dirty="0" err="1">
                  <a:solidFill>
                    <a:schemeClr val="tx2"/>
                  </a:solidFill>
                </a:rPr>
                <a:t>Omegns</a:t>
              </a:r>
              <a:r>
                <a:rPr lang="en-US" sz="1050" dirty="0">
                  <a:solidFill>
                    <a:schemeClr val="tx2"/>
                  </a:solidFill>
                </a:rPr>
                <a:t> </a:t>
              </a:r>
              <a:r>
                <a:rPr lang="en-US" sz="1050" dirty="0" err="1">
                  <a:solidFill>
                    <a:schemeClr val="tx2"/>
                  </a:solidFill>
                </a:rPr>
                <a:t>Andelsmejeri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53006" y="2849100"/>
              <a:ext cx="870053" cy="669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National Cheese Company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9850" y="864458"/>
              <a:ext cx="1896717" cy="553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2"/>
                  </a:solidFill>
                </a:rPr>
                <a:t>Danmark</a:t>
              </a:r>
              <a:r>
                <a:rPr lang="en-US" sz="1200" dirty="0">
                  <a:solidFill>
                    <a:schemeClr val="tx2"/>
                  </a:solidFill>
                </a:rPr>
                <a:t> Protein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3236" y="4507359"/>
              <a:ext cx="2057473" cy="1357570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6450" y="286041"/>
              <a:ext cx="533400" cy="668915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28456" y="558121"/>
              <a:ext cx="1351548" cy="328572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22976" y="1470440"/>
              <a:ext cx="687054" cy="657312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91341" y="1499631"/>
              <a:ext cx="976312" cy="834765"/>
            </a:xfrm>
            <a:prstGeom prst="rect">
              <a:avLst/>
            </a:prstGeom>
          </p:spPr>
        </p:pic>
        <p:cxnSp>
          <p:nvCxnSpPr>
            <p:cNvPr id="188" name="Straight Arrow Connector 187"/>
            <p:cNvCxnSpPr>
              <a:cxnSpLocks/>
            </p:cNvCxnSpPr>
            <p:nvPr/>
          </p:nvCxnSpPr>
          <p:spPr>
            <a:xfrm flipH="1">
              <a:off x="1874385" y="620950"/>
              <a:ext cx="254071" cy="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>
              <a:off x="1774909" y="1119515"/>
              <a:ext cx="0" cy="39931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cxnSpLocks/>
            </p:cNvCxnSpPr>
            <p:nvPr/>
          </p:nvCxnSpPr>
          <p:spPr>
            <a:xfrm flipH="1">
              <a:off x="2372881" y="1765154"/>
              <a:ext cx="226294" cy="12183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cxnSpLocks/>
            </p:cNvCxnSpPr>
            <p:nvPr/>
          </p:nvCxnSpPr>
          <p:spPr>
            <a:xfrm flipH="1" flipV="1">
              <a:off x="2419739" y="2244161"/>
              <a:ext cx="712838" cy="3599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cxnSpLocks/>
            </p:cNvCxnSpPr>
            <p:nvPr/>
          </p:nvCxnSpPr>
          <p:spPr>
            <a:xfrm flipH="1" flipV="1">
              <a:off x="2205457" y="2409371"/>
              <a:ext cx="521376" cy="418998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cxnSpLocks/>
            </p:cNvCxnSpPr>
            <p:nvPr/>
          </p:nvCxnSpPr>
          <p:spPr>
            <a:xfrm>
              <a:off x="1032841" y="1535962"/>
              <a:ext cx="395811" cy="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cxnSpLocks/>
            </p:cNvCxnSpPr>
            <p:nvPr/>
          </p:nvCxnSpPr>
          <p:spPr>
            <a:xfrm>
              <a:off x="899589" y="1981200"/>
              <a:ext cx="395811" cy="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cxnSpLocks/>
            </p:cNvCxnSpPr>
            <p:nvPr/>
          </p:nvCxnSpPr>
          <p:spPr>
            <a:xfrm flipV="1">
              <a:off x="895530" y="2262156"/>
              <a:ext cx="420920" cy="455396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52675" y="3411629"/>
              <a:ext cx="733425" cy="733425"/>
            </a:xfrm>
            <a:prstGeom prst="rect">
              <a:avLst/>
            </a:prstGeom>
          </p:spPr>
        </p:pic>
        <p:pic>
          <p:nvPicPr>
            <p:cNvPr id="275" name="Picture 27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46049" y="4228024"/>
              <a:ext cx="1641523" cy="247281"/>
            </a:xfrm>
            <a:prstGeom prst="rect">
              <a:avLst/>
            </a:prstGeom>
          </p:spPr>
        </p:pic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43749" y="4536239"/>
              <a:ext cx="1688565" cy="282635"/>
            </a:xfrm>
            <a:prstGeom prst="rect">
              <a:avLst/>
            </a:prstGeom>
          </p:spPr>
        </p:pic>
        <p:pic>
          <p:nvPicPr>
            <p:cNvPr id="277" name="Picture 27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72065" y="2733726"/>
              <a:ext cx="1012119" cy="542925"/>
            </a:xfrm>
            <a:prstGeom prst="rect">
              <a:avLst/>
            </a:prstGeom>
          </p:spPr>
        </p:pic>
        <p:pic>
          <p:nvPicPr>
            <p:cNvPr id="278" name="Picture 27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38161" y="2684620"/>
              <a:ext cx="745008" cy="751938"/>
            </a:xfrm>
            <a:prstGeom prst="rect">
              <a:avLst/>
            </a:prstGeom>
          </p:spPr>
        </p:pic>
        <p:cxnSp>
          <p:nvCxnSpPr>
            <p:cNvPr id="220" name="Straight Arrow Connector 219"/>
            <p:cNvCxnSpPr>
              <a:cxnSpLocks/>
            </p:cNvCxnSpPr>
            <p:nvPr/>
          </p:nvCxnSpPr>
          <p:spPr>
            <a:xfrm flipV="1">
              <a:off x="1544507" y="2297337"/>
              <a:ext cx="4746" cy="324671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>
              <a:cxnSpLocks/>
            </p:cNvCxnSpPr>
            <p:nvPr/>
          </p:nvCxnSpPr>
          <p:spPr>
            <a:xfrm flipH="1" flipV="1">
              <a:off x="2246049" y="2180725"/>
              <a:ext cx="1447672" cy="847464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0" name="Picture 2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53540" y="3386539"/>
              <a:ext cx="1099135" cy="730416"/>
            </a:xfrm>
            <a:prstGeom prst="rect">
              <a:avLst/>
            </a:prstGeom>
          </p:spPr>
        </p:pic>
        <p:cxnSp>
          <p:nvCxnSpPr>
            <p:cNvPr id="222" name="Straight Arrow Connector 221"/>
            <p:cNvCxnSpPr>
              <a:cxnSpLocks/>
            </p:cNvCxnSpPr>
            <p:nvPr/>
          </p:nvCxnSpPr>
          <p:spPr>
            <a:xfrm flipH="1" flipV="1">
              <a:off x="2060114" y="2315867"/>
              <a:ext cx="73270" cy="1053834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3236" y="3616341"/>
              <a:ext cx="1066581" cy="423862"/>
            </a:xfrm>
            <a:prstGeom prst="rect">
              <a:avLst/>
            </a:prstGeom>
          </p:spPr>
        </p:pic>
        <p:sp>
          <p:nvSpPr>
            <p:cNvPr id="283" name="Arrow: Right 282"/>
            <p:cNvSpPr/>
            <p:nvPr/>
          </p:nvSpPr>
          <p:spPr>
            <a:xfrm rot="5400000">
              <a:off x="1428652" y="4116955"/>
              <a:ext cx="346257" cy="358350"/>
            </a:xfrm>
            <a:prstGeom prst="rightArrow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Arrow Connector 222"/>
            <p:cNvCxnSpPr>
              <a:cxnSpLocks/>
            </p:cNvCxnSpPr>
            <p:nvPr/>
          </p:nvCxnSpPr>
          <p:spPr>
            <a:xfrm flipH="1" flipV="1">
              <a:off x="1849850" y="954956"/>
              <a:ext cx="431007" cy="188044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cxnSpLocks/>
            </p:cNvCxnSpPr>
            <p:nvPr/>
          </p:nvCxnSpPr>
          <p:spPr>
            <a:xfrm flipV="1">
              <a:off x="1176328" y="954956"/>
              <a:ext cx="246277" cy="94022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0917A8-2BEB-45D2-9C77-E783AC3BD46D}"/>
              </a:ext>
            </a:extLst>
          </p:cNvPr>
          <p:cNvCxnSpPr/>
          <p:nvPr/>
        </p:nvCxnSpPr>
        <p:spPr>
          <a:xfrm>
            <a:off x="6399212" y="558122"/>
            <a:ext cx="76200" cy="5080679"/>
          </a:xfrm>
          <a:prstGeom prst="straightConnector1">
            <a:avLst/>
          </a:prstGeom>
          <a:ln w="76200" cmpd="sng">
            <a:solidFill>
              <a:srgbClr val="FF373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205ADA-22B2-406C-B393-387BE29EBAF6}"/>
              </a:ext>
            </a:extLst>
          </p:cNvPr>
          <p:cNvSpPr txBox="1"/>
          <p:nvPr/>
        </p:nvSpPr>
        <p:spPr>
          <a:xfrm>
            <a:off x="6094412" y="101375"/>
            <a:ext cx="154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A70DEF-8D07-43FA-8F41-F57F769D7228}"/>
              </a:ext>
            </a:extLst>
          </p:cNvPr>
          <p:cNvSpPr txBox="1"/>
          <p:nvPr/>
        </p:nvSpPr>
        <p:spPr>
          <a:xfrm>
            <a:off x="6225257" y="5702900"/>
            <a:ext cx="154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9486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78EFB-C6EF-4CFC-8D27-EB203B73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implications?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73AE-FCBE-44C7-9914-4B654D8F68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2213" y="1600200"/>
            <a:ext cx="10996612" cy="4343400"/>
          </a:xfrm>
        </p:spPr>
        <p:txBody>
          <a:bodyPr/>
          <a:lstStyle/>
          <a:p>
            <a:r>
              <a:rPr lang="en-US" dirty="0"/>
              <a:t>Milk marketing / procurement structures</a:t>
            </a:r>
          </a:p>
          <a:p>
            <a:pPr lvl="1"/>
            <a:r>
              <a:rPr lang="en-US" dirty="0"/>
              <a:t>Role of cooperatives</a:t>
            </a:r>
          </a:p>
          <a:p>
            <a:r>
              <a:rPr lang="en-US" dirty="0"/>
              <a:t>Market specialization to address segmentation </a:t>
            </a:r>
          </a:p>
          <a:p>
            <a:pPr lvl="1"/>
            <a:r>
              <a:rPr lang="en-US" dirty="0"/>
              <a:t>Coordinated supply chains to target consumer groups with specific preferences</a:t>
            </a:r>
          </a:p>
          <a:p>
            <a:pPr lvl="1"/>
            <a:r>
              <a:rPr lang="en-US" dirty="0"/>
              <a:t>Segmentation to address different markets</a:t>
            </a:r>
          </a:p>
          <a:p>
            <a:pPr lvl="2"/>
            <a:r>
              <a:rPr lang="en-US" dirty="0"/>
              <a:t>Undifferentiated</a:t>
            </a:r>
          </a:p>
          <a:p>
            <a:pPr lvl="2"/>
            <a:r>
              <a:rPr lang="en-US" dirty="0"/>
              <a:t>Differentiated</a:t>
            </a:r>
          </a:p>
          <a:p>
            <a:pPr lvl="2"/>
            <a:r>
              <a:rPr lang="en-US" dirty="0"/>
              <a:t>Pharma</a:t>
            </a:r>
          </a:p>
          <a:p>
            <a:r>
              <a:rPr lang="en-US" dirty="0"/>
              <a:t>Ownership models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24698"/>
      </p:ext>
    </p:extLst>
  </p:cSld>
  <p:clrMapOvr>
    <a:masterClrMapping/>
  </p:clrMapOvr>
</p:sld>
</file>

<file path=ppt/theme/theme1.xml><?xml version="1.0" encoding="utf-8"?>
<a:theme xmlns:a="http://schemas.openxmlformats.org/drawingml/2006/main" name="LFC-Cheese-PPT-Theme">
  <a:themeElements>
    <a:clrScheme name="LFC">
      <a:dk1>
        <a:srgbClr val="3D4242"/>
      </a:dk1>
      <a:lt1>
        <a:sysClr val="window" lastClr="FFFFFF"/>
      </a:lt1>
      <a:dk2>
        <a:srgbClr val="000000"/>
      </a:dk2>
      <a:lt2>
        <a:srgbClr val="FFFFFF"/>
      </a:lt2>
      <a:accent1>
        <a:srgbClr val="C82D00"/>
      </a:accent1>
      <a:accent2>
        <a:srgbClr val="FF5D00"/>
      </a:accent2>
      <a:accent3>
        <a:srgbClr val="7C6755"/>
      </a:accent3>
      <a:accent4>
        <a:srgbClr val="FFFFFF"/>
      </a:accent4>
      <a:accent5>
        <a:srgbClr val="FFFFFF"/>
      </a:accent5>
      <a:accent6>
        <a:srgbClr val="FFFFFF"/>
      </a:accent6>
      <a:hlink>
        <a:srgbClr val="FF5D00"/>
      </a:hlink>
      <a:folHlink>
        <a:srgbClr val="C82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>
              <a:lumMod val="40000"/>
              <a:lumOff val="6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LFC-Cheese-PPT-Theme</Template>
  <TotalTime>31849</TotalTime>
  <Words>351</Words>
  <Application>Microsoft Office PowerPoint</Application>
  <PresentationFormat>Custom</PresentationFormat>
  <Paragraphs>77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LFC-Cheese-PPT-Theme</vt:lpstr>
      <vt:lpstr>Dairy Consolidation: </vt:lpstr>
      <vt:lpstr>PowerPoint Presentation</vt:lpstr>
      <vt:lpstr>manufacturing sector not immune to consolidation</vt:lpstr>
      <vt:lpstr>But, there’s room for smaller plants</vt:lpstr>
      <vt:lpstr>Top 20 dairy companies - historical perspective</vt:lpstr>
      <vt:lpstr>PowerPoint Presentation</vt:lpstr>
      <vt:lpstr>PowerPoint Presentation</vt:lpstr>
      <vt:lpstr>What are the implications?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Options</dc:title>
  <dc:creator>Tara Sheffield</dc:creator>
  <cp:lastModifiedBy>Beach, Jeremy</cp:lastModifiedBy>
  <cp:revision>2208</cp:revision>
  <cp:lastPrinted>2018-12-18T00:39:43Z</cp:lastPrinted>
  <dcterms:created xsi:type="dcterms:W3CDTF">2015-07-25T18:56:42Z</dcterms:created>
  <dcterms:modified xsi:type="dcterms:W3CDTF">2019-01-28T18:17:03Z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101366258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D6.0.9</vt:lpwstr>
  </property>
</Properties>
</file>