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handoutMasterIdLst>
    <p:handoutMasterId r:id="rId28"/>
  </p:handoutMasterIdLst>
  <p:sldIdLst>
    <p:sldId id="602" r:id="rId2"/>
    <p:sldId id="603" r:id="rId3"/>
    <p:sldId id="434" r:id="rId4"/>
    <p:sldId id="439" r:id="rId5"/>
    <p:sldId id="566" r:id="rId6"/>
    <p:sldId id="571" r:id="rId7"/>
    <p:sldId id="572" r:id="rId8"/>
    <p:sldId id="476" r:id="rId9"/>
    <p:sldId id="567" r:id="rId10"/>
    <p:sldId id="526" r:id="rId11"/>
    <p:sldId id="569" r:id="rId12"/>
    <p:sldId id="574" r:id="rId13"/>
    <p:sldId id="575" r:id="rId14"/>
    <p:sldId id="588" r:id="rId15"/>
    <p:sldId id="576" r:id="rId16"/>
    <p:sldId id="613" r:id="rId17"/>
    <p:sldId id="604" r:id="rId18"/>
    <p:sldId id="615" r:id="rId19"/>
    <p:sldId id="607" r:id="rId20"/>
    <p:sldId id="609" r:id="rId21"/>
    <p:sldId id="611" r:id="rId22"/>
    <p:sldId id="601" r:id="rId23"/>
    <p:sldId id="608" r:id="rId24"/>
    <p:sldId id="557" r:id="rId25"/>
    <p:sldId id="550" r:id="rId2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0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4" d="100"/>
          <a:sy n="114" d="100"/>
        </p:scale>
        <p:origin x="1524" y="114"/>
      </p:cViewPr>
      <p:guideLst>
        <p:guide orient="horz" pos="2160"/>
        <p:guide pos="2880"/>
      </p:guideLst>
    </p:cSldViewPr>
  </p:slideViewPr>
  <p:notesTextViewPr>
    <p:cViewPr>
      <p:scale>
        <a:sx n="1" d="1"/>
        <a:sy n="1" d="1"/>
      </p:scale>
      <p:origin x="0" y="0"/>
    </p:cViewPr>
  </p:notesTextViewPr>
  <p:sorterViewPr>
    <p:cViewPr>
      <p:scale>
        <a:sx n="200" d="100"/>
        <a:sy n="200" d="100"/>
      </p:scale>
      <p:origin x="0" y="-98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aul\Renk\Ag%20Outlook%20Forum\My%20Talk%202019\Iowa%20margi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aul\Renk\Ag%20Outlook%20Forum\My%20Talk%202019\Bankruptcy%20Summary%202018.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accent1"/>
              </a:solidFill>
              <a:round/>
            </a:ln>
            <a:effectLst/>
          </c:spPr>
          <c:marker>
            <c:symbol val="none"/>
          </c:marker>
          <c:dPt>
            <c:idx val="8"/>
            <c:marker>
              <c:symbol val="circle"/>
              <c:size val="5"/>
              <c:spPr>
                <a:solidFill>
                  <a:srgbClr val="93A299"/>
                </a:solidFill>
                <a:ln w="9525">
                  <a:solidFill>
                    <a:srgbClr val="93A299"/>
                  </a:solidFill>
                </a:ln>
                <a:effectLst/>
              </c:spPr>
            </c:marker>
            <c:bubble3D val="0"/>
            <c:spPr>
              <a:ln w="31750" cap="rnd">
                <a:solidFill>
                  <a:srgbClr val="93A299"/>
                </a:solidFill>
                <a:prstDash val="sysDash"/>
                <a:round/>
              </a:ln>
              <a:effectLst/>
            </c:spPr>
            <c:extLst>
              <c:ext xmlns:c16="http://schemas.microsoft.com/office/drawing/2014/chart" uri="{C3380CC4-5D6E-409C-BE32-E72D297353CC}">
                <c16:uniqueId val="{00000004-CB1C-4708-AA69-6DC5245175C1}"/>
              </c:ext>
            </c:extLst>
          </c:dPt>
          <c:xVal>
            <c:numRef>
              <c:f>'2018'!$V$2:$V$10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'2018'!$X$2:$X$10</c:f>
              <c:numCache>
                <c:formatCode>0.00</c:formatCode>
                <c:ptCount val="9"/>
                <c:pt idx="0">
                  <c:v>2.1802619999999999</c:v>
                </c:pt>
                <c:pt idx="1">
                  <c:v>3.5995010000000001</c:v>
                </c:pt>
                <c:pt idx="2">
                  <c:v>2.6323810000000001</c:v>
                </c:pt>
                <c:pt idx="3">
                  <c:v>3.1636389999999999</c:v>
                </c:pt>
                <c:pt idx="4">
                  <c:v>2.7584050000000002</c:v>
                </c:pt>
                <c:pt idx="5">
                  <c:v>2.677765</c:v>
                </c:pt>
                <c:pt idx="6">
                  <c:v>1.6367020000000001</c:v>
                </c:pt>
                <c:pt idx="7">
                  <c:v>1.8005739999999999</c:v>
                </c:pt>
                <c:pt idx="8">
                  <c:v>1.5835344131901921</c:v>
                </c:pt>
              </c:numCache>
            </c:numRef>
          </c:yVal>
          <c:smooth val="0"/>
          <c:extLst>
            <c:ext xmlns:c16="http://schemas.microsoft.com/office/drawing/2014/chart" uri="{C3380CC4-5D6E-409C-BE32-E72D297353CC}">
              <c16:uniqueId val="{00000000-CB1C-4708-AA69-6DC5245175C1}"/>
            </c:ext>
          </c:extLst>
        </c:ser>
        <c:ser>
          <c:idx val="1"/>
          <c:order val="1"/>
          <c:spPr>
            <a:ln w="19050" cap="rnd">
              <a:solidFill>
                <a:schemeClr val="accent2"/>
              </a:solidFill>
              <a:round/>
            </a:ln>
            <a:effectLst/>
          </c:spPr>
          <c:marker>
            <c:symbol val="none"/>
          </c:marker>
          <c:dPt>
            <c:idx val="8"/>
            <c:marker>
              <c:symbol val="circle"/>
              <c:size val="5"/>
              <c:spPr>
                <a:solidFill>
                  <a:srgbClr val="292934"/>
                </a:solidFill>
                <a:ln w="9525">
                  <a:solidFill>
                    <a:srgbClr val="292934"/>
                  </a:solidFill>
                </a:ln>
                <a:effectLst/>
              </c:spPr>
            </c:marker>
            <c:bubble3D val="0"/>
            <c:spPr>
              <a:ln w="31750" cap="rnd">
                <a:solidFill>
                  <a:srgbClr val="00B050"/>
                </a:solidFill>
                <a:prstDash val="sysDash"/>
                <a:round/>
              </a:ln>
              <a:effectLst/>
            </c:spPr>
            <c:extLst>
              <c:ext xmlns:c16="http://schemas.microsoft.com/office/drawing/2014/chart" uri="{C3380CC4-5D6E-409C-BE32-E72D297353CC}">
                <c16:uniqueId val="{00000003-CB1C-4708-AA69-6DC5245175C1}"/>
              </c:ext>
            </c:extLst>
          </c:dPt>
          <c:xVal>
            <c:numRef>
              <c:f>'2018'!$V$2:$V$10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'2018'!$Y$2:$Y$10</c:f>
              <c:numCache>
                <c:formatCode>0.00</c:formatCode>
                <c:ptCount val="9"/>
                <c:pt idx="0">
                  <c:v>2.1802619999999999</c:v>
                </c:pt>
                <c:pt idx="1">
                  <c:v>3.5995010000000001</c:v>
                </c:pt>
                <c:pt idx="2">
                  <c:v>2.6323810000000001</c:v>
                </c:pt>
                <c:pt idx="3">
                  <c:v>3.1636389999999999</c:v>
                </c:pt>
                <c:pt idx="4">
                  <c:v>2.7584050000000002</c:v>
                </c:pt>
                <c:pt idx="5">
                  <c:v>2.677765</c:v>
                </c:pt>
                <c:pt idx="6">
                  <c:v>1.6367020000000001</c:v>
                </c:pt>
                <c:pt idx="7">
                  <c:v>1.8005739999999999</c:v>
                </c:pt>
                <c:pt idx="8">
                  <c:v>1.6905190065</c:v>
                </c:pt>
              </c:numCache>
            </c:numRef>
          </c:yVal>
          <c:smooth val="0"/>
          <c:extLst>
            <c:ext xmlns:c16="http://schemas.microsoft.com/office/drawing/2014/chart" uri="{C3380CC4-5D6E-409C-BE32-E72D297353CC}">
              <c16:uniqueId val="{00000001-CB1C-4708-AA69-6DC5245175C1}"/>
            </c:ext>
          </c:extLst>
        </c:ser>
        <c:ser>
          <c:idx val="2"/>
          <c:order val="2"/>
          <c:spPr>
            <a:ln w="31750" cap="rnd">
              <a:solidFill>
                <a:srgbClr val="00B050"/>
              </a:solidFill>
              <a:round/>
            </a:ln>
            <a:effectLst/>
          </c:spPr>
          <c:marker>
            <c:symbol val="none"/>
          </c:marker>
          <c:dPt>
            <c:idx val="8"/>
            <c:marker>
              <c:symbol val="circle"/>
              <c:size val="5"/>
              <c:spPr>
                <a:solidFill>
                  <a:srgbClr val="93A299"/>
                </a:solidFill>
                <a:ln w="9525">
                  <a:solidFill>
                    <a:schemeClr val="accent3"/>
                  </a:solidFill>
                </a:ln>
                <a:effectLst/>
              </c:spPr>
            </c:marker>
            <c:bubble3D val="0"/>
            <c:spPr>
              <a:ln w="31750" cap="rnd">
                <a:solidFill>
                  <a:srgbClr val="93A299"/>
                </a:solidFill>
                <a:prstDash val="sysDash"/>
                <a:round/>
              </a:ln>
              <a:effectLst/>
            </c:spPr>
            <c:extLst>
              <c:ext xmlns:c16="http://schemas.microsoft.com/office/drawing/2014/chart" uri="{C3380CC4-5D6E-409C-BE32-E72D297353CC}">
                <c16:uniqueId val="{00000005-CB1C-4708-AA69-6DC5245175C1}"/>
              </c:ext>
            </c:extLst>
          </c:dPt>
          <c:xVal>
            <c:numRef>
              <c:f>'2018'!$V$2:$V$10</c:f>
              <c:numCache>
                <c:formatCode>General</c:formatCode>
                <c:ptCount val="9"/>
                <c:pt idx="0">
                  <c:v>2010</c:v>
                </c:pt>
                <c:pt idx="1">
                  <c:v>2011</c:v>
                </c:pt>
                <c:pt idx="2">
                  <c:v>2012</c:v>
                </c:pt>
                <c:pt idx="3">
                  <c:v>2013</c:v>
                </c:pt>
                <c:pt idx="4">
                  <c:v>2014</c:v>
                </c:pt>
                <c:pt idx="5">
                  <c:v>2015</c:v>
                </c:pt>
                <c:pt idx="6">
                  <c:v>2016</c:v>
                </c:pt>
                <c:pt idx="7">
                  <c:v>2017</c:v>
                </c:pt>
                <c:pt idx="8">
                  <c:v>2018</c:v>
                </c:pt>
              </c:numCache>
            </c:numRef>
          </c:xVal>
          <c:yVal>
            <c:numRef>
              <c:f>'2018'!$Z$2:$Z$10</c:f>
              <c:numCache>
                <c:formatCode>0.00</c:formatCode>
                <c:ptCount val="9"/>
                <c:pt idx="0">
                  <c:v>2.1802619999999999</c:v>
                </c:pt>
                <c:pt idx="1">
                  <c:v>3.5995010000000001</c:v>
                </c:pt>
                <c:pt idx="2">
                  <c:v>2.6323810000000001</c:v>
                </c:pt>
                <c:pt idx="3">
                  <c:v>3.1636389999999999</c:v>
                </c:pt>
                <c:pt idx="4">
                  <c:v>2.7584050000000002</c:v>
                </c:pt>
                <c:pt idx="5">
                  <c:v>2.677765</c:v>
                </c:pt>
                <c:pt idx="6">
                  <c:v>1.6367020000000001</c:v>
                </c:pt>
                <c:pt idx="7">
                  <c:v>1.8005739999999999</c:v>
                </c:pt>
                <c:pt idx="8">
                  <c:v>1.8788175449760987</c:v>
                </c:pt>
              </c:numCache>
            </c:numRef>
          </c:yVal>
          <c:smooth val="0"/>
          <c:extLst>
            <c:ext xmlns:c16="http://schemas.microsoft.com/office/drawing/2014/chart" uri="{C3380CC4-5D6E-409C-BE32-E72D297353CC}">
              <c16:uniqueId val="{00000002-CB1C-4708-AA69-6DC5245175C1}"/>
            </c:ext>
          </c:extLst>
        </c:ser>
        <c:dLbls>
          <c:showLegendKey val="0"/>
          <c:showVal val="0"/>
          <c:showCatName val="0"/>
          <c:showSerName val="0"/>
          <c:showPercent val="0"/>
          <c:showBubbleSize val="0"/>
        </c:dLbls>
        <c:axId val="1006862776"/>
        <c:axId val="1006860808"/>
      </c:scatterChart>
      <c:valAx>
        <c:axId val="1006862776"/>
        <c:scaling>
          <c:orientation val="minMax"/>
          <c:max val="2019"/>
          <c:min val="201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06860808"/>
        <c:crosses val="autoZero"/>
        <c:crossBetween val="midCat"/>
      </c:valAx>
      <c:valAx>
        <c:axId val="1006860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Net Farm Income ($ billion)</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006862776"/>
        <c:crosses val="autoZero"/>
        <c:crossBetween val="midCat"/>
      </c:val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cropland</c:v>
                </c:pt>
              </c:strCache>
            </c:strRef>
          </c:tx>
          <c:spPr>
            <a:ln w="38100" cap="rnd">
              <a:solidFill>
                <a:srgbClr val="00B0F0"/>
              </a:solidFill>
              <a:round/>
            </a:ln>
            <a:effectLst/>
          </c:spPr>
          <c:marker>
            <c:symbol val="none"/>
          </c:marker>
          <c:xVal>
            <c:numRef>
              <c:f>Sheet1!$A$2:$A$26</c:f>
              <c:numCache>
                <c:formatCode>General</c:formatCode>
                <c:ptCount val="25"/>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numCache>
            </c:numRef>
          </c:xVal>
          <c:yVal>
            <c:numRef>
              <c:f>Sheet1!$B$2:$B$26</c:f>
              <c:numCache>
                <c:formatCode>General</c:formatCode>
                <c:ptCount val="25"/>
                <c:pt idx="0">
                  <c:v>48.7</c:v>
                </c:pt>
                <c:pt idx="1">
                  <c:v>46.2</c:v>
                </c:pt>
                <c:pt idx="2">
                  <c:v>48.5</c:v>
                </c:pt>
                <c:pt idx="3">
                  <c:v>55</c:v>
                </c:pt>
                <c:pt idx="4">
                  <c:v>60</c:v>
                </c:pt>
                <c:pt idx="5">
                  <c:v>62</c:v>
                </c:pt>
                <c:pt idx="6">
                  <c:v>65</c:v>
                </c:pt>
                <c:pt idx="7">
                  <c:v>66</c:v>
                </c:pt>
                <c:pt idx="8">
                  <c:v>67</c:v>
                </c:pt>
                <c:pt idx="9">
                  <c:v>68</c:v>
                </c:pt>
                <c:pt idx="10">
                  <c:v>70</c:v>
                </c:pt>
                <c:pt idx="11">
                  <c:v>70</c:v>
                </c:pt>
                <c:pt idx="12">
                  <c:v>71</c:v>
                </c:pt>
                <c:pt idx="13">
                  <c:v>72</c:v>
                </c:pt>
                <c:pt idx="14">
                  <c:v>85</c:v>
                </c:pt>
                <c:pt idx="15">
                  <c:v>87</c:v>
                </c:pt>
                <c:pt idx="16">
                  <c:v>92</c:v>
                </c:pt>
                <c:pt idx="17">
                  <c:v>99</c:v>
                </c:pt>
                <c:pt idx="18">
                  <c:v>115</c:v>
                </c:pt>
                <c:pt idx="19">
                  <c:v>124</c:v>
                </c:pt>
                <c:pt idx="20">
                  <c:v>135</c:v>
                </c:pt>
                <c:pt idx="21">
                  <c:v>134</c:v>
                </c:pt>
                <c:pt idx="22">
                  <c:v>137</c:v>
                </c:pt>
                <c:pt idx="23">
                  <c:v>139</c:v>
                </c:pt>
                <c:pt idx="24">
                  <c:v>140</c:v>
                </c:pt>
              </c:numCache>
            </c:numRef>
          </c:yVal>
          <c:smooth val="0"/>
          <c:extLst>
            <c:ext xmlns:c16="http://schemas.microsoft.com/office/drawing/2014/chart" uri="{C3380CC4-5D6E-409C-BE32-E72D297353CC}">
              <c16:uniqueId val="{00000000-4954-4DEB-BDB3-1FDDE0CD6174}"/>
            </c:ext>
          </c:extLst>
        </c:ser>
        <c:dLbls>
          <c:showLegendKey val="0"/>
          <c:showVal val="0"/>
          <c:showCatName val="0"/>
          <c:showSerName val="0"/>
          <c:showPercent val="0"/>
          <c:showBubbleSize val="0"/>
        </c:dLbls>
        <c:axId val="270963664"/>
        <c:axId val="270965304"/>
      </c:scatterChart>
      <c:valAx>
        <c:axId val="270963664"/>
        <c:scaling>
          <c:orientation val="minMax"/>
          <c:max val="2019"/>
          <c:min val="20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0965304"/>
        <c:crosses val="autoZero"/>
        <c:crossBetween val="midCat"/>
        <c:majorUnit val="3"/>
      </c:valAx>
      <c:valAx>
        <c:axId val="2709653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a:t>Rate ($/acre)</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70963664"/>
        <c:crosses val="autoZero"/>
        <c:crossBetween val="midCat"/>
      </c:valAx>
      <c:spPr>
        <a:noFill/>
        <a:ln>
          <a:noFill/>
        </a:ln>
        <a:effectLst/>
      </c:spPr>
    </c:plotArea>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Sheet2!$AF$1</c:f>
              <c:strCache>
                <c:ptCount val="1"/>
                <c:pt idx="0">
                  <c:v>Corn</c:v>
                </c:pt>
              </c:strCache>
            </c:strRef>
          </c:tx>
          <c:spPr>
            <a:ln w="31750" cap="rnd">
              <a:solidFill>
                <a:srgbClr val="00B050"/>
              </a:solidFill>
              <a:round/>
            </a:ln>
            <a:effectLst/>
          </c:spPr>
          <c:marker>
            <c:symbol val="none"/>
          </c:marker>
          <c:dPt>
            <c:idx val="43"/>
            <c:marker>
              <c:symbol val="circle"/>
              <c:size val="5"/>
              <c:spPr>
                <a:solidFill>
                  <a:schemeClr val="accent1"/>
                </a:solidFill>
                <a:ln w="9525">
                  <a:solidFill>
                    <a:schemeClr val="accent1"/>
                  </a:solidFill>
                </a:ln>
                <a:effectLst/>
              </c:spPr>
            </c:marker>
            <c:bubble3D val="0"/>
            <c:spPr>
              <a:ln w="31750" cap="rnd">
                <a:solidFill>
                  <a:srgbClr val="00B050"/>
                </a:solidFill>
                <a:prstDash val="sysDot"/>
                <a:round/>
              </a:ln>
              <a:effectLst/>
            </c:spPr>
            <c:extLst>
              <c:ext xmlns:c16="http://schemas.microsoft.com/office/drawing/2014/chart" uri="{C3380CC4-5D6E-409C-BE32-E72D297353CC}">
                <c16:uniqueId val="{00000003-1DA0-441F-90FE-A33907864C5D}"/>
              </c:ext>
            </c:extLst>
          </c:dPt>
          <c:dPt>
            <c:idx val="44"/>
            <c:marker>
              <c:symbol val="circle"/>
              <c:size val="5"/>
              <c:spPr>
                <a:solidFill>
                  <a:schemeClr val="accent1"/>
                </a:solidFill>
                <a:ln w="9525">
                  <a:solidFill>
                    <a:schemeClr val="accent1"/>
                  </a:solidFill>
                </a:ln>
                <a:effectLst/>
              </c:spPr>
            </c:marker>
            <c:bubble3D val="0"/>
            <c:spPr>
              <a:ln w="31750" cap="rnd">
                <a:solidFill>
                  <a:srgbClr val="00B050"/>
                </a:solidFill>
                <a:prstDash val="sysDot"/>
                <a:round/>
              </a:ln>
              <a:effectLst/>
            </c:spPr>
            <c:extLst>
              <c:ext xmlns:c16="http://schemas.microsoft.com/office/drawing/2014/chart" uri="{C3380CC4-5D6E-409C-BE32-E72D297353CC}">
                <c16:uniqueId val="{00000002-1DA0-441F-90FE-A33907864C5D}"/>
              </c:ext>
            </c:extLst>
          </c:dPt>
          <c:xVal>
            <c:numRef>
              <c:f>Sheet2!$AE$2:$AE$46</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xVal>
          <c:yVal>
            <c:numRef>
              <c:f>Sheet2!$AF$2:$AF$46</c:f>
              <c:numCache>
                <c:formatCode>General</c:formatCode>
                <c:ptCount val="45"/>
                <c:pt idx="0">
                  <c:v>0.5</c:v>
                </c:pt>
                <c:pt idx="1">
                  <c:v>9.9999999999997868E-3</c:v>
                </c:pt>
                <c:pt idx="2">
                  <c:v>-0.21999999999999997</c:v>
                </c:pt>
                <c:pt idx="3">
                  <c:v>-0.12999999999999989</c:v>
                </c:pt>
                <c:pt idx="4">
                  <c:v>-1.0000000000000231E-2</c:v>
                </c:pt>
                <c:pt idx="5">
                  <c:v>0.33000000000000007</c:v>
                </c:pt>
                <c:pt idx="6">
                  <c:v>-0.29000000000000004</c:v>
                </c:pt>
                <c:pt idx="7">
                  <c:v>-6.0000000000000053E-2</c:v>
                </c:pt>
                <c:pt idx="8">
                  <c:v>0.39999999999999991</c:v>
                </c:pt>
                <c:pt idx="9">
                  <c:v>-0.28000000000000025</c:v>
                </c:pt>
                <c:pt idx="10">
                  <c:v>-0.79</c:v>
                </c:pt>
                <c:pt idx="11">
                  <c:v>-1.0400000000000003</c:v>
                </c:pt>
                <c:pt idx="12">
                  <c:v>-0.27000000000000024</c:v>
                </c:pt>
                <c:pt idx="13">
                  <c:v>0.33000000000000007</c:v>
                </c:pt>
                <c:pt idx="14">
                  <c:v>-2.9999999999999805E-2</c:v>
                </c:pt>
                <c:pt idx="15">
                  <c:v>-0.10000000000000009</c:v>
                </c:pt>
                <c:pt idx="16">
                  <c:v>-0.10000000000000009</c:v>
                </c:pt>
                <c:pt idx="17">
                  <c:v>-0.25999999999999979</c:v>
                </c:pt>
                <c:pt idx="18">
                  <c:v>0.18999999999999995</c:v>
                </c:pt>
                <c:pt idx="19">
                  <c:v>-2.0000000000000018E-2</c:v>
                </c:pt>
                <c:pt idx="20">
                  <c:v>0.87000000000000011</c:v>
                </c:pt>
                <c:pt idx="21">
                  <c:v>0.2200000000000002</c:v>
                </c:pt>
                <c:pt idx="22">
                  <c:v>-0.14000000000000012</c:v>
                </c:pt>
                <c:pt idx="23">
                  <c:v>-0.6100000000000001</c:v>
                </c:pt>
                <c:pt idx="24">
                  <c:v>-0.75000000000000022</c:v>
                </c:pt>
                <c:pt idx="25">
                  <c:v>-0.68000000000000016</c:v>
                </c:pt>
                <c:pt idx="26">
                  <c:v>-0.66000000000000014</c:v>
                </c:pt>
                <c:pt idx="27">
                  <c:v>-0.32999999999999963</c:v>
                </c:pt>
                <c:pt idx="28">
                  <c:v>-4.9999999999999822E-2</c:v>
                </c:pt>
                <c:pt idx="29">
                  <c:v>-0.59000000000000008</c:v>
                </c:pt>
                <c:pt idx="30">
                  <c:v>-0.85000000000000009</c:v>
                </c:pt>
                <c:pt idx="31">
                  <c:v>0.16999999999999993</c:v>
                </c:pt>
                <c:pt idx="32">
                  <c:v>1.25</c:v>
                </c:pt>
                <c:pt idx="33">
                  <c:v>0.46999999999999975</c:v>
                </c:pt>
                <c:pt idx="34">
                  <c:v>-0.83999999999999986</c:v>
                </c:pt>
                <c:pt idx="35">
                  <c:v>1.7500000000000004</c:v>
                </c:pt>
                <c:pt idx="36">
                  <c:v>2.21</c:v>
                </c:pt>
                <c:pt idx="37">
                  <c:v>2.5199999999999996</c:v>
                </c:pt>
                <c:pt idx="38">
                  <c:v>3.0000000000000249E-2</c:v>
                </c:pt>
                <c:pt idx="39">
                  <c:v>-0.71999999999999975</c:v>
                </c:pt>
                <c:pt idx="40">
                  <c:v>-0.81999999999999984</c:v>
                </c:pt>
                <c:pt idx="41">
                  <c:v>-0.8100000000000005</c:v>
                </c:pt>
                <c:pt idx="42">
                  <c:v>-0.37000000000000011</c:v>
                </c:pt>
                <c:pt idx="43">
                  <c:v>4.0000000000000036E-2</c:v>
                </c:pt>
                <c:pt idx="44">
                  <c:v>0.43999999999999995</c:v>
                </c:pt>
              </c:numCache>
            </c:numRef>
          </c:yVal>
          <c:smooth val="0"/>
          <c:extLst>
            <c:ext xmlns:c16="http://schemas.microsoft.com/office/drawing/2014/chart" uri="{C3380CC4-5D6E-409C-BE32-E72D297353CC}">
              <c16:uniqueId val="{00000000-1DA0-441F-90FE-A33907864C5D}"/>
            </c:ext>
          </c:extLst>
        </c:ser>
        <c:ser>
          <c:idx val="1"/>
          <c:order val="1"/>
          <c:tx>
            <c:strRef>
              <c:f>Sheet2!$AG$1</c:f>
              <c:strCache>
                <c:ptCount val="1"/>
                <c:pt idx="0">
                  <c:v>Soybeans</c:v>
                </c:pt>
              </c:strCache>
            </c:strRef>
          </c:tx>
          <c:spPr>
            <a:ln w="31750" cap="rnd">
              <a:solidFill>
                <a:schemeClr val="accent6">
                  <a:lumMod val="60000"/>
                  <a:lumOff val="40000"/>
                </a:schemeClr>
              </a:solidFill>
              <a:round/>
            </a:ln>
            <a:effectLst/>
          </c:spPr>
          <c:marker>
            <c:symbol val="none"/>
          </c:marker>
          <c:dPt>
            <c:idx val="43"/>
            <c:marker>
              <c:symbol val="circle"/>
              <c:size val="5"/>
              <c:spPr>
                <a:solidFill>
                  <a:schemeClr val="accent2"/>
                </a:solidFill>
                <a:ln w="9525">
                  <a:solidFill>
                    <a:schemeClr val="accent2"/>
                  </a:solidFill>
                </a:ln>
                <a:effectLst/>
              </c:spPr>
            </c:marker>
            <c:bubble3D val="0"/>
            <c:spPr>
              <a:ln w="31750" cap="rnd">
                <a:solidFill>
                  <a:schemeClr val="accent6">
                    <a:lumMod val="60000"/>
                    <a:lumOff val="40000"/>
                  </a:schemeClr>
                </a:solidFill>
                <a:prstDash val="sysDot"/>
                <a:round/>
              </a:ln>
              <a:effectLst/>
            </c:spPr>
            <c:extLst>
              <c:ext xmlns:c16="http://schemas.microsoft.com/office/drawing/2014/chart" uri="{C3380CC4-5D6E-409C-BE32-E72D297353CC}">
                <c16:uniqueId val="{00000004-1DA0-441F-90FE-A33907864C5D}"/>
              </c:ext>
            </c:extLst>
          </c:dPt>
          <c:dPt>
            <c:idx val="44"/>
            <c:marker>
              <c:symbol val="circle"/>
              <c:size val="5"/>
              <c:spPr>
                <a:solidFill>
                  <a:schemeClr val="accent2"/>
                </a:solidFill>
                <a:ln w="9525">
                  <a:solidFill>
                    <a:schemeClr val="accent2"/>
                  </a:solidFill>
                </a:ln>
                <a:effectLst/>
              </c:spPr>
            </c:marker>
            <c:bubble3D val="0"/>
            <c:spPr>
              <a:ln w="31750" cap="rnd">
                <a:solidFill>
                  <a:schemeClr val="accent6">
                    <a:lumMod val="60000"/>
                    <a:lumOff val="40000"/>
                  </a:schemeClr>
                </a:solidFill>
                <a:prstDash val="sysDot"/>
                <a:round/>
              </a:ln>
              <a:effectLst/>
            </c:spPr>
            <c:extLst>
              <c:ext xmlns:c16="http://schemas.microsoft.com/office/drawing/2014/chart" uri="{C3380CC4-5D6E-409C-BE32-E72D297353CC}">
                <c16:uniqueId val="{00000005-1DA0-441F-90FE-A33907864C5D}"/>
              </c:ext>
            </c:extLst>
          </c:dPt>
          <c:xVal>
            <c:numRef>
              <c:f>Sheet2!$AE$2:$AE$46</c:f>
              <c:numCache>
                <c:formatCode>General</c:formatCode>
                <c:ptCount val="45"/>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pt idx="42">
                  <c:v>2017</c:v>
                </c:pt>
                <c:pt idx="43">
                  <c:v>2018</c:v>
                </c:pt>
                <c:pt idx="44">
                  <c:v>2019</c:v>
                </c:pt>
              </c:numCache>
            </c:numRef>
          </c:xVal>
          <c:yVal>
            <c:numRef>
              <c:f>Sheet2!$AG$2:$AG$46</c:f>
              <c:numCache>
                <c:formatCode>General</c:formatCode>
                <c:ptCount val="45"/>
                <c:pt idx="0">
                  <c:v>0.50999999999999979</c:v>
                </c:pt>
                <c:pt idx="1">
                  <c:v>2.3499999999999996</c:v>
                </c:pt>
                <c:pt idx="2">
                  <c:v>0.67999999999999972</c:v>
                </c:pt>
                <c:pt idx="3">
                  <c:v>1.1799999999999997</c:v>
                </c:pt>
                <c:pt idx="4">
                  <c:v>0.37000000000000011</c:v>
                </c:pt>
                <c:pt idx="5">
                  <c:v>1.0900000000000007</c:v>
                </c:pt>
                <c:pt idx="6">
                  <c:v>-0.8199999999999994</c:v>
                </c:pt>
                <c:pt idx="7">
                  <c:v>-0.8100000000000005</c:v>
                </c:pt>
                <c:pt idx="8">
                  <c:v>1.2200000000000006</c:v>
                </c:pt>
                <c:pt idx="9">
                  <c:v>-1.0099999999999998</c:v>
                </c:pt>
                <c:pt idx="10">
                  <c:v>-1.62</c:v>
                </c:pt>
                <c:pt idx="11">
                  <c:v>-1.1899999999999995</c:v>
                </c:pt>
                <c:pt idx="12">
                  <c:v>0.73999999999999932</c:v>
                </c:pt>
                <c:pt idx="13">
                  <c:v>1.7999999999999998</c:v>
                </c:pt>
                <c:pt idx="14">
                  <c:v>-0.36000000000000032</c:v>
                </c:pt>
                <c:pt idx="15">
                  <c:v>-0.33000000000000007</c:v>
                </c:pt>
                <c:pt idx="16">
                  <c:v>-0.78000000000000025</c:v>
                </c:pt>
                <c:pt idx="17">
                  <c:v>-0.34999999999999964</c:v>
                </c:pt>
                <c:pt idx="18">
                  <c:v>1.1499999999999995</c:v>
                </c:pt>
                <c:pt idx="19">
                  <c:v>0.10999999999999943</c:v>
                </c:pt>
                <c:pt idx="20">
                  <c:v>1.17</c:v>
                </c:pt>
                <c:pt idx="21">
                  <c:v>1.7400000000000002</c:v>
                </c:pt>
                <c:pt idx="22">
                  <c:v>0.45999999999999996</c:v>
                </c:pt>
                <c:pt idx="23">
                  <c:v>-1.2000000000000002</c:v>
                </c:pt>
                <c:pt idx="24">
                  <c:v>-1.4799999999999995</c:v>
                </c:pt>
                <c:pt idx="25">
                  <c:v>-1.5299999999999994</c:v>
                </c:pt>
                <c:pt idx="26">
                  <c:v>-1.6800000000000006</c:v>
                </c:pt>
                <c:pt idx="27">
                  <c:v>-0.54</c:v>
                </c:pt>
                <c:pt idx="28">
                  <c:v>1.37</c:v>
                </c:pt>
                <c:pt idx="29">
                  <c:v>-0.8100000000000005</c:v>
                </c:pt>
                <c:pt idx="30">
                  <c:v>-1.1299999999999999</c:v>
                </c:pt>
                <c:pt idx="31">
                  <c:v>-0.61000000000000032</c:v>
                </c:pt>
                <c:pt idx="32">
                  <c:v>3.7699999999999996</c:v>
                </c:pt>
                <c:pt idx="33">
                  <c:v>2.4099999999999993</c:v>
                </c:pt>
                <c:pt idx="34">
                  <c:v>-0.29000000000000092</c:v>
                </c:pt>
                <c:pt idx="35">
                  <c:v>2.5299999999999994</c:v>
                </c:pt>
                <c:pt idx="36">
                  <c:v>3.1500000000000004</c:v>
                </c:pt>
                <c:pt idx="37">
                  <c:v>3.4800000000000004</c:v>
                </c:pt>
                <c:pt idx="38">
                  <c:v>2.1500000000000004</c:v>
                </c:pt>
                <c:pt idx="39">
                  <c:v>-1.17</c:v>
                </c:pt>
                <c:pt idx="40">
                  <c:v>-1.9890000000000008</c:v>
                </c:pt>
                <c:pt idx="41">
                  <c:v>-1.33</c:v>
                </c:pt>
                <c:pt idx="42">
                  <c:v>-0.41000000000000014</c:v>
                </c:pt>
                <c:pt idx="43">
                  <c:v>-0.86000000000000121</c:v>
                </c:pt>
                <c:pt idx="44">
                  <c:v>-0.28999999999999915</c:v>
                </c:pt>
              </c:numCache>
            </c:numRef>
          </c:yVal>
          <c:smooth val="0"/>
          <c:extLst>
            <c:ext xmlns:c16="http://schemas.microsoft.com/office/drawing/2014/chart" uri="{C3380CC4-5D6E-409C-BE32-E72D297353CC}">
              <c16:uniqueId val="{00000001-1DA0-441F-90FE-A33907864C5D}"/>
            </c:ext>
          </c:extLst>
        </c:ser>
        <c:dLbls>
          <c:showLegendKey val="0"/>
          <c:showVal val="0"/>
          <c:showCatName val="0"/>
          <c:showSerName val="0"/>
          <c:showPercent val="0"/>
          <c:showBubbleSize val="0"/>
        </c:dLbls>
        <c:axId val="568794680"/>
        <c:axId val="568800584"/>
      </c:scatterChart>
      <c:valAx>
        <c:axId val="568794680"/>
        <c:scaling>
          <c:orientation val="minMax"/>
          <c:max val="2020"/>
          <c:min val="1975"/>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8800584"/>
        <c:crosses val="autoZero"/>
        <c:crossBetween val="midCat"/>
        <c:majorUnit val="5"/>
      </c:valAx>
      <c:valAx>
        <c:axId val="568800584"/>
        <c:scaling>
          <c:orientation val="minMax"/>
          <c:max val="4"/>
          <c:min val="-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a:t>Farmer Margin ($/bu)</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568794680"/>
        <c:crosses val="autoZero"/>
        <c:crossBetween val="midCat"/>
      </c:valAx>
      <c:spPr>
        <a:noFill/>
        <a:ln>
          <a:noFill/>
        </a:ln>
        <a:effectLst/>
      </c:spPr>
    </c:plotArea>
    <c:legend>
      <c:legendPos val="b"/>
      <c:layout>
        <c:manualLayout>
          <c:xMode val="edge"/>
          <c:yMode val="edge"/>
          <c:x val="0.63851535919121216"/>
          <c:y val="2.8414124015748031E-3"/>
          <c:w val="0.30938903470399531"/>
          <c:h val="6.7471087598425197E-2"/>
        </c:manualLayout>
      </c:layout>
      <c:overlay val="0"/>
      <c:spPr>
        <a:solidFill>
          <a:schemeClr val="bg1"/>
        </a:solidFill>
        <a:ln>
          <a:solidFill>
            <a:schemeClr val="accent1"/>
          </a:solid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Sheet2!$B$1</c:f>
              <c:strCache>
                <c:ptCount val="1"/>
                <c:pt idx="0">
                  <c:v>Count</c:v>
                </c:pt>
              </c:strCache>
            </c:strRef>
          </c:tx>
          <c:spPr>
            <a:solidFill>
              <a:schemeClr val="accent1"/>
            </a:solidFill>
            <a:ln>
              <a:noFill/>
            </a:ln>
            <a:effectLst/>
          </c:spPr>
          <c:invertIfNegative val="0"/>
          <c:dPt>
            <c:idx val="32"/>
            <c:invertIfNegative val="0"/>
            <c:bubble3D val="0"/>
            <c:spPr>
              <a:solidFill>
                <a:srgbClr val="FF0000"/>
              </a:solidFill>
              <a:ln>
                <a:noFill/>
              </a:ln>
              <a:effectLst/>
            </c:spPr>
            <c:extLst>
              <c:ext xmlns:c16="http://schemas.microsoft.com/office/drawing/2014/chart" uri="{C3380CC4-5D6E-409C-BE32-E72D297353CC}">
                <c16:uniqueId val="{00000001-F944-4ED4-8DD9-345B460A1118}"/>
              </c:ext>
            </c:extLst>
          </c:dPt>
          <c:cat>
            <c:strRef>
              <c:f>Sheet2!$A$2:$A$34</c:f>
              <c:strCache>
                <c:ptCount val="33"/>
                <c:pt idx="0">
                  <c:v>AZ</c:v>
                </c:pt>
                <c:pt idx="1">
                  <c:v>UT</c:v>
                </c:pt>
                <c:pt idx="2">
                  <c:v>ID</c:v>
                </c:pt>
                <c:pt idx="3">
                  <c:v>ME</c:v>
                </c:pt>
                <c:pt idx="4">
                  <c:v>WA</c:v>
                </c:pt>
                <c:pt idx="5">
                  <c:v>CO</c:v>
                </c:pt>
                <c:pt idx="6">
                  <c:v>FL</c:v>
                </c:pt>
                <c:pt idx="7">
                  <c:v>MS</c:v>
                </c:pt>
                <c:pt idx="8">
                  <c:v>ND</c:v>
                </c:pt>
                <c:pt idx="9">
                  <c:v>VA</c:v>
                </c:pt>
                <c:pt idx="10">
                  <c:v>MA</c:v>
                </c:pt>
                <c:pt idx="11">
                  <c:v>MI</c:v>
                </c:pt>
                <c:pt idx="12">
                  <c:v>OH</c:v>
                </c:pt>
                <c:pt idx="13">
                  <c:v>MO</c:v>
                </c:pt>
                <c:pt idx="14">
                  <c:v>NC</c:v>
                </c:pt>
                <c:pt idx="15">
                  <c:v>PR</c:v>
                </c:pt>
                <c:pt idx="16">
                  <c:v>TN</c:v>
                </c:pt>
                <c:pt idx="17">
                  <c:v>IL</c:v>
                </c:pt>
                <c:pt idx="18">
                  <c:v>KY</c:v>
                </c:pt>
                <c:pt idx="19">
                  <c:v>SD</c:v>
                </c:pt>
                <c:pt idx="20">
                  <c:v>AR</c:v>
                </c:pt>
                <c:pt idx="21">
                  <c:v>PA</c:v>
                </c:pt>
                <c:pt idx="22">
                  <c:v>LA</c:v>
                </c:pt>
                <c:pt idx="23">
                  <c:v>IA</c:v>
                </c:pt>
                <c:pt idx="24">
                  <c:v>IN</c:v>
                </c:pt>
                <c:pt idx="25">
                  <c:v>CA</c:v>
                </c:pt>
                <c:pt idx="26">
                  <c:v>TX</c:v>
                </c:pt>
                <c:pt idx="27">
                  <c:v>MN</c:v>
                </c:pt>
                <c:pt idx="28">
                  <c:v>GA</c:v>
                </c:pt>
                <c:pt idx="29">
                  <c:v>NY</c:v>
                </c:pt>
                <c:pt idx="30">
                  <c:v>KS</c:v>
                </c:pt>
                <c:pt idx="31">
                  <c:v>NE</c:v>
                </c:pt>
                <c:pt idx="32">
                  <c:v>WI</c:v>
                </c:pt>
              </c:strCache>
            </c:strRef>
          </c:cat>
          <c:val>
            <c:numRef>
              <c:f>Sheet2!$B$2:$B$34</c:f>
              <c:numCache>
                <c:formatCode>General</c:formatCode>
                <c:ptCount val="33"/>
                <c:pt idx="0">
                  <c:v>5</c:v>
                </c:pt>
                <c:pt idx="1">
                  <c:v>5</c:v>
                </c:pt>
                <c:pt idx="2">
                  <c:v>6</c:v>
                </c:pt>
                <c:pt idx="3">
                  <c:v>6</c:v>
                </c:pt>
                <c:pt idx="4">
                  <c:v>6</c:v>
                </c:pt>
                <c:pt idx="5">
                  <c:v>7</c:v>
                </c:pt>
                <c:pt idx="6">
                  <c:v>7</c:v>
                </c:pt>
                <c:pt idx="7">
                  <c:v>7</c:v>
                </c:pt>
                <c:pt idx="8">
                  <c:v>7</c:v>
                </c:pt>
                <c:pt idx="9">
                  <c:v>7</c:v>
                </c:pt>
                <c:pt idx="10">
                  <c:v>9</c:v>
                </c:pt>
                <c:pt idx="11">
                  <c:v>9</c:v>
                </c:pt>
                <c:pt idx="12">
                  <c:v>9</c:v>
                </c:pt>
                <c:pt idx="13">
                  <c:v>10</c:v>
                </c:pt>
                <c:pt idx="14">
                  <c:v>10</c:v>
                </c:pt>
                <c:pt idx="15">
                  <c:v>10</c:v>
                </c:pt>
                <c:pt idx="16">
                  <c:v>10</c:v>
                </c:pt>
                <c:pt idx="17">
                  <c:v>11</c:v>
                </c:pt>
                <c:pt idx="18">
                  <c:v>11</c:v>
                </c:pt>
                <c:pt idx="19">
                  <c:v>11</c:v>
                </c:pt>
                <c:pt idx="20">
                  <c:v>12</c:v>
                </c:pt>
                <c:pt idx="21">
                  <c:v>12</c:v>
                </c:pt>
                <c:pt idx="22">
                  <c:v>13</c:v>
                </c:pt>
                <c:pt idx="23">
                  <c:v>14</c:v>
                </c:pt>
                <c:pt idx="24">
                  <c:v>15</c:v>
                </c:pt>
                <c:pt idx="25">
                  <c:v>17</c:v>
                </c:pt>
                <c:pt idx="26">
                  <c:v>17</c:v>
                </c:pt>
                <c:pt idx="27">
                  <c:v>24</c:v>
                </c:pt>
                <c:pt idx="28">
                  <c:v>25</c:v>
                </c:pt>
                <c:pt idx="29">
                  <c:v>25</c:v>
                </c:pt>
                <c:pt idx="30">
                  <c:v>27</c:v>
                </c:pt>
                <c:pt idx="31">
                  <c:v>31</c:v>
                </c:pt>
                <c:pt idx="32">
                  <c:v>47</c:v>
                </c:pt>
              </c:numCache>
            </c:numRef>
          </c:val>
          <c:extLst>
            <c:ext xmlns:c16="http://schemas.microsoft.com/office/drawing/2014/chart" uri="{C3380CC4-5D6E-409C-BE32-E72D297353CC}">
              <c16:uniqueId val="{00000000-F944-4ED4-8DD9-345B460A1118}"/>
            </c:ext>
          </c:extLst>
        </c:ser>
        <c:dLbls>
          <c:showLegendKey val="0"/>
          <c:showVal val="0"/>
          <c:showCatName val="0"/>
          <c:showSerName val="0"/>
          <c:showPercent val="0"/>
          <c:showBubbleSize val="0"/>
        </c:dLbls>
        <c:gapWidth val="219"/>
        <c:overlap val="-27"/>
        <c:axId val="583347216"/>
        <c:axId val="583338032"/>
      </c:barChart>
      <c:catAx>
        <c:axId val="58334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3338032"/>
        <c:crosses val="autoZero"/>
        <c:auto val="1"/>
        <c:lblAlgn val="ctr"/>
        <c:lblOffset val="100"/>
        <c:noMultiLvlLbl val="0"/>
      </c:catAx>
      <c:valAx>
        <c:axId val="583338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Chapter 12 Bankruptcies Filed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3347216"/>
        <c:crosses val="autoZero"/>
        <c:crossBetween val="between"/>
      </c:valAx>
      <c:spPr>
        <a:noFill/>
        <a:ln>
          <a:solidFill>
            <a:schemeClr val="bg1">
              <a:lumMod val="75000"/>
            </a:schemeClr>
          </a:solid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strRef>
              <c:f>Sheet1!$D$1</c:f>
              <c:strCache>
                <c:ptCount val="1"/>
                <c:pt idx="0">
                  <c:v>WI</c:v>
                </c:pt>
              </c:strCache>
            </c:strRef>
          </c:tx>
          <c:spPr>
            <a:ln w="44450" cap="rnd">
              <a:solidFill>
                <a:srgbClr val="FF0000"/>
              </a:solidFill>
              <a:round/>
            </a:ln>
            <a:effectLst/>
          </c:spPr>
          <c:marker>
            <c:symbol val="none"/>
          </c:marker>
          <c:xVal>
            <c:numRef>
              <c:f>Sheet1!$B$2:$B$7</c:f>
              <c:numCache>
                <c:formatCode>General</c:formatCode>
                <c:ptCount val="6"/>
                <c:pt idx="0">
                  <c:v>2018</c:v>
                </c:pt>
                <c:pt idx="1">
                  <c:v>2017</c:v>
                </c:pt>
                <c:pt idx="2">
                  <c:v>2016</c:v>
                </c:pt>
                <c:pt idx="3">
                  <c:v>2015</c:v>
                </c:pt>
                <c:pt idx="4">
                  <c:v>2014</c:v>
                </c:pt>
                <c:pt idx="5">
                  <c:v>2013</c:v>
                </c:pt>
              </c:numCache>
            </c:numRef>
          </c:xVal>
          <c:yVal>
            <c:numRef>
              <c:f>Sheet1!$D$2:$D$7</c:f>
              <c:numCache>
                <c:formatCode>General</c:formatCode>
                <c:ptCount val="6"/>
                <c:pt idx="0">
                  <c:v>47</c:v>
                </c:pt>
                <c:pt idx="1">
                  <c:v>45</c:v>
                </c:pt>
                <c:pt idx="2">
                  <c:v>40</c:v>
                </c:pt>
                <c:pt idx="3">
                  <c:v>22</c:v>
                </c:pt>
                <c:pt idx="4">
                  <c:v>22</c:v>
                </c:pt>
                <c:pt idx="5">
                  <c:v>27</c:v>
                </c:pt>
              </c:numCache>
            </c:numRef>
          </c:yVal>
          <c:smooth val="0"/>
          <c:extLst>
            <c:ext xmlns:c16="http://schemas.microsoft.com/office/drawing/2014/chart" uri="{C3380CC4-5D6E-409C-BE32-E72D297353CC}">
              <c16:uniqueId val="{00000000-5A01-4ACD-98FD-89A864ACE0B9}"/>
            </c:ext>
          </c:extLst>
        </c:ser>
        <c:ser>
          <c:idx val="1"/>
          <c:order val="1"/>
          <c:tx>
            <c:strRef>
              <c:f>Sheet1!$G$1</c:f>
              <c:strCache>
                <c:ptCount val="1"/>
                <c:pt idx="0">
                  <c:v>MI</c:v>
                </c:pt>
              </c:strCache>
            </c:strRef>
          </c:tx>
          <c:spPr>
            <a:ln w="25400" cap="rnd">
              <a:solidFill>
                <a:schemeClr val="accent6"/>
              </a:solidFill>
              <a:round/>
            </a:ln>
            <a:effectLst/>
          </c:spPr>
          <c:marker>
            <c:symbol val="none"/>
          </c:marker>
          <c:xVal>
            <c:numRef>
              <c:f>Sheet1!$B$2:$B$7</c:f>
              <c:numCache>
                <c:formatCode>General</c:formatCode>
                <c:ptCount val="6"/>
                <c:pt idx="0">
                  <c:v>2018</c:v>
                </c:pt>
                <c:pt idx="1">
                  <c:v>2017</c:v>
                </c:pt>
                <c:pt idx="2">
                  <c:v>2016</c:v>
                </c:pt>
                <c:pt idx="3">
                  <c:v>2015</c:v>
                </c:pt>
                <c:pt idx="4">
                  <c:v>2014</c:v>
                </c:pt>
                <c:pt idx="5">
                  <c:v>2013</c:v>
                </c:pt>
              </c:numCache>
            </c:numRef>
          </c:xVal>
          <c:yVal>
            <c:numRef>
              <c:f>Sheet1!$G$2:$G$7</c:f>
              <c:numCache>
                <c:formatCode>General</c:formatCode>
                <c:ptCount val="6"/>
                <c:pt idx="0">
                  <c:v>9</c:v>
                </c:pt>
                <c:pt idx="1">
                  <c:v>16</c:v>
                </c:pt>
                <c:pt idx="2">
                  <c:v>21</c:v>
                </c:pt>
                <c:pt idx="3">
                  <c:v>23</c:v>
                </c:pt>
                <c:pt idx="4">
                  <c:v>19</c:v>
                </c:pt>
                <c:pt idx="5">
                  <c:v>23</c:v>
                </c:pt>
              </c:numCache>
            </c:numRef>
          </c:yVal>
          <c:smooth val="0"/>
          <c:extLst>
            <c:ext xmlns:c16="http://schemas.microsoft.com/office/drawing/2014/chart" uri="{C3380CC4-5D6E-409C-BE32-E72D297353CC}">
              <c16:uniqueId val="{00000001-5A01-4ACD-98FD-89A864ACE0B9}"/>
            </c:ext>
          </c:extLst>
        </c:ser>
        <c:ser>
          <c:idx val="2"/>
          <c:order val="2"/>
          <c:tx>
            <c:strRef>
              <c:f>Sheet1!$H$1</c:f>
              <c:strCache>
                <c:ptCount val="1"/>
                <c:pt idx="0">
                  <c:v>NY</c:v>
                </c:pt>
              </c:strCache>
            </c:strRef>
          </c:tx>
          <c:spPr>
            <a:ln w="25400" cap="rnd">
              <a:solidFill>
                <a:schemeClr val="accent3"/>
              </a:solidFill>
              <a:round/>
            </a:ln>
            <a:effectLst/>
          </c:spPr>
          <c:marker>
            <c:symbol val="none"/>
          </c:marker>
          <c:xVal>
            <c:numRef>
              <c:f>Sheet1!$B$2:$B$7</c:f>
              <c:numCache>
                <c:formatCode>General</c:formatCode>
                <c:ptCount val="6"/>
                <c:pt idx="0">
                  <c:v>2018</c:v>
                </c:pt>
                <c:pt idx="1">
                  <c:v>2017</c:v>
                </c:pt>
                <c:pt idx="2">
                  <c:v>2016</c:v>
                </c:pt>
                <c:pt idx="3">
                  <c:v>2015</c:v>
                </c:pt>
                <c:pt idx="4">
                  <c:v>2014</c:v>
                </c:pt>
                <c:pt idx="5">
                  <c:v>2013</c:v>
                </c:pt>
              </c:numCache>
            </c:numRef>
          </c:xVal>
          <c:yVal>
            <c:numRef>
              <c:f>Sheet1!$H$2:$H$7</c:f>
              <c:numCache>
                <c:formatCode>General</c:formatCode>
                <c:ptCount val="6"/>
                <c:pt idx="0">
                  <c:v>25</c:v>
                </c:pt>
                <c:pt idx="1">
                  <c:v>13</c:v>
                </c:pt>
                <c:pt idx="2">
                  <c:v>20</c:v>
                </c:pt>
                <c:pt idx="3">
                  <c:v>24</c:v>
                </c:pt>
                <c:pt idx="4">
                  <c:v>17</c:v>
                </c:pt>
                <c:pt idx="5">
                  <c:v>12</c:v>
                </c:pt>
              </c:numCache>
            </c:numRef>
          </c:yVal>
          <c:smooth val="0"/>
          <c:extLst>
            <c:ext xmlns:c16="http://schemas.microsoft.com/office/drawing/2014/chart" uri="{C3380CC4-5D6E-409C-BE32-E72D297353CC}">
              <c16:uniqueId val="{00000002-5A01-4ACD-98FD-89A864ACE0B9}"/>
            </c:ext>
          </c:extLst>
        </c:ser>
        <c:ser>
          <c:idx val="3"/>
          <c:order val="3"/>
          <c:tx>
            <c:strRef>
              <c:f>Sheet1!$I$1</c:f>
              <c:strCache>
                <c:ptCount val="1"/>
                <c:pt idx="0">
                  <c:v>MN</c:v>
                </c:pt>
              </c:strCache>
            </c:strRef>
          </c:tx>
          <c:spPr>
            <a:ln w="25400" cap="rnd">
              <a:solidFill>
                <a:srgbClr val="7030A0"/>
              </a:solidFill>
              <a:round/>
            </a:ln>
            <a:effectLst/>
          </c:spPr>
          <c:marker>
            <c:symbol val="none"/>
          </c:marker>
          <c:xVal>
            <c:numRef>
              <c:f>Sheet1!$B$2:$B$7</c:f>
              <c:numCache>
                <c:formatCode>General</c:formatCode>
                <c:ptCount val="6"/>
                <c:pt idx="0">
                  <c:v>2018</c:v>
                </c:pt>
                <c:pt idx="1">
                  <c:v>2017</c:v>
                </c:pt>
                <c:pt idx="2">
                  <c:v>2016</c:v>
                </c:pt>
                <c:pt idx="3">
                  <c:v>2015</c:v>
                </c:pt>
                <c:pt idx="4">
                  <c:v>2014</c:v>
                </c:pt>
                <c:pt idx="5">
                  <c:v>2013</c:v>
                </c:pt>
              </c:numCache>
            </c:numRef>
          </c:xVal>
          <c:yVal>
            <c:numRef>
              <c:f>Sheet1!$I$2:$I$7</c:f>
              <c:numCache>
                <c:formatCode>General</c:formatCode>
                <c:ptCount val="6"/>
                <c:pt idx="0">
                  <c:v>24</c:v>
                </c:pt>
                <c:pt idx="1">
                  <c:v>19</c:v>
                </c:pt>
                <c:pt idx="2">
                  <c:v>11</c:v>
                </c:pt>
                <c:pt idx="3">
                  <c:v>14.000000000000002</c:v>
                </c:pt>
                <c:pt idx="4">
                  <c:v>9</c:v>
                </c:pt>
                <c:pt idx="5">
                  <c:v>8</c:v>
                </c:pt>
              </c:numCache>
            </c:numRef>
          </c:yVal>
          <c:smooth val="0"/>
          <c:extLst>
            <c:ext xmlns:c16="http://schemas.microsoft.com/office/drawing/2014/chart" uri="{C3380CC4-5D6E-409C-BE32-E72D297353CC}">
              <c16:uniqueId val="{00000003-5A01-4ACD-98FD-89A864ACE0B9}"/>
            </c:ext>
          </c:extLst>
        </c:ser>
        <c:ser>
          <c:idx val="4"/>
          <c:order val="4"/>
          <c:tx>
            <c:strRef>
              <c:f>Sheet1!$J$1</c:f>
              <c:strCache>
                <c:ptCount val="1"/>
                <c:pt idx="0">
                  <c:v>IL</c:v>
                </c:pt>
              </c:strCache>
            </c:strRef>
          </c:tx>
          <c:spPr>
            <a:ln w="25400" cap="rnd">
              <a:solidFill>
                <a:schemeClr val="accent2"/>
              </a:solidFill>
              <a:round/>
            </a:ln>
            <a:effectLst/>
          </c:spPr>
          <c:marker>
            <c:symbol val="none"/>
          </c:marker>
          <c:xVal>
            <c:numRef>
              <c:f>Sheet1!$B$3:$B$7</c:f>
              <c:numCache>
                <c:formatCode>General</c:formatCode>
                <c:ptCount val="5"/>
                <c:pt idx="0">
                  <c:v>2017</c:v>
                </c:pt>
                <c:pt idx="1">
                  <c:v>2016</c:v>
                </c:pt>
                <c:pt idx="2">
                  <c:v>2015</c:v>
                </c:pt>
                <c:pt idx="3">
                  <c:v>2014</c:v>
                </c:pt>
                <c:pt idx="4">
                  <c:v>2013</c:v>
                </c:pt>
              </c:numCache>
            </c:numRef>
          </c:xVal>
          <c:yVal>
            <c:numRef>
              <c:f>Sheet1!$J$2:$J$7</c:f>
              <c:numCache>
                <c:formatCode>General</c:formatCode>
                <c:ptCount val="6"/>
                <c:pt idx="0">
                  <c:v>11</c:v>
                </c:pt>
                <c:pt idx="1">
                  <c:v>8</c:v>
                </c:pt>
                <c:pt idx="2">
                  <c:v>12</c:v>
                </c:pt>
                <c:pt idx="3">
                  <c:v>11</c:v>
                </c:pt>
                <c:pt idx="4">
                  <c:v>2</c:v>
                </c:pt>
                <c:pt idx="5">
                  <c:v>3</c:v>
                </c:pt>
              </c:numCache>
            </c:numRef>
          </c:yVal>
          <c:smooth val="0"/>
          <c:extLst>
            <c:ext xmlns:c16="http://schemas.microsoft.com/office/drawing/2014/chart" uri="{C3380CC4-5D6E-409C-BE32-E72D297353CC}">
              <c16:uniqueId val="{00000004-5A01-4ACD-98FD-89A864ACE0B9}"/>
            </c:ext>
          </c:extLst>
        </c:ser>
        <c:ser>
          <c:idx val="5"/>
          <c:order val="5"/>
          <c:tx>
            <c:strRef>
              <c:f>Sheet1!$K$1</c:f>
              <c:strCache>
                <c:ptCount val="1"/>
                <c:pt idx="0">
                  <c:v>IA</c:v>
                </c:pt>
              </c:strCache>
            </c:strRef>
          </c:tx>
          <c:spPr>
            <a:ln w="25400" cap="rnd">
              <a:solidFill>
                <a:srgbClr val="0070C0"/>
              </a:solidFill>
              <a:round/>
            </a:ln>
            <a:effectLst/>
          </c:spPr>
          <c:marker>
            <c:symbol val="none"/>
          </c:marker>
          <c:xVal>
            <c:numRef>
              <c:f>Sheet1!$B$2:$B$7</c:f>
              <c:numCache>
                <c:formatCode>General</c:formatCode>
                <c:ptCount val="6"/>
                <c:pt idx="0">
                  <c:v>2018</c:v>
                </c:pt>
                <c:pt idx="1">
                  <c:v>2017</c:v>
                </c:pt>
                <c:pt idx="2">
                  <c:v>2016</c:v>
                </c:pt>
                <c:pt idx="3">
                  <c:v>2015</c:v>
                </c:pt>
                <c:pt idx="4">
                  <c:v>2014</c:v>
                </c:pt>
                <c:pt idx="5">
                  <c:v>2013</c:v>
                </c:pt>
              </c:numCache>
            </c:numRef>
          </c:xVal>
          <c:yVal>
            <c:numRef>
              <c:f>Sheet1!$K$2:$K$7</c:f>
              <c:numCache>
                <c:formatCode>General</c:formatCode>
                <c:ptCount val="6"/>
                <c:pt idx="0">
                  <c:v>14</c:v>
                </c:pt>
                <c:pt idx="1">
                  <c:v>18</c:v>
                </c:pt>
                <c:pt idx="2">
                  <c:v>12</c:v>
                </c:pt>
                <c:pt idx="3">
                  <c:v>14</c:v>
                </c:pt>
                <c:pt idx="4">
                  <c:v>4</c:v>
                </c:pt>
                <c:pt idx="5">
                  <c:v>4</c:v>
                </c:pt>
              </c:numCache>
            </c:numRef>
          </c:yVal>
          <c:smooth val="0"/>
          <c:extLst>
            <c:ext xmlns:c16="http://schemas.microsoft.com/office/drawing/2014/chart" uri="{C3380CC4-5D6E-409C-BE32-E72D297353CC}">
              <c16:uniqueId val="{00000005-5A01-4ACD-98FD-89A864ACE0B9}"/>
            </c:ext>
          </c:extLst>
        </c:ser>
        <c:ser>
          <c:idx val="6"/>
          <c:order val="6"/>
          <c:tx>
            <c:strRef>
              <c:f>Sheet1!$L$1</c:f>
              <c:strCache>
                <c:ptCount val="1"/>
                <c:pt idx="0">
                  <c:v>IN</c:v>
                </c:pt>
              </c:strCache>
            </c:strRef>
          </c:tx>
          <c:spPr>
            <a:ln w="19050" cap="rnd">
              <a:solidFill>
                <a:schemeClr val="accent4"/>
              </a:solidFill>
              <a:round/>
            </a:ln>
            <a:effectLst/>
          </c:spPr>
          <c:marker>
            <c:symbol val="none"/>
          </c:marker>
          <c:xVal>
            <c:numRef>
              <c:f>Sheet1!$B$2:$B$7</c:f>
              <c:numCache>
                <c:formatCode>General</c:formatCode>
                <c:ptCount val="6"/>
                <c:pt idx="0">
                  <c:v>2018</c:v>
                </c:pt>
                <c:pt idx="1">
                  <c:v>2017</c:v>
                </c:pt>
                <c:pt idx="2">
                  <c:v>2016</c:v>
                </c:pt>
                <c:pt idx="3">
                  <c:v>2015</c:v>
                </c:pt>
                <c:pt idx="4">
                  <c:v>2014</c:v>
                </c:pt>
                <c:pt idx="5">
                  <c:v>2013</c:v>
                </c:pt>
              </c:numCache>
            </c:numRef>
          </c:xVal>
          <c:yVal>
            <c:numRef>
              <c:f>Sheet1!$L$2:$L$7</c:f>
              <c:numCache>
                <c:formatCode>General</c:formatCode>
                <c:ptCount val="6"/>
                <c:pt idx="0">
                  <c:v>15</c:v>
                </c:pt>
                <c:pt idx="1">
                  <c:v>11</c:v>
                </c:pt>
                <c:pt idx="2">
                  <c:v>8</c:v>
                </c:pt>
                <c:pt idx="3">
                  <c:v>13</c:v>
                </c:pt>
                <c:pt idx="4">
                  <c:v>7</c:v>
                </c:pt>
                <c:pt idx="5">
                  <c:v>6</c:v>
                </c:pt>
              </c:numCache>
            </c:numRef>
          </c:yVal>
          <c:smooth val="0"/>
          <c:extLst>
            <c:ext xmlns:c16="http://schemas.microsoft.com/office/drawing/2014/chart" uri="{C3380CC4-5D6E-409C-BE32-E72D297353CC}">
              <c16:uniqueId val="{00000006-5A01-4ACD-98FD-89A864ACE0B9}"/>
            </c:ext>
          </c:extLst>
        </c:ser>
        <c:dLbls>
          <c:showLegendKey val="0"/>
          <c:showVal val="0"/>
          <c:showCatName val="0"/>
          <c:showSerName val="0"/>
          <c:showPercent val="0"/>
          <c:showBubbleSize val="0"/>
        </c:dLbls>
        <c:axId val="552528600"/>
        <c:axId val="552528928"/>
      </c:scatterChart>
      <c:valAx>
        <c:axId val="552528600"/>
        <c:scaling>
          <c:orientation val="minMax"/>
          <c:max val="2018"/>
          <c:min val="2013"/>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52528928"/>
        <c:crosses val="autoZero"/>
        <c:crossBetween val="midCat"/>
        <c:majorUnit val="1"/>
      </c:valAx>
      <c:valAx>
        <c:axId val="552528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dirty="0"/>
                  <a:t>Chapter 12 Filings</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552528600"/>
        <c:crosses val="autoZero"/>
        <c:crossBetween val="midCat"/>
      </c:valAx>
      <c:spPr>
        <a:noFill/>
        <a:ln>
          <a:noFill/>
        </a:ln>
        <a:effectLst/>
      </c:spPr>
    </c:plotArea>
    <c:legend>
      <c:legendPos val="b"/>
      <c:layout>
        <c:manualLayout>
          <c:xMode val="edge"/>
          <c:yMode val="edge"/>
          <c:x val="0.17750449596578205"/>
          <c:y val="0.829525148642134"/>
          <c:w val="0.64499088655584713"/>
          <c:h val="0.1143857753074983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b="1"/>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15429668513657"/>
          <c:y val="4.4811146653543306E-2"/>
          <c:w val="0.84587039467288816"/>
          <c:h val="0.70575520833333338"/>
        </c:manualLayout>
      </c:layout>
      <c:barChart>
        <c:barDir val="col"/>
        <c:grouping val="stacked"/>
        <c:varyColors val="0"/>
        <c:ser>
          <c:idx val="0"/>
          <c:order val="0"/>
          <c:tx>
            <c:strRef>
              <c:f>Sheet1!$C$32</c:f>
              <c:strCache>
                <c:ptCount val="1"/>
                <c:pt idx="0">
                  <c:v>PLC</c:v>
                </c:pt>
              </c:strCache>
            </c:strRef>
          </c:tx>
          <c:spPr>
            <a:solidFill>
              <a:schemeClr val="accent1"/>
            </a:solidFill>
            <a:ln>
              <a:noFill/>
            </a:ln>
            <a:effectLst/>
          </c:spPr>
          <c:invertIfNegative val="0"/>
          <c:cat>
            <c:numRef>
              <c:f>Sheet1!$B$33:$B$36</c:f>
              <c:numCache>
                <c:formatCode>General</c:formatCode>
                <c:ptCount val="4"/>
                <c:pt idx="0">
                  <c:v>2015</c:v>
                </c:pt>
                <c:pt idx="1">
                  <c:v>2016</c:v>
                </c:pt>
                <c:pt idx="2">
                  <c:v>2017</c:v>
                </c:pt>
                <c:pt idx="3">
                  <c:v>2018</c:v>
                </c:pt>
              </c:numCache>
            </c:numRef>
          </c:cat>
          <c:val>
            <c:numRef>
              <c:f>Sheet1!$C$33:$C$36</c:f>
              <c:numCache>
                <c:formatCode>#,##0</c:formatCode>
                <c:ptCount val="4"/>
                <c:pt idx="0">
                  <c:v>1.7799999999999999E-4</c:v>
                </c:pt>
                <c:pt idx="1">
                  <c:v>1.7381180000000001</c:v>
                </c:pt>
                <c:pt idx="2">
                  <c:v>5.9567069999999998</c:v>
                </c:pt>
                <c:pt idx="3">
                  <c:v>4.8678910000000002</c:v>
                </c:pt>
              </c:numCache>
            </c:numRef>
          </c:val>
          <c:extLst>
            <c:ext xmlns:c16="http://schemas.microsoft.com/office/drawing/2014/chart" uri="{C3380CC4-5D6E-409C-BE32-E72D297353CC}">
              <c16:uniqueId val="{00000000-B7E0-4CFD-A415-4417C00DFAA9}"/>
            </c:ext>
          </c:extLst>
        </c:ser>
        <c:ser>
          <c:idx val="1"/>
          <c:order val="1"/>
          <c:tx>
            <c:strRef>
              <c:f>Sheet1!$D$32</c:f>
              <c:strCache>
                <c:ptCount val="1"/>
                <c:pt idx="0">
                  <c:v>ARC</c:v>
                </c:pt>
              </c:strCache>
            </c:strRef>
          </c:tx>
          <c:spPr>
            <a:solidFill>
              <a:schemeClr val="accent2"/>
            </a:solidFill>
            <a:ln>
              <a:noFill/>
            </a:ln>
            <a:effectLst/>
          </c:spPr>
          <c:invertIfNegative val="0"/>
          <c:cat>
            <c:numRef>
              <c:f>Sheet1!$B$33:$B$36</c:f>
              <c:numCache>
                <c:formatCode>General</c:formatCode>
                <c:ptCount val="4"/>
                <c:pt idx="0">
                  <c:v>2015</c:v>
                </c:pt>
                <c:pt idx="1">
                  <c:v>2016</c:v>
                </c:pt>
                <c:pt idx="2">
                  <c:v>2017</c:v>
                </c:pt>
                <c:pt idx="3">
                  <c:v>2018</c:v>
                </c:pt>
              </c:numCache>
            </c:numRef>
          </c:cat>
          <c:val>
            <c:numRef>
              <c:f>Sheet1!$D$33:$D$36</c:f>
              <c:numCache>
                <c:formatCode>#,##0</c:formatCode>
                <c:ptCount val="4"/>
                <c:pt idx="0">
                  <c:v>227.72863599999999</c:v>
                </c:pt>
                <c:pt idx="1">
                  <c:v>199.939831</c:v>
                </c:pt>
                <c:pt idx="2">
                  <c:v>53.691155000000002</c:v>
                </c:pt>
                <c:pt idx="3">
                  <c:v>14.528305</c:v>
                </c:pt>
              </c:numCache>
            </c:numRef>
          </c:val>
          <c:extLst>
            <c:ext xmlns:c16="http://schemas.microsoft.com/office/drawing/2014/chart" uri="{C3380CC4-5D6E-409C-BE32-E72D297353CC}">
              <c16:uniqueId val="{00000001-B7E0-4CFD-A415-4417C00DFAA9}"/>
            </c:ext>
          </c:extLst>
        </c:ser>
        <c:ser>
          <c:idx val="2"/>
          <c:order val="2"/>
          <c:tx>
            <c:strRef>
              <c:f>Sheet1!$E$32</c:f>
              <c:strCache>
                <c:ptCount val="1"/>
                <c:pt idx="0">
                  <c:v>MFP</c:v>
                </c:pt>
              </c:strCache>
            </c:strRef>
          </c:tx>
          <c:spPr>
            <a:solidFill>
              <a:schemeClr val="accent6"/>
            </a:solidFill>
            <a:ln>
              <a:noFill/>
            </a:ln>
            <a:effectLst/>
          </c:spPr>
          <c:invertIfNegative val="0"/>
          <c:cat>
            <c:numRef>
              <c:f>Sheet1!$B$33:$B$36</c:f>
              <c:numCache>
                <c:formatCode>General</c:formatCode>
                <c:ptCount val="4"/>
                <c:pt idx="0">
                  <c:v>2015</c:v>
                </c:pt>
                <c:pt idx="1">
                  <c:v>2016</c:v>
                </c:pt>
                <c:pt idx="2">
                  <c:v>2017</c:v>
                </c:pt>
                <c:pt idx="3">
                  <c:v>2018</c:v>
                </c:pt>
              </c:numCache>
            </c:numRef>
          </c:cat>
          <c:val>
            <c:numRef>
              <c:f>Sheet1!$E$33:$E$36</c:f>
              <c:numCache>
                <c:formatCode>General</c:formatCode>
                <c:ptCount val="4"/>
                <c:pt idx="0">
                  <c:v>0</c:v>
                </c:pt>
                <c:pt idx="1">
                  <c:v>0</c:v>
                </c:pt>
                <c:pt idx="2">
                  <c:v>0</c:v>
                </c:pt>
                <c:pt idx="3" formatCode="0">
                  <c:v>216.83760000000001</c:v>
                </c:pt>
              </c:numCache>
            </c:numRef>
          </c:val>
          <c:extLst>
            <c:ext xmlns:c16="http://schemas.microsoft.com/office/drawing/2014/chart" uri="{C3380CC4-5D6E-409C-BE32-E72D297353CC}">
              <c16:uniqueId val="{00000002-B7E0-4CFD-A415-4417C00DFAA9}"/>
            </c:ext>
          </c:extLst>
        </c:ser>
        <c:dLbls>
          <c:showLegendKey val="0"/>
          <c:showVal val="0"/>
          <c:showCatName val="0"/>
          <c:showSerName val="0"/>
          <c:showPercent val="0"/>
          <c:showBubbleSize val="0"/>
        </c:dLbls>
        <c:gapWidth val="150"/>
        <c:overlap val="100"/>
        <c:axId val="578113120"/>
        <c:axId val="578110496"/>
      </c:barChart>
      <c:catAx>
        <c:axId val="57811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78110496"/>
        <c:crosses val="autoZero"/>
        <c:auto val="1"/>
        <c:lblAlgn val="ctr"/>
        <c:lblOffset val="100"/>
        <c:noMultiLvlLbl val="0"/>
      </c:catAx>
      <c:valAx>
        <c:axId val="578110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Payments ($ million)</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578113120"/>
        <c:crosses val="autoZero"/>
        <c:crossBetween val="between"/>
      </c:valAx>
      <c:spPr>
        <a:noFill/>
        <a:ln>
          <a:solidFill>
            <a:schemeClr val="bg1">
              <a:lumMod val="75000"/>
            </a:schemeClr>
          </a:solidFill>
        </a:ln>
        <a:effectLst/>
      </c:spPr>
    </c:plotArea>
    <c:legend>
      <c:legendPos val="b"/>
      <c:layout>
        <c:manualLayout>
          <c:xMode val="edge"/>
          <c:yMode val="edge"/>
          <c:x val="0.34548556430446192"/>
          <c:y val="2.1594078083989493E-3"/>
          <c:w val="0.3090288713910761"/>
          <c:h val="7.856975885826771E-2"/>
        </c:manualLayout>
      </c:layout>
      <c:overlay val="0"/>
      <c:spPr>
        <a:solidFill>
          <a:srgbClr val="FFFFFF"/>
        </a:solidFill>
        <a:ln>
          <a:solidFill>
            <a:srgbClr val="93A299"/>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b="1"/>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953" tIns="46477" rIns="92953" bIns="46477" rtlCol="0"/>
          <a:lstStyle>
            <a:lvl1pPr algn="r">
              <a:defRPr sz="1200"/>
            </a:lvl1pPr>
          </a:lstStyle>
          <a:p>
            <a:fld id="{7E1D4029-D75B-4C83-9582-14C03A91E3D4}" type="datetimeFigureOut">
              <a:rPr lang="en-US" smtClean="0"/>
              <a:t>1/28/2019</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53" tIns="46477" rIns="92953" bIns="46477" rtlCol="0" anchor="b"/>
          <a:lstStyle>
            <a:lvl1pPr algn="r">
              <a:defRPr sz="1200"/>
            </a:lvl1pPr>
          </a:lstStyle>
          <a:p>
            <a:fld id="{54641BA4-FC65-4EEB-A77F-C4D427E5BDA3}" type="slidenum">
              <a:rPr lang="en-US" smtClean="0"/>
              <a:t>‹#›</a:t>
            </a:fld>
            <a:endParaRPr lang="en-US"/>
          </a:p>
        </p:txBody>
      </p:sp>
    </p:spTree>
    <p:extLst>
      <p:ext uri="{BB962C8B-B14F-4D97-AF65-F5344CB8AC3E}">
        <p14:creationId xmlns:p14="http://schemas.microsoft.com/office/powerpoint/2010/main" val="2987375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1440" tIns="45720" rIns="91440" bIns="45720" rtlCol="0"/>
          <a:lstStyle>
            <a:lvl1pPr algn="r">
              <a:defRPr sz="1200"/>
            </a:lvl1pPr>
          </a:lstStyle>
          <a:p>
            <a:fld id="{9D5E2A6B-87D6-41B1-8368-BCD47EBD5AB8}" type="datetimeFigureOut">
              <a:rPr lang="en-US" smtClean="0"/>
              <a:t>1/28/2019</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1440" tIns="45720" rIns="91440" bIns="45720" rtlCol="0" anchor="b"/>
          <a:lstStyle>
            <a:lvl1pPr algn="r">
              <a:defRPr sz="1200"/>
            </a:lvl1pPr>
          </a:lstStyle>
          <a:p>
            <a:fld id="{02B50F80-2442-4EAF-A03E-16C93DDEED92}" type="slidenum">
              <a:rPr lang="en-US" smtClean="0"/>
              <a:t>‹#›</a:t>
            </a:fld>
            <a:endParaRPr lang="en-US"/>
          </a:p>
        </p:txBody>
      </p:sp>
    </p:spTree>
    <p:extLst>
      <p:ext uri="{BB962C8B-B14F-4D97-AF65-F5344CB8AC3E}">
        <p14:creationId xmlns:p14="http://schemas.microsoft.com/office/powerpoint/2010/main" val="102789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B26025-76D1-464A-B462-70567A17B9BC}"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88B4-3CB1-40B3-A442-E7A75A99B63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26025-76D1-464A-B462-70567A17B9BC}"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26025-76D1-464A-B462-70567A17B9BC}"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B26025-76D1-464A-B462-70567A17B9BC}"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26025-76D1-464A-B462-70567A17B9BC}"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0F88B4-3CB1-40B3-A442-E7A75A99B63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B26025-76D1-464A-B462-70567A17B9BC}"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B26025-76D1-464A-B462-70567A17B9BC}"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0F88B4-3CB1-40B3-A442-E7A75A99B63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B26025-76D1-464A-B462-70567A17B9BC}"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26025-76D1-464A-B462-70567A17B9BC}"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26025-76D1-464A-B462-70567A17B9BC}"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88B4-3CB1-40B3-A442-E7A75A99B63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26025-76D1-464A-B462-70567A17B9BC}"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0F88B4-3CB1-40B3-A442-E7A75A99B63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6B26025-76D1-464A-B462-70567A17B9BC}" type="datetimeFigureOut">
              <a:rPr lang="en-US" smtClean="0"/>
              <a:t>1/28/2019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80F88B4-3CB1-40B3-A442-E7A75A99B63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user/uwipm" TargetMode="External"/><Relationship Id="rId2" Type="http://schemas.openxmlformats.org/officeDocument/2006/relationships/hyperlink" Target="https://renk.aae.wisc.edu/ag-outlook-foru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nasdonline.org/static_content/documents/7400/farmstress-a-ash-103-top10listpdf.pdf" TargetMode="External"/><Relationship Id="rId2" Type="http://schemas.openxmlformats.org/officeDocument/2006/relationships/hyperlink" Target="https://datcp.wi.gov/Pages/Growing_WI/FarmCenterOverview.aspx" TargetMode="External"/><Relationship Id="rId1" Type="http://schemas.openxmlformats.org/officeDocument/2006/relationships/slideLayout" Target="../slideLayouts/slideLayout2.xml"/><Relationship Id="rId4" Type="http://schemas.openxmlformats.org/officeDocument/2006/relationships/hyperlink" Target="http://www.agsafety.info/2016/12/farm-stress-decision-making-during.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990600"/>
          </a:xfrm>
        </p:spPr>
        <p:txBody>
          <a:bodyPr>
            <a:noAutofit/>
          </a:bodyPr>
          <a:lstStyle/>
          <a:p>
            <a:pPr algn="ctr"/>
            <a:r>
              <a:rPr lang="en-US" sz="3600" dirty="0">
                <a:solidFill>
                  <a:schemeClr val="accent6"/>
                </a:solidFill>
              </a:rPr>
              <a:t>2019 Wisconsin Agricultural Outlook Forum</a:t>
            </a:r>
          </a:p>
        </p:txBody>
      </p:sp>
      <p:sp>
        <p:nvSpPr>
          <p:cNvPr id="3" name="Content Placeholder 2"/>
          <p:cNvSpPr>
            <a:spLocks noGrp="1"/>
          </p:cNvSpPr>
          <p:nvPr>
            <p:ph idx="1"/>
          </p:nvPr>
        </p:nvSpPr>
        <p:spPr>
          <a:xfrm>
            <a:off x="457200" y="1600200"/>
            <a:ext cx="8229600" cy="5181600"/>
          </a:xfrm>
        </p:spPr>
        <p:txBody>
          <a:bodyPr>
            <a:normAutofit lnSpcReduction="10000"/>
          </a:bodyPr>
          <a:lstStyle/>
          <a:p>
            <a:r>
              <a:rPr lang="en-US" b="1" dirty="0"/>
              <a:t>10:00-12:30: Agricultural Situation and Outlook</a:t>
            </a:r>
          </a:p>
          <a:p>
            <a:pPr lvl="1"/>
            <a:r>
              <a:rPr lang="en-US" sz="2400" dirty="0"/>
              <a:t>Farm Income and the New Farm Bill, Dairy, Grains and Livestock, Specialty Crops and Wisconsin Economy</a:t>
            </a:r>
          </a:p>
          <a:p>
            <a:pPr lvl="1"/>
            <a:endParaRPr lang="en-US" sz="1000" dirty="0"/>
          </a:p>
          <a:p>
            <a:r>
              <a:rPr lang="en-US" b="1" dirty="0"/>
              <a:t>12:30-1:30: Lunch</a:t>
            </a:r>
          </a:p>
          <a:p>
            <a:endParaRPr lang="en-US" sz="1000" b="1" dirty="0"/>
          </a:p>
          <a:p>
            <a:r>
              <a:rPr lang="en-US" b="1" dirty="0"/>
              <a:t>1:30-4:00 Dairy Consolidation: New Perspectives for </a:t>
            </a:r>
          </a:p>
          <a:p>
            <a:pPr marL="0" indent="0">
              <a:buNone/>
            </a:pPr>
            <a:r>
              <a:rPr lang="en-US" b="1" dirty="0"/>
              <a:t>	        America’s </a:t>
            </a:r>
            <a:r>
              <a:rPr lang="en-US" b="1" dirty="0" err="1"/>
              <a:t>Dairyland</a:t>
            </a:r>
            <a:endParaRPr lang="en-US" b="1" dirty="0"/>
          </a:p>
          <a:p>
            <a:pPr lvl="1"/>
            <a:r>
              <a:rPr lang="en-US" sz="2400" dirty="0"/>
              <a:t>Marin Bozic, Pete Kappelman, Bill Curley, Sue Taylor, and Mark Stephenson</a:t>
            </a:r>
          </a:p>
          <a:p>
            <a:pPr lvl="1"/>
            <a:endParaRPr lang="en-US" sz="1000" dirty="0"/>
          </a:p>
          <a:p>
            <a:r>
              <a:rPr lang="en-US" b="1" dirty="0">
                <a:hlinkClick r:id="rId2"/>
              </a:rPr>
              <a:t>https://renk.aae.wisc.edu/ag-outlook-forum/</a:t>
            </a:r>
            <a:r>
              <a:rPr lang="en-US" b="1" dirty="0"/>
              <a:t> </a:t>
            </a:r>
          </a:p>
          <a:p>
            <a:r>
              <a:rPr lang="en-US" b="1" dirty="0"/>
              <a:t>Livestream: </a:t>
            </a:r>
            <a:r>
              <a:rPr lang="en-US" dirty="0">
                <a:hlinkClick r:id="rId3"/>
              </a:rPr>
              <a:t>https://www.youtube.com/user/uwipm</a:t>
            </a:r>
            <a:endParaRPr lang="en-US" dirty="0"/>
          </a:p>
          <a:p>
            <a:r>
              <a:rPr lang="en-US" b="1" dirty="0">
                <a:solidFill>
                  <a:srgbClr val="00B0F0"/>
                </a:solidFill>
              </a:rPr>
              <a:t>#</a:t>
            </a:r>
            <a:r>
              <a:rPr lang="en-US" b="1" dirty="0" err="1">
                <a:solidFill>
                  <a:srgbClr val="00B0F0"/>
                </a:solidFill>
              </a:rPr>
              <a:t>WiAgOutlook</a:t>
            </a:r>
            <a:endParaRPr lang="en-US" dirty="0">
              <a:solidFill>
                <a:srgbClr val="00B0F0"/>
              </a:solidFill>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6019800"/>
            <a:ext cx="314960" cy="30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179175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extLst>
              <p:ext uri="{D42A27DB-BD31-4B8C-83A1-F6EECF244321}">
                <p14:modId xmlns:p14="http://schemas.microsoft.com/office/powerpoint/2010/main" val="2864273378"/>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sz="3400" dirty="0"/>
              <a:t>Wisconsin Net Farm Income in 2010-2018F</a:t>
            </a:r>
          </a:p>
        </p:txBody>
      </p:sp>
      <p:sp>
        <p:nvSpPr>
          <p:cNvPr id="6" name="TextBox 5"/>
          <p:cNvSpPr txBox="1"/>
          <p:nvPr/>
        </p:nvSpPr>
        <p:spPr>
          <a:xfrm>
            <a:off x="7620000" y="3817203"/>
            <a:ext cx="1371600" cy="830997"/>
          </a:xfrm>
          <a:prstGeom prst="rect">
            <a:avLst/>
          </a:prstGeom>
          <a:noFill/>
        </p:spPr>
        <p:txBody>
          <a:bodyPr wrap="square" rtlCol="0">
            <a:spAutoFit/>
          </a:bodyPr>
          <a:lstStyle/>
          <a:p>
            <a:r>
              <a:rPr lang="en-US" sz="2400" b="1" dirty="0">
                <a:solidFill>
                  <a:srgbClr val="C00000"/>
                </a:solidFill>
              </a:rPr>
              <a:t>$1.7 B </a:t>
            </a:r>
          </a:p>
          <a:p>
            <a:r>
              <a:rPr lang="en-US" sz="2400" b="1" dirty="0">
                <a:solidFill>
                  <a:srgbClr val="C00000"/>
                </a:solidFill>
              </a:rPr>
              <a:t>-6%</a:t>
            </a:r>
          </a:p>
        </p:txBody>
      </p:sp>
      <p:sp>
        <p:nvSpPr>
          <p:cNvPr id="4" name="TextBox 3"/>
          <p:cNvSpPr txBox="1"/>
          <p:nvPr/>
        </p:nvSpPr>
        <p:spPr>
          <a:xfrm>
            <a:off x="1524000" y="4884003"/>
            <a:ext cx="7376160" cy="461665"/>
          </a:xfrm>
          <a:prstGeom prst="rect">
            <a:avLst/>
          </a:prstGeom>
          <a:noFill/>
        </p:spPr>
        <p:txBody>
          <a:bodyPr wrap="square" rtlCol="0">
            <a:spAutoFit/>
          </a:bodyPr>
          <a:lstStyle/>
          <a:p>
            <a:r>
              <a:rPr lang="en-US" sz="2400" dirty="0"/>
              <a:t>Good production year, but income depends on prices</a:t>
            </a:r>
          </a:p>
        </p:txBody>
      </p:sp>
      <p:sp>
        <p:nvSpPr>
          <p:cNvPr id="8"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268398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fontScale="90000"/>
          </a:bodyPr>
          <a:lstStyle/>
          <a:p>
            <a:pPr algn="ctr"/>
            <a:r>
              <a:rPr lang="en-US" dirty="0"/>
              <a:t>Wisconsin Land Values Up 2.3% in 2018</a:t>
            </a:r>
            <a:endParaRPr lang="en-US" sz="2700" dirty="0"/>
          </a:p>
        </p:txBody>
      </p:sp>
      <p:pic>
        <p:nvPicPr>
          <p:cNvPr id="4" name="Content Placeholder 3"/>
          <p:cNvPicPr>
            <a:picLocks noGrp="1" noChangeAspect="1"/>
          </p:cNvPicPr>
          <p:nvPr>
            <p:ph idx="1"/>
          </p:nvPr>
        </p:nvPicPr>
        <p:blipFill>
          <a:blip r:embed="rId2"/>
          <a:stretch>
            <a:fillRect/>
          </a:stretch>
        </p:blipFill>
        <p:spPr>
          <a:xfrm>
            <a:off x="763229" y="1045512"/>
            <a:ext cx="7617542" cy="5736288"/>
          </a:xfrm>
          <a:prstGeom prst="rect">
            <a:avLst/>
          </a:prstGeom>
        </p:spPr>
      </p:pic>
      <p:sp>
        <p:nvSpPr>
          <p:cNvPr id="3" name="Rectangle 2"/>
          <p:cNvSpPr/>
          <p:nvPr/>
        </p:nvSpPr>
        <p:spPr>
          <a:xfrm>
            <a:off x="2657052" y="1383268"/>
            <a:ext cx="4067139" cy="369332"/>
          </a:xfrm>
          <a:prstGeom prst="rect">
            <a:avLst/>
          </a:prstGeom>
          <a:solidFill>
            <a:schemeClr val="bg1"/>
          </a:solidFill>
        </p:spPr>
        <p:txBody>
          <a:bodyPr wrap="none">
            <a:spAutoFit/>
          </a:bodyPr>
          <a:lstStyle/>
          <a:p>
            <a:r>
              <a:rPr lang="en-US" b="1" dirty="0">
                <a:solidFill>
                  <a:schemeClr val="tx2"/>
                </a:solidFill>
              </a:rPr>
              <a:t>(Up 9.5% in 2017, 2</a:t>
            </a:r>
            <a:r>
              <a:rPr lang="en-US" b="1" baseline="30000" dirty="0">
                <a:solidFill>
                  <a:schemeClr val="tx2"/>
                </a:solidFill>
              </a:rPr>
              <a:t>nd</a:t>
            </a:r>
            <a:r>
              <a:rPr lang="en-US" b="1" dirty="0">
                <a:solidFill>
                  <a:schemeClr val="tx2"/>
                </a:solidFill>
              </a:rPr>
              <a:t> highest in US)</a:t>
            </a:r>
          </a:p>
        </p:txBody>
      </p:sp>
      <p:sp>
        <p:nvSpPr>
          <p:cNvPr id="5"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2914865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State Average Cropland Rental Rate ($/A)</a:t>
            </a:r>
            <a:br>
              <a:rPr lang="en-US" dirty="0"/>
            </a:br>
            <a:r>
              <a:rPr lang="en-US" dirty="0"/>
              <a:t>up 0.7% in 2018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972584"/>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3106758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Projected Dairy Margins into 2019</a:t>
            </a:r>
          </a:p>
        </p:txBody>
      </p:sp>
      <p:pic>
        <p:nvPicPr>
          <p:cNvPr id="14338" name="Picture 2" descr="https://dairymarkets.org/Tools/DashboardIncludes/MP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077200" cy="49505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6375371"/>
            <a:ext cx="2667000" cy="276999"/>
          </a:xfrm>
          <a:prstGeom prst="rect">
            <a:avLst/>
          </a:prstGeom>
          <a:noFill/>
        </p:spPr>
        <p:txBody>
          <a:bodyPr wrap="square" rtlCol="0">
            <a:spAutoFit/>
          </a:bodyPr>
          <a:lstStyle/>
          <a:p>
            <a:r>
              <a:rPr lang="en-US" sz="1200" dirty="0"/>
              <a:t>https://dairymarkets.org/MPP/</a:t>
            </a:r>
          </a:p>
        </p:txBody>
      </p:sp>
      <p:sp>
        <p:nvSpPr>
          <p:cNvPr id="5"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253519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Historical and Projected Margins ($/</a:t>
            </a:r>
            <a:r>
              <a:rPr lang="en-US" dirty="0" err="1"/>
              <a:t>bu</a:t>
            </a:r>
            <a:r>
              <a:rPr lang="en-US" dirty="0"/>
              <a:t>) for Corn and Soybeans in Iowa </a:t>
            </a:r>
            <a:r>
              <a:rPr lang="en-US" sz="2700" dirty="0"/>
              <a:t>(as of Jan 2019)</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9245536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a:picLocks noChangeAspect="1"/>
          </p:cNvPicPr>
          <p:nvPr/>
        </p:nvPicPr>
        <p:blipFill>
          <a:blip r:embed="rId3"/>
          <a:stretch>
            <a:fillRect/>
          </a:stretch>
        </p:blipFill>
        <p:spPr>
          <a:xfrm>
            <a:off x="6096000" y="6280568"/>
            <a:ext cx="2457450" cy="425032"/>
          </a:xfrm>
          <a:prstGeom prst="rect">
            <a:avLst/>
          </a:prstGeom>
        </p:spPr>
      </p:pic>
      <p:sp>
        <p:nvSpPr>
          <p:cNvPr id="8"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graphicFrame>
        <p:nvGraphicFramePr>
          <p:cNvPr id="9" name="Content Placeholder 3"/>
          <p:cNvGraphicFramePr>
            <a:graphicFrameLocks/>
          </p:cNvGraphicFramePr>
          <p:nvPr>
            <p:extLst>
              <p:ext uri="{D42A27DB-BD31-4B8C-83A1-F6EECF244321}">
                <p14:modId xmlns:p14="http://schemas.microsoft.com/office/powerpoint/2010/main" val="2753103926"/>
              </p:ext>
            </p:extLst>
          </p:nvPr>
        </p:nvGraphicFramePr>
        <p:xfrm>
          <a:off x="1702763" y="1600200"/>
          <a:ext cx="2667000" cy="111252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195656686"/>
                    </a:ext>
                  </a:extLst>
                </a:gridCol>
                <a:gridCol w="762000">
                  <a:extLst>
                    <a:ext uri="{9D8B030D-6E8A-4147-A177-3AD203B41FA5}">
                      <a16:colId xmlns:a16="http://schemas.microsoft.com/office/drawing/2014/main" val="1328714350"/>
                    </a:ext>
                  </a:extLst>
                </a:gridCol>
                <a:gridCol w="762000">
                  <a:extLst>
                    <a:ext uri="{9D8B030D-6E8A-4147-A177-3AD203B41FA5}">
                      <a16:colId xmlns:a16="http://schemas.microsoft.com/office/drawing/2014/main" val="1684045141"/>
                    </a:ext>
                  </a:extLst>
                </a:gridCol>
              </a:tblGrid>
              <a:tr h="370840">
                <a:tc>
                  <a:txBody>
                    <a:bodyPr/>
                    <a:lstStyle/>
                    <a:p>
                      <a:r>
                        <a:rPr lang="en-US" sz="1800" dirty="0"/>
                        <a:t>WASDE</a:t>
                      </a:r>
                    </a:p>
                  </a:txBody>
                  <a:tcPr/>
                </a:tc>
                <a:tc>
                  <a:txBody>
                    <a:bodyPr/>
                    <a:lstStyle/>
                    <a:p>
                      <a:pPr algn="ctr"/>
                      <a:r>
                        <a:rPr lang="en-US" sz="1800" dirty="0"/>
                        <a:t>2018</a:t>
                      </a:r>
                    </a:p>
                  </a:txBody>
                  <a:tcPr/>
                </a:tc>
                <a:tc>
                  <a:txBody>
                    <a:bodyPr/>
                    <a:lstStyle/>
                    <a:p>
                      <a:pPr algn="ctr"/>
                      <a:r>
                        <a:rPr lang="en-US" sz="1800" dirty="0"/>
                        <a:t>2019</a:t>
                      </a:r>
                    </a:p>
                  </a:txBody>
                  <a:tcPr/>
                </a:tc>
                <a:extLst>
                  <a:ext uri="{0D108BD9-81ED-4DB2-BD59-A6C34878D82A}">
                    <a16:rowId xmlns:a16="http://schemas.microsoft.com/office/drawing/2014/main" val="2216380016"/>
                  </a:ext>
                </a:extLst>
              </a:tr>
              <a:tr h="370840">
                <a:tc>
                  <a:txBody>
                    <a:bodyPr/>
                    <a:lstStyle/>
                    <a:p>
                      <a:r>
                        <a:rPr lang="en-US" sz="1800" dirty="0"/>
                        <a:t>Corn</a:t>
                      </a:r>
                    </a:p>
                  </a:txBody>
                  <a:tcPr/>
                </a:tc>
                <a:tc>
                  <a:txBody>
                    <a:bodyPr/>
                    <a:lstStyle/>
                    <a:p>
                      <a:pPr algn="ctr"/>
                      <a:r>
                        <a:rPr lang="en-US" sz="1800" dirty="0"/>
                        <a:t>3.60</a:t>
                      </a:r>
                    </a:p>
                  </a:txBody>
                  <a:tcPr/>
                </a:tc>
                <a:tc>
                  <a:txBody>
                    <a:bodyPr/>
                    <a:lstStyle/>
                    <a:p>
                      <a:pPr algn="ctr"/>
                      <a:r>
                        <a:rPr lang="en-US" sz="1800" dirty="0"/>
                        <a:t>3.90</a:t>
                      </a:r>
                    </a:p>
                  </a:txBody>
                  <a:tcPr/>
                </a:tc>
                <a:extLst>
                  <a:ext uri="{0D108BD9-81ED-4DB2-BD59-A6C34878D82A}">
                    <a16:rowId xmlns:a16="http://schemas.microsoft.com/office/drawing/2014/main" val="673103436"/>
                  </a:ext>
                </a:extLst>
              </a:tr>
              <a:tr h="370840">
                <a:tc>
                  <a:txBody>
                    <a:bodyPr/>
                    <a:lstStyle/>
                    <a:p>
                      <a:r>
                        <a:rPr lang="en-US" sz="1800" dirty="0"/>
                        <a:t>Soybean</a:t>
                      </a:r>
                    </a:p>
                  </a:txBody>
                  <a:tcPr/>
                </a:tc>
                <a:tc>
                  <a:txBody>
                    <a:bodyPr/>
                    <a:lstStyle/>
                    <a:p>
                      <a:pPr algn="ctr"/>
                      <a:r>
                        <a:rPr lang="en-US" sz="1800" dirty="0"/>
                        <a:t>8.60</a:t>
                      </a:r>
                    </a:p>
                  </a:txBody>
                  <a:tcPr/>
                </a:tc>
                <a:tc>
                  <a:txBody>
                    <a:bodyPr/>
                    <a:lstStyle/>
                    <a:p>
                      <a:pPr algn="ctr"/>
                      <a:r>
                        <a:rPr lang="en-US" sz="1800" dirty="0"/>
                        <a:t>8.75</a:t>
                      </a:r>
                    </a:p>
                  </a:txBody>
                  <a:tcPr/>
                </a:tc>
                <a:extLst>
                  <a:ext uri="{0D108BD9-81ED-4DB2-BD59-A6C34878D82A}">
                    <a16:rowId xmlns:a16="http://schemas.microsoft.com/office/drawing/2014/main" val="2170353120"/>
                  </a:ext>
                </a:extLst>
              </a:tr>
            </a:tbl>
          </a:graphicData>
        </a:graphic>
      </p:graphicFrame>
    </p:spTree>
    <p:extLst>
      <p:ext uri="{BB962C8B-B14F-4D97-AF65-F5344CB8AC3E}">
        <p14:creationId xmlns:p14="http://schemas.microsoft.com/office/powerpoint/2010/main" val="3140695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Wisconsin Led the Nation in Chapter 12 Bankruptcy Filings for 10/1/17 to 9/30/18</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5467212"/>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5800" y="6477000"/>
            <a:ext cx="8001000" cy="276999"/>
          </a:xfrm>
          <a:prstGeom prst="rect">
            <a:avLst/>
          </a:prstGeom>
          <a:noFill/>
        </p:spPr>
        <p:txBody>
          <a:bodyPr wrap="square" rtlCol="0">
            <a:spAutoFit/>
          </a:bodyPr>
          <a:lstStyle/>
          <a:p>
            <a:pPr algn="r"/>
            <a:r>
              <a:rPr lang="en-US" sz="1200" dirty="0"/>
              <a:t>http://www.uscourts.gov/statistics-reports/caseload-statistics-data-tables</a:t>
            </a:r>
          </a:p>
        </p:txBody>
      </p:sp>
      <p:sp>
        <p:nvSpPr>
          <p:cNvPr id="6"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331599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00000000-0008-0000-0000-000008000000}"/>
              </a:ext>
            </a:extLst>
          </p:cNvPr>
          <p:cNvGraphicFramePr>
            <a:graphicFrameLocks noGrp="1"/>
          </p:cNvGraphicFramePr>
          <p:nvPr>
            <p:ph idx="1"/>
            <p:extLst>
              <p:ext uri="{D42A27DB-BD31-4B8C-83A1-F6EECF244321}">
                <p14:modId xmlns:p14="http://schemas.microsoft.com/office/powerpoint/2010/main" val="3507327024"/>
              </p:ext>
            </p:extLst>
          </p:nvPr>
        </p:nvGraphicFramePr>
        <p:xfrm>
          <a:off x="304800" y="457200"/>
          <a:ext cx="8534400" cy="4038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47274896"/>
              </p:ext>
            </p:extLst>
          </p:nvPr>
        </p:nvGraphicFramePr>
        <p:xfrm>
          <a:off x="457200" y="4297680"/>
          <a:ext cx="8229600" cy="2255520"/>
        </p:xfrm>
        <a:graphic>
          <a:graphicData uri="http://schemas.openxmlformats.org/drawingml/2006/table">
            <a:tbl>
              <a:tblPr firstRow="1" bandRow="1">
                <a:tableStyleId>{93296810-A885-4BE3-A3E7-6D5BEEA58F35}</a:tableStyleId>
              </a:tblPr>
              <a:tblGrid>
                <a:gridCol w="1905000">
                  <a:extLst>
                    <a:ext uri="{9D8B030D-6E8A-4147-A177-3AD203B41FA5}">
                      <a16:colId xmlns:a16="http://schemas.microsoft.com/office/drawing/2014/main" val="2874098553"/>
                    </a:ext>
                  </a:extLst>
                </a:gridCol>
                <a:gridCol w="1371600">
                  <a:extLst>
                    <a:ext uri="{9D8B030D-6E8A-4147-A177-3AD203B41FA5}">
                      <a16:colId xmlns:a16="http://schemas.microsoft.com/office/drawing/2014/main" val="3895306063"/>
                    </a:ext>
                  </a:extLst>
                </a:gridCol>
                <a:gridCol w="1295400">
                  <a:extLst>
                    <a:ext uri="{9D8B030D-6E8A-4147-A177-3AD203B41FA5}">
                      <a16:colId xmlns:a16="http://schemas.microsoft.com/office/drawing/2014/main" val="2255587482"/>
                    </a:ext>
                  </a:extLst>
                </a:gridCol>
                <a:gridCol w="1295400">
                  <a:extLst>
                    <a:ext uri="{9D8B030D-6E8A-4147-A177-3AD203B41FA5}">
                      <a16:colId xmlns:a16="http://schemas.microsoft.com/office/drawing/2014/main" val="1896352014"/>
                    </a:ext>
                  </a:extLst>
                </a:gridCol>
                <a:gridCol w="2362200">
                  <a:extLst>
                    <a:ext uri="{9D8B030D-6E8A-4147-A177-3AD203B41FA5}">
                      <a16:colId xmlns:a16="http://schemas.microsoft.com/office/drawing/2014/main" val="3256377534"/>
                    </a:ext>
                  </a:extLst>
                </a:gridCol>
              </a:tblGrid>
              <a:tr h="370840">
                <a:tc gridSpan="5">
                  <a:txBody>
                    <a:bodyPr/>
                    <a:lstStyle/>
                    <a:p>
                      <a:pPr algn="ctr"/>
                      <a:r>
                        <a:rPr lang="en-US" sz="2800" dirty="0"/>
                        <a:t>Chapter 12 Bankruptcies per 10,000 Farms</a:t>
                      </a:r>
                    </a:p>
                  </a:txBody>
                  <a:tcPr/>
                </a:tc>
                <a:tc hMerge="1">
                  <a:txBody>
                    <a:bodyPr/>
                    <a:lstStyle/>
                    <a:p>
                      <a:pPr algn="ctr"/>
                      <a:endParaRPr lang="en-US" sz="2800" dirty="0"/>
                    </a:p>
                  </a:txBody>
                  <a:tcPr/>
                </a:tc>
                <a:tc hMerge="1">
                  <a:txBody>
                    <a:bodyPr/>
                    <a:lstStyle/>
                    <a:p>
                      <a:pPr algn="ctr"/>
                      <a:endParaRPr lang="en-US" sz="2800" dirty="0"/>
                    </a:p>
                  </a:txBody>
                  <a:tcPr/>
                </a:tc>
                <a:tc hMerge="1">
                  <a:txBody>
                    <a:bodyPr/>
                    <a:lstStyle/>
                    <a:p>
                      <a:pPr algn="ctr"/>
                      <a:endParaRPr lang="en-US" sz="2800" dirty="0"/>
                    </a:p>
                  </a:txBody>
                  <a:tcPr/>
                </a:tc>
                <a:tc hMerge="1">
                  <a:txBody>
                    <a:bodyPr/>
                    <a:lstStyle/>
                    <a:p>
                      <a:pPr algn="ctr"/>
                      <a:endParaRPr lang="en-US" sz="2800" dirty="0"/>
                    </a:p>
                  </a:txBody>
                  <a:tcPr/>
                </a:tc>
                <a:extLst>
                  <a:ext uri="{0D108BD9-81ED-4DB2-BD59-A6C34878D82A}">
                    <a16:rowId xmlns:a16="http://schemas.microsoft.com/office/drawing/2014/main" val="55537658"/>
                  </a:ext>
                </a:extLst>
              </a:tr>
              <a:tr h="370840">
                <a:tc>
                  <a:txBody>
                    <a:bodyPr/>
                    <a:lstStyle/>
                    <a:p>
                      <a:endParaRPr lang="en-US" sz="2400" b="1" dirty="0">
                        <a:solidFill>
                          <a:schemeClr val="bg1"/>
                        </a:solidFill>
                      </a:endParaRPr>
                    </a:p>
                    <a:p>
                      <a:r>
                        <a:rPr lang="en-US" sz="2400" b="1" dirty="0">
                          <a:solidFill>
                            <a:schemeClr val="bg1"/>
                          </a:solidFill>
                        </a:rPr>
                        <a:t>State</a:t>
                      </a:r>
                    </a:p>
                  </a:txBody>
                  <a:tcPr>
                    <a:solidFill>
                      <a:schemeClr val="accent6"/>
                    </a:solidFill>
                  </a:tcPr>
                </a:tc>
                <a:tc>
                  <a:txBody>
                    <a:bodyPr/>
                    <a:lstStyle/>
                    <a:p>
                      <a:pPr algn="ctr"/>
                      <a:endParaRPr lang="en-US" sz="2400" b="1" dirty="0">
                        <a:solidFill>
                          <a:schemeClr val="bg1"/>
                        </a:solidFill>
                      </a:endParaRPr>
                    </a:p>
                    <a:p>
                      <a:pPr algn="ctr"/>
                      <a:r>
                        <a:rPr lang="en-US" sz="2400" b="1" dirty="0">
                          <a:solidFill>
                            <a:schemeClr val="bg1"/>
                          </a:solidFill>
                        </a:rPr>
                        <a:t>2016</a:t>
                      </a:r>
                    </a:p>
                  </a:txBody>
                  <a:tcPr>
                    <a:solidFill>
                      <a:schemeClr val="accent6"/>
                    </a:solidFill>
                  </a:tcPr>
                </a:tc>
                <a:tc>
                  <a:txBody>
                    <a:bodyPr/>
                    <a:lstStyle/>
                    <a:p>
                      <a:pPr algn="ctr"/>
                      <a:endParaRPr lang="en-US" sz="2400" b="1" dirty="0">
                        <a:solidFill>
                          <a:schemeClr val="bg1"/>
                        </a:solidFill>
                      </a:endParaRPr>
                    </a:p>
                    <a:p>
                      <a:pPr algn="ctr"/>
                      <a:r>
                        <a:rPr lang="en-US" sz="2400" b="1" dirty="0">
                          <a:solidFill>
                            <a:schemeClr val="bg1"/>
                          </a:solidFill>
                        </a:rPr>
                        <a:t>2017</a:t>
                      </a:r>
                    </a:p>
                  </a:txBody>
                  <a:tcPr>
                    <a:solidFill>
                      <a:schemeClr val="accent6"/>
                    </a:solidFill>
                  </a:tcPr>
                </a:tc>
                <a:tc>
                  <a:txBody>
                    <a:bodyPr/>
                    <a:lstStyle/>
                    <a:p>
                      <a:pPr algn="ctr"/>
                      <a:endParaRPr lang="en-US" sz="2400" b="1" dirty="0">
                        <a:solidFill>
                          <a:schemeClr val="bg1"/>
                        </a:solidFill>
                      </a:endParaRPr>
                    </a:p>
                    <a:p>
                      <a:pPr algn="ctr"/>
                      <a:r>
                        <a:rPr lang="en-US" sz="2400" b="1" dirty="0">
                          <a:solidFill>
                            <a:schemeClr val="bg1"/>
                          </a:solidFill>
                        </a:rPr>
                        <a:t>2018</a:t>
                      </a:r>
                    </a:p>
                  </a:txBody>
                  <a:tcPr>
                    <a:solidFill>
                      <a:schemeClr val="accent6"/>
                    </a:solidFill>
                  </a:tcPr>
                </a:tc>
                <a:tc>
                  <a:txBody>
                    <a:bodyPr/>
                    <a:lstStyle/>
                    <a:p>
                      <a:pPr algn="ctr"/>
                      <a:r>
                        <a:rPr lang="en-US" sz="2400" b="1" baseline="0" dirty="0">
                          <a:solidFill>
                            <a:schemeClr val="bg1"/>
                          </a:solidFill>
                        </a:rPr>
                        <a:t>Average</a:t>
                      </a:r>
                    </a:p>
                    <a:p>
                      <a:pPr algn="ctr"/>
                      <a:r>
                        <a:rPr lang="en-US" sz="2400" b="1" dirty="0">
                          <a:solidFill>
                            <a:schemeClr val="bg1"/>
                          </a:solidFill>
                        </a:rPr>
                        <a:t>1997-2016</a:t>
                      </a:r>
                    </a:p>
                  </a:txBody>
                  <a:tcPr>
                    <a:solidFill>
                      <a:schemeClr val="accent6"/>
                    </a:solidFill>
                  </a:tcPr>
                </a:tc>
                <a:extLst>
                  <a:ext uri="{0D108BD9-81ED-4DB2-BD59-A6C34878D82A}">
                    <a16:rowId xmlns:a16="http://schemas.microsoft.com/office/drawing/2014/main" val="1916933560"/>
                  </a:ext>
                </a:extLst>
              </a:tr>
              <a:tr h="370840">
                <a:tc>
                  <a:txBody>
                    <a:bodyPr/>
                    <a:lstStyle/>
                    <a:p>
                      <a:r>
                        <a:rPr lang="en-US" sz="2400" dirty="0"/>
                        <a:t>Wisconsin</a:t>
                      </a:r>
                    </a:p>
                  </a:txBody>
                  <a:tcPr/>
                </a:tc>
                <a:tc>
                  <a:txBody>
                    <a:bodyPr/>
                    <a:lstStyle/>
                    <a:p>
                      <a:pPr algn="ctr"/>
                      <a:r>
                        <a:rPr lang="en-US" sz="2400" dirty="0"/>
                        <a:t>5.82</a:t>
                      </a:r>
                    </a:p>
                  </a:txBody>
                  <a:tcPr/>
                </a:tc>
                <a:tc>
                  <a:txBody>
                    <a:bodyPr/>
                    <a:lstStyle/>
                    <a:p>
                      <a:pPr algn="ctr"/>
                      <a:r>
                        <a:rPr lang="en-US" sz="2400" dirty="0"/>
                        <a:t>6.57</a:t>
                      </a:r>
                    </a:p>
                  </a:txBody>
                  <a:tcPr/>
                </a:tc>
                <a:tc>
                  <a:txBody>
                    <a:bodyPr/>
                    <a:lstStyle/>
                    <a:p>
                      <a:pPr algn="ctr"/>
                      <a:r>
                        <a:rPr lang="en-US" sz="2400" dirty="0"/>
                        <a:t>6.86</a:t>
                      </a:r>
                    </a:p>
                  </a:txBody>
                  <a:tcPr/>
                </a:tc>
                <a:tc>
                  <a:txBody>
                    <a:bodyPr/>
                    <a:lstStyle/>
                    <a:p>
                      <a:pPr algn="ctr"/>
                      <a:r>
                        <a:rPr lang="en-US" sz="2400" dirty="0"/>
                        <a:t>2.98</a:t>
                      </a:r>
                    </a:p>
                  </a:txBody>
                  <a:tcPr/>
                </a:tc>
                <a:extLst>
                  <a:ext uri="{0D108BD9-81ED-4DB2-BD59-A6C34878D82A}">
                    <a16:rowId xmlns:a16="http://schemas.microsoft.com/office/drawing/2014/main" val="4201632910"/>
                  </a:ext>
                </a:extLst>
              </a:tr>
              <a:tr h="370840">
                <a:tc>
                  <a:txBody>
                    <a:bodyPr/>
                    <a:lstStyle/>
                    <a:p>
                      <a:r>
                        <a:rPr lang="en-US" sz="2400" dirty="0"/>
                        <a:t>Michigan</a:t>
                      </a:r>
                    </a:p>
                  </a:txBody>
                  <a:tcPr/>
                </a:tc>
                <a:tc>
                  <a:txBody>
                    <a:bodyPr/>
                    <a:lstStyle/>
                    <a:p>
                      <a:pPr algn="ctr"/>
                      <a:r>
                        <a:rPr lang="en-US" sz="2400" dirty="0"/>
                        <a:t>4.09</a:t>
                      </a:r>
                    </a:p>
                  </a:txBody>
                  <a:tcPr/>
                </a:tc>
                <a:tc>
                  <a:txBody>
                    <a:bodyPr/>
                    <a:lstStyle/>
                    <a:p>
                      <a:pPr algn="ctr"/>
                      <a:r>
                        <a:rPr lang="en-US" sz="2400" dirty="0"/>
                        <a:t>3.14</a:t>
                      </a:r>
                    </a:p>
                  </a:txBody>
                  <a:tcPr/>
                </a:tc>
                <a:tc>
                  <a:txBody>
                    <a:bodyPr/>
                    <a:lstStyle/>
                    <a:p>
                      <a:pPr algn="ctr"/>
                      <a:r>
                        <a:rPr lang="en-US" sz="2400" dirty="0"/>
                        <a:t>1.77</a:t>
                      </a:r>
                    </a:p>
                  </a:txBody>
                  <a:tcPr/>
                </a:tc>
                <a:tc>
                  <a:txBody>
                    <a:bodyPr/>
                    <a:lstStyle/>
                    <a:p>
                      <a:pPr algn="ctr"/>
                      <a:r>
                        <a:rPr lang="en-US" sz="2400" dirty="0"/>
                        <a:t>2.98</a:t>
                      </a:r>
                    </a:p>
                  </a:txBody>
                  <a:tcPr/>
                </a:tc>
                <a:extLst>
                  <a:ext uri="{0D108BD9-81ED-4DB2-BD59-A6C34878D82A}">
                    <a16:rowId xmlns:a16="http://schemas.microsoft.com/office/drawing/2014/main" val="2789323584"/>
                  </a:ext>
                </a:extLst>
              </a:tr>
            </a:tbl>
          </a:graphicData>
        </a:graphic>
      </p:graphicFrame>
      <p:sp>
        <p:nvSpPr>
          <p:cNvPr id="6" name="TextBox 5"/>
          <p:cNvSpPr txBox="1"/>
          <p:nvPr/>
        </p:nvSpPr>
        <p:spPr>
          <a:xfrm>
            <a:off x="457200" y="6553200"/>
            <a:ext cx="8229600" cy="292388"/>
          </a:xfrm>
          <a:prstGeom prst="rect">
            <a:avLst/>
          </a:prstGeom>
          <a:noFill/>
        </p:spPr>
        <p:txBody>
          <a:bodyPr wrap="square" rtlCol="0">
            <a:spAutoFit/>
          </a:bodyPr>
          <a:lstStyle/>
          <a:p>
            <a:r>
              <a:rPr lang="en-US" sz="1300" dirty="0" err="1"/>
              <a:t>Dinterman</a:t>
            </a:r>
            <a:r>
              <a:rPr lang="en-US" sz="1300" dirty="0"/>
              <a:t> et al. (2018) https://aede.osu.edu/sites/aede/files/publication_files/FarmBankruptciesPaper.pdf</a:t>
            </a:r>
          </a:p>
        </p:txBody>
      </p:sp>
      <p:sp>
        <p:nvSpPr>
          <p:cNvPr id="7" name="TextBox 6"/>
          <p:cNvSpPr txBox="1"/>
          <p:nvPr/>
        </p:nvSpPr>
        <p:spPr>
          <a:xfrm>
            <a:off x="1295400" y="300335"/>
            <a:ext cx="7467600" cy="461665"/>
          </a:xfrm>
          <a:prstGeom prst="rect">
            <a:avLst/>
          </a:prstGeom>
          <a:noFill/>
        </p:spPr>
        <p:txBody>
          <a:bodyPr wrap="square" rtlCol="0">
            <a:spAutoFit/>
          </a:bodyPr>
          <a:lstStyle/>
          <a:p>
            <a:r>
              <a:rPr lang="en-US" sz="2400" b="1" dirty="0">
                <a:solidFill>
                  <a:srgbClr val="FF0000"/>
                </a:solidFill>
              </a:rPr>
              <a:t>Current WI Farm Bankruptcy Rate Unusually High</a:t>
            </a:r>
          </a:p>
        </p:txBody>
      </p:sp>
      <p:sp>
        <p:nvSpPr>
          <p:cNvPr id="8"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3393767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12 Bankruptcy Filings by County (10/1/17 to 9/30/18)</a:t>
            </a:r>
          </a:p>
        </p:txBody>
      </p:sp>
      <p:pic>
        <p:nvPicPr>
          <p:cNvPr id="7" name="Picture 6"/>
          <p:cNvPicPr>
            <a:picLocks noChangeAspect="1"/>
          </p:cNvPicPr>
          <p:nvPr/>
        </p:nvPicPr>
        <p:blipFill>
          <a:blip r:embed="rId2"/>
          <a:stretch>
            <a:fillRect/>
          </a:stretch>
        </p:blipFill>
        <p:spPr>
          <a:xfrm>
            <a:off x="1149350" y="5566045"/>
            <a:ext cx="2965450" cy="1132500"/>
          </a:xfrm>
          <a:prstGeom prst="rect">
            <a:avLst/>
          </a:prstGeom>
        </p:spPr>
      </p:pic>
      <p:pic>
        <p:nvPicPr>
          <p:cNvPr id="1026" name="Picture 2" descr="Image result for datc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20" y="5638800"/>
            <a:ext cx="931680" cy="931680"/>
          </a:xfrm>
          <a:prstGeom prst="rect">
            <a:avLst/>
          </a:prstGeom>
          <a:noFill/>
          <a:extLst>
            <a:ext uri="{909E8E84-426E-40DD-AFC4-6F175D3DCCD1}">
              <a14:hiddenFill xmlns:a14="http://schemas.microsoft.com/office/drawing/2010/main">
                <a:solidFill>
                  <a:srgbClr val="FFFFFF"/>
                </a:solidFill>
              </a14:hiddenFill>
            </a:ext>
          </a:extLst>
        </p:spPr>
      </p:pic>
      <p:sp>
        <p:nvSpPr>
          <p:cNvPr id="18"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pic>
        <p:nvPicPr>
          <p:cNvPr id="10" name="Picture 2" descr="Suicides in Wiscon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514600"/>
            <a:ext cx="2479676" cy="386638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47686" y="1752600"/>
            <a:ext cx="3467114" cy="3652629"/>
            <a:chOff x="581812" y="1612364"/>
            <a:chExt cx="4904588" cy="5177169"/>
          </a:xfrm>
        </p:grpSpPr>
        <p:pic>
          <p:nvPicPr>
            <p:cNvPr id="16" name="Content Placeholder 3"/>
            <p:cNvPicPr>
              <a:picLocks noChangeAspect="1"/>
            </p:cNvPicPr>
            <p:nvPr/>
          </p:nvPicPr>
          <p:blipFill>
            <a:blip r:embed="rId5"/>
            <a:stretch>
              <a:fillRect/>
            </a:stretch>
          </p:blipFill>
          <p:spPr>
            <a:xfrm>
              <a:off x="581812" y="1612364"/>
              <a:ext cx="4904588" cy="5169436"/>
            </a:xfrm>
            <a:prstGeom prst="rect">
              <a:avLst/>
            </a:prstGeom>
          </p:spPr>
        </p:pic>
        <p:sp>
          <p:nvSpPr>
            <p:cNvPr id="17" name="TextBox 16"/>
            <p:cNvSpPr txBox="1"/>
            <p:nvPr/>
          </p:nvSpPr>
          <p:spPr>
            <a:xfrm>
              <a:off x="914401" y="5284516"/>
              <a:ext cx="200296" cy="1505017"/>
            </a:xfrm>
            <a:prstGeom prst="rect">
              <a:avLst/>
            </a:prstGeom>
            <a:noFill/>
          </p:spPr>
          <p:txBody>
            <a:bodyPr wrap="square" rtlCol="0">
              <a:spAutoFit/>
            </a:bodyPr>
            <a:lstStyle/>
            <a:p>
              <a:r>
                <a:rPr lang="en-US" sz="1050" dirty="0"/>
                <a:t>012345</a:t>
              </a:r>
            </a:p>
          </p:txBody>
        </p:sp>
      </p:grpSp>
      <p:pic>
        <p:nvPicPr>
          <p:cNvPr id="6" name="Picture 5"/>
          <p:cNvPicPr>
            <a:picLocks noChangeAspect="1"/>
          </p:cNvPicPr>
          <p:nvPr/>
        </p:nvPicPr>
        <p:blipFill>
          <a:blip r:embed="rId6"/>
          <a:stretch>
            <a:fillRect/>
          </a:stretch>
        </p:blipFill>
        <p:spPr>
          <a:xfrm>
            <a:off x="3082925" y="1510128"/>
            <a:ext cx="5943600" cy="852072"/>
          </a:xfrm>
          <a:prstGeom prst="rect">
            <a:avLst/>
          </a:prstGeom>
        </p:spPr>
      </p:pic>
      <p:pic>
        <p:nvPicPr>
          <p:cNvPr id="9" name="Picture 8"/>
          <p:cNvPicPr>
            <a:picLocks noChangeAspect="1"/>
          </p:cNvPicPr>
          <p:nvPr/>
        </p:nvPicPr>
        <p:blipFill>
          <a:blip r:embed="rId7"/>
          <a:stretch>
            <a:fillRect/>
          </a:stretch>
        </p:blipFill>
        <p:spPr>
          <a:xfrm>
            <a:off x="7391400" y="6477000"/>
            <a:ext cx="1593850" cy="329438"/>
          </a:xfrm>
          <a:prstGeom prst="rect">
            <a:avLst/>
          </a:prstGeom>
        </p:spPr>
      </p:pic>
      <p:pic>
        <p:nvPicPr>
          <p:cNvPr id="5" name="Picture 4"/>
          <p:cNvPicPr>
            <a:picLocks noChangeAspect="1"/>
          </p:cNvPicPr>
          <p:nvPr/>
        </p:nvPicPr>
        <p:blipFill>
          <a:blip r:embed="rId8"/>
          <a:stretch>
            <a:fillRect/>
          </a:stretch>
        </p:blipFill>
        <p:spPr>
          <a:xfrm>
            <a:off x="4495800" y="6400800"/>
            <a:ext cx="1972732" cy="122870"/>
          </a:xfrm>
          <a:prstGeom prst="rect">
            <a:avLst/>
          </a:prstGeom>
        </p:spPr>
      </p:pic>
      <p:pic>
        <p:nvPicPr>
          <p:cNvPr id="3" name="Picture 2"/>
          <p:cNvPicPr>
            <a:picLocks noChangeAspect="1"/>
          </p:cNvPicPr>
          <p:nvPr/>
        </p:nvPicPr>
        <p:blipFill>
          <a:blip r:embed="rId9"/>
          <a:stretch>
            <a:fillRect/>
          </a:stretch>
        </p:blipFill>
        <p:spPr>
          <a:xfrm>
            <a:off x="6781800" y="2590800"/>
            <a:ext cx="2264694" cy="3825406"/>
          </a:xfrm>
          <a:prstGeom prst="rect">
            <a:avLst/>
          </a:prstGeom>
        </p:spPr>
      </p:pic>
    </p:spTree>
    <p:extLst>
      <p:ext uri="{BB962C8B-B14F-4D97-AF65-F5344CB8AC3E}">
        <p14:creationId xmlns:p14="http://schemas.microsoft.com/office/powerpoint/2010/main" val="282157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12 Bankruptcy Filings by County (10/1/17 to 9/30/18)</a:t>
            </a:r>
          </a:p>
        </p:txBody>
      </p:sp>
      <p:pic>
        <p:nvPicPr>
          <p:cNvPr id="7" name="Picture 6"/>
          <p:cNvPicPr>
            <a:picLocks noChangeAspect="1"/>
          </p:cNvPicPr>
          <p:nvPr/>
        </p:nvPicPr>
        <p:blipFill>
          <a:blip r:embed="rId2"/>
          <a:stretch>
            <a:fillRect/>
          </a:stretch>
        </p:blipFill>
        <p:spPr>
          <a:xfrm>
            <a:off x="1149350" y="5566045"/>
            <a:ext cx="2965450" cy="1132500"/>
          </a:xfrm>
          <a:prstGeom prst="rect">
            <a:avLst/>
          </a:prstGeom>
        </p:spPr>
      </p:pic>
      <p:pic>
        <p:nvPicPr>
          <p:cNvPr id="1026" name="Picture 2" descr="Image result for datcp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320" y="5638800"/>
            <a:ext cx="931680" cy="931680"/>
          </a:xfrm>
          <a:prstGeom prst="rect">
            <a:avLst/>
          </a:prstGeom>
          <a:noFill/>
          <a:extLst>
            <a:ext uri="{909E8E84-426E-40DD-AFC4-6F175D3DCCD1}">
              <a14:hiddenFill xmlns:a14="http://schemas.microsoft.com/office/drawing/2010/main">
                <a:solidFill>
                  <a:srgbClr val="FFFFFF"/>
                </a:solidFill>
              </a14:hiddenFill>
            </a:ext>
          </a:extLst>
        </p:spPr>
      </p:pic>
      <p:sp>
        <p:nvSpPr>
          <p:cNvPr id="18"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pic>
        <p:nvPicPr>
          <p:cNvPr id="10" name="Picture 2" descr="Suicides in Wiscons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534420"/>
            <a:ext cx="2479676" cy="386638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647686" y="1752600"/>
            <a:ext cx="3467114" cy="3652629"/>
            <a:chOff x="581812" y="1612364"/>
            <a:chExt cx="4904588" cy="5177169"/>
          </a:xfrm>
        </p:grpSpPr>
        <p:pic>
          <p:nvPicPr>
            <p:cNvPr id="16" name="Content Placeholder 3"/>
            <p:cNvPicPr>
              <a:picLocks noChangeAspect="1"/>
            </p:cNvPicPr>
            <p:nvPr/>
          </p:nvPicPr>
          <p:blipFill>
            <a:blip r:embed="rId5"/>
            <a:stretch>
              <a:fillRect/>
            </a:stretch>
          </p:blipFill>
          <p:spPr>
            <a:xfrm>
              <a:off x="581812" y="1612364"/>
              <a:ext cx="4904588" cy="5169436"/>
            </a:xfrm>
            <a:prstGeom prst="rect">
              <a:avLst/>
            </a:prstGeom>
          </p:spPr>
        </p:pic>
        <p:sp>
          <p:nvSpPr>
            <p:cNvPr id="17" name="TextBox 16"/>
            <p:cNvSpPr txBox="1"/>
            <p:nvPr/>
          </p:nvSpPr>
          <p:spPr>
            <a:xfrm>
              <a:off x="914401" y="5284516"/>
              <a:ext cx="200296" cy="1505017"/>
            </a:xfrm>
            <a:prstGeom prst="rect">
              <a:avLst/>
            </a:prstGeom>
            <a:noFill/>
          </p:spPr>
          <p:txBody>
            <a:bodyPr wrap="square" rtlCol="0">
              <a:spAutoFit/>
            </a:bodyPr>
            <a:lstStyle/>
            <a:p>
              <a:r>
                <a:rPr lang="en-US" sz="1050" dirty="0"/>
                <a:t>012345</a:t>
              </a:r>
            </a:p>
          </p:txBody>
        </p:sp>
      </p:grpSp>
      <p:pic>
        <p:nvPicPr>
          <p:cNvPr id="6" name="Picture 5"/>
          <p:cNvPicPr>
            <a:picLocks noChangeAspect="1"/>
          </p:cNvPicPr>
          <p:nvPr/>
        </p:nvPicPr>
        <p:blipFill>
          <a:blip r:embed="rId6"/>
          <a:stretch>
            <a:fillRect/>
          </a:stretch>
        </p:blipFill>
        <p:spPr>
          <a:xfrm>
            <a:off x="3082925" y="1510128"/>
            <a:ext cx="5943600" cy="852072"/>
          </a:xfrm>
          <a:prstGeom prst="rect">
            <a:avLst/>
          </a:prstGeom>
        </p:spPr>
      </p:pic>
      <p:pic>
        <p:nvPicPr>
          <p:cNvPr id="9" name="Picture 8"/>
          <p:cNvPicPr>
            <a:picLocks noChangeAspect="1"/>
          </p:cNvPicPr>
          <p:nvPr/>
        </p:nvPicPr>
        <p:blipFill>
          <a:blip r:embed="rId7"/>
          <a:stretch>
            <a:fillRect/>
          </a:stretch>
        </p:blipFill>
        <p:spPr>
          <a:xfrm>
            <a:off x="7391400" y="6477000"/>
            <a:ext cx="1593850" cy="329438"/>
          </a:xfrm>
          <a:prstGeom prst="rect">
            <a:avLst/>
          </a:prstGeom>
        </p:spPr>
      </p:pic>
      <p:pic>
        <p:nvPicPr>
          <p:cNvPr id="5" name="Picture 4"/>
          <p:cNvPicPr>
            <a:picLocks noChangeAspect="1"/>
          </p:cNvPicPr>
          <p:nvPr/>
        </p:nvPicPr>
        <p:blipFill>
          <a:blip r:embed="rId8"/>
          <a:stretch>
            <a:fillRect/>
          </a:stretch>
        </p:blipFill>
        <p:spPr>
          <a:xfrm>
            <a:off x="4495800" y="6400800"/>
            <a:ext cx="1972732" cy="122870"/>
          </a:xfrm>
          <a:prstGeom prst="rect">
            <a:avLst/>
          </a:prstGeom>
        </p:spPr>
      </p:pic>
      <p:pic>
        <p:nvPicPr>
          <p:cNvPr id="3" name="Picture 2"/>
          <p:cNvPicPr>
            <a:picLocks noChangeAspect="1"/>
          </p:cNvPicPr>
          <p:nvPr/>
        </p:nvPicPr>
        <p:blipFill>
          <a:blip r:embed="rId9"/>
          <a:stretch>
            <a:fillRect/>
          </a:stretch>
        </p:blipFill>
        <p:spPr>
          <a:xfrm>
            <a:off x="6781800" y="2590800"/>
            <a:ext cx="2264694" cy="3825406"/>
          </a:xfrm>
          <a:prstGeom prst="rect">
            <a:avLst/>
          </a:prstGeom>
        </p:spPr>
      </p:pic>
      <p:sp>
        <p:nvSpPr>
          <p:cNvPr id="8" name="TextBox 7"/>
          <p:cNvSpPr txBox="1"/>
          <p:nvPr/>
        </p:nvSpPr>
        <p:spPr>
          <a:xfrm>
            <a:off x="0" y="326413"/>
            <a:ext cx="9143999" cy="6531587"/>
          </a:xfrm>
          <a:prstGeom prst="rect">
            <a:avLst/>
          </a:prstGeom>
          <a:solidFill>
            <a:schemeClr val="bg1">
              <a:lumMod val="75000"/>
              <a:alpha val="50000"/>
            </a:schemeClr>
          </a:solidFill>
        </p:spPr>
        <p:txBody>
          <a:bodyPr wrap="square" rtlCol="0">
            <a:spAutoFit/>
          </a:bodyPr>
          <a:lstStyle/>
          <a:p>
            <a:endParaRPr lang="en-US" dirty="0"/>
          </a:p>
        </p:txBody>
      </p:sp>
      <p:sp>
        <p:nvSpPr>
          <p:cNvPr id="14" name="TextBox 13"/>
          <p:cNvSpPr txBox="1"/>
          <p:nvPr/>
        </p:nvSpPr>
        <p:spPr>
          <a:xfrm>
            <a:off x="1219200" y="1752600"/>
            <a:ext cx="7162800" cy="3108543"/>
          </a:xfrm>
          <a:prstGeom prst="rect">
            <a:avLst/>
          </a:prstGeom>
          <a:solidFill>
            <a:schemeClr val="bg2">
              <a:lumMod val="75000"/>
            </a:schemeClr>
          </a:solidFill>
          <a:ln>
            <a:solidFill>
              <a:schemeClr val="accent1"/>
            </a:solidFill>
          </a:ln>
        </p:spPr>
        <p:txBody>
          <a:bodyPr wrap="square" rtlCol="0">
            <a:spAutoFit/>
          </a:bodyPr>
          <a:lstStyle/>
          <a:p>
            <a:r>
              <a:rPr lang="en-US" sz="2800" dirty="0"/>
              <a:t>A Tale of Two Farms: “</a:t>
            </a:r>
            <a:r>
              <a:rPr lang="en-US" sz="2800" i="1" dirty="0"/>
              <a:t>It was the best of times, it was the worst of times, … it was the season of Light, it was the season of Darkness, it was the spring of hope, it was the winter of despair, we had everything before us, we had nothing before us …</a:t>
            </a:r>
            <a:r>
              <a:rPr lang="en-US" sz="2800" dirty="0"/>
              <a:t>” (Dickens 1859)</a:t>
            </a:r>
          </a:p>
        </p:txBody>
      </p:sp>
    </p:spTree>
    <p:extLst>
      <p:ext uri="{BB962C8B-B14F-4D97-AF65-F5344CB8AC3E}">
        <p14:creationId xmlns:p14="http://schemas.microsoft.com/office/powerpoint/2010/main" val="403533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Farm Bill Commodity Support:</a:t>
            </a:r>
            <a:br>
              <a:rPr lang="en-US" dirty="0"/>
            </a:br>
            <a:r>
              <a:rPr lang="en-US" u="sng" dirty="0"/>
              <a:t>Loan Rates Increased</a:t>
            </a:r>
          </a:p>
        </p:txBody>
      </p:sp>
      <p:sp>
        <p:nvSpPr>
          <p:cNvPr id="3" name="Content Placeholder 2"/>
          <p:cNvSpPr>
            <a:spLocks noGrp="1"/>
          </p:cNvSpPr>
          <p:nvPr>
            <p:ph idx="1"/>
          </p:nvPr>
        </p:nvSpPr>
        <p:spPr>
          <a:xfrm>
            <a:off x="457200" y="1752600"/>
            <a:ext cx="8229600" cy="4876800"/>
          </a:xfrm>
        </p:spPr>
        <p:txBody>
          <a:bodyPr>
            <a:normAutofit/>
          </a:bodyPr>
          <a:lstStyle/>
          <a:p>
            <a:r>
              <a:rPr lang="en-US" dirty="0"/>
              <a:t>USDA-FSA Marketing Assistance Loans</a:t>
            </a:r>
          </a:p>
          <a:p>
            <a:pPr lvl="1"/>
            <a:r>
              <a:rPr lang="en-US" sz="2400" dirty="0"/>
              <a:t>Low interest loans (1%-point above federal rate) using harvested grain as collateral based on the loan rate</a:t>
            </a:r>
          </a:p>
          <a:p>
            <a:pPr lvl="1"/>
            <a:endParaRPr lang="en-US" sz="2400" b="1" dirty="0">
              <a:solidFill>
                <a:schemeClr val="tx2"/>
              </a:solidFill>
            </a:endParaRPr>
          </a:p>
          <a:p>
            <a:pPr lvl="1"/>
            <a:endParaRPr lang="en-US" sz="2400" b="1" dirty="0">
              <a:solidFill>
                <a:schemeClr val="tx2"/>
              </a:solidFill>
            </a:endParaRPr>
          </a:p>
          <a:p>
            <a:pPr lvl="1"/>
            <a:endParaRPr lang="en-US" sz="2400" b="1" dirty="0">
              <a:solidFill>
                <a:schemeClr val="tx2"/>
              </a:solidFill>
            </a:endParaRPr>
          </a:p>
          <a:p>
            <a:pPr lvl="1"/>
            <a:endParaRPr lang="en-US" sz="2400" b="1" dirty="0">
              <a:solidFill>
                <a:schemeClr val="tx2"/>
              </a:solidFill>
            </a:endParaRPr>
          </a:p>
          <a:p>
            <a:pPr lvl="1"/>
            <a:r>
              <a:rPr lang="en-US" sz="2400" b="1" dirty="0">
                <a:solidFill>
                  <a:schemeClr val="tx2"/>
                </a:solidFill>
              </a:rPr>
              <a:t>Useful for managing short-term cash flow after harvest, especially now as interest rates increase</a:t>
            </a:r>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230798342"/>
              </p:ext>
            </p:extLst>
          </p:nvPr>
        </p:nvGraphicFramePr>
        <p:xfrm>
          <a:off x="2409348" y="3124200"/>
          <a:ext cx="4325303" cy="1371600"/>
        </p:xfrm>
        <a:graphic>
          <a:graphicData uri="http://schemas.openxmlformats.org/drawingml/2006/table">
            <a:tbl>
              <a:tblPr firstRow="1" bandRow="1">
                <a:tableStyleId>{5C22544A-7EE6-4342-B048-85BDC9FD1C3A}</a:tableStyleId>
              </a:tblPr>
              <a:tblGrid>
                <a:gridCol w="1740218">
                  <a:extLst>
                    <a:ext uri="{9D8B030D-6E8A-4147-A177-3AD203B41FA5}">
                      <a16:colId xmlns:a16="http://schemas.microsoft.com/office/drawing/2014/main" val="850851771"/>
                    </a:ext>
                  </a:extLst>
                </a:gridCol>
                <a:gridCol w="1030605">
                  <a:extLst>
                    <a:ext uri="{9D8B030D-6E8A-4147-A177-3AD203B41FA5}">
                      <a16:colId xmlns:a16="http://schemas.microsoft.com/office/drawing/2014/main" val="206703415"/>
                    </a:ext>
                  </a:extLst>
                </a:gridCol>
                <a:gridCol w="1554480">
                  <a:extLst>
                    <a:ext uri="{9D8B030D-6E8A-4147-A177-3AD203B41FA5}">
                      <a16:colId xmlns:a16="http://schemas.microsoft.com/office/drawing/2014/main" val="1771419723"/>
                    </a:ext>
                  </a:extLst>
                </a:gridCol>
              </a:tblGrid>
              <a:tr h="370840">
                <a:tc>
                  <a:txBody>
                    <a:bodyPr/>
                    <a:lstStyle/>
                    <a:p>
                      <a:r>
                        <a:rPr lang="en-US" sz="2400" dirty="0"/>
                        <a:t>Loan Rate</a:t>
                      </a:r>
                    </a:p>
                  </a:txBody>
                  <a:tcPr/>
                </a:tc>
                <a:tc>
                  <a:txBody>
                    <a:bodyPr/>
                    <a:lstStyle/>
                    <a:p>
                      <a:pPr algn="ctr"/>
                      <a:r>
                        <a:rPr lang="en-US" sz="2400" dirty="0"/>
                        <a:t>New</a:t>
                      </a:r>
                    </a:p>
                  </a:txBody>
                  <a:tcPr/>
                </a:tc>
                <a:tc>
                  <a:txBody>
                    <a:bodyPr/>
                    <a:lstStyle/>
                    <a:p>
                      <a:pPr algn="ctr"/>
                      <a:r>
                        <a:rPr lang="en-US" sz="2400" dirty="0"/>
                        <a:t>Previous</a:t>
                      </a:r>
                    </a:p>
                  </a:txBody>
                  <a:tcPr/>
                </a:tc>
                <a:extLst>
                  <a:ext uri="{0D108BD9-81ED-4DB2-BD59-A6C34878D82A}">
                    <a16:rowId xmlns:a16="http://schemas.microsoft.com/office/drawing/2014/main" val="2200999769"/>
                  </a:ext>
                </a:extLst>
              </a:tr>
              <a:tr h="370840">
                <a:tc>
                  <a:txBody>
                    <a:bodyPr/>
                    <a:lstStyle/>
                    <a:p>
                      <a:r>
                        <a:rPr lang="en-US" sz="2400" dirty="0"/>
                        <a:t>Corn</a:t>
                      </a:r>
                    </a:p>
                  </a:txBody>
                  <a:tcPr/>
                </a:tc>
                <a:tc>
                  <a:txBody>
                    <a:bodyPr/>
                    <a:lstStyle/>
                    <a:p>
                      <a:pPr algn="ctr"/>
                      <a:r>
                        <a:rPr lang="en-US" sz="2400" dirty="0"/>
                        <a:t>$2.20</a:t>
                      </a:r>
                    </a:p>
                  </a:txBody>
                  <a:tcPr/>
                </a:tc>
                <a:tc>
                  <a:txBody>
                    <a:bodyPr/>
                    <a:lstStyle/>
                    <a:p>
                      <a:pPr algn="ctr"/>
                      <a:r>
                        <a:rPr lang="en-US" sz="2400" dirty="0"/>
                        <a:t>$1.95</a:t>
                      </a:r>
                    </a:p>
                  </a:txBody>
                  <a:tcPr/>
                </a:tc>
                <a:extLst>
                  <a:ext uri="{0D108BD9-81ED-4DB2-BD59-A6C34878D82A}">
                    <a16:rowId xmlns:a16="http://schemas.microsoft.com/office/drawing/2014/main" val="1316092392"/>
                  </a:ext>
                </a:extLst>
              </a:tr>
              <a:tr h="370840">
                <a:tc>
                  <a:txBody>
                    <a:bodyPr/>
                    <a:lstStyle/>
                    <a:p>
                      <a:r>
                        <a:rPr lang="en-US" sz="2400" dirty="0"/>
                        <a:t>Soybean</a:t>
                      </a:r>
                    </a:p>
                  </a:txBody>
                  <a:tcPr/>
                </a:tc>
                <a:tc>
                  <a:txBody>
                    <a:bodyPr/>
                    <a:lstStyle/>
                    <a:p>
                      <a:pPr algn="ctr"/>
                      <a:r>
                        <a:rPr lang="en-US" sz="2400" dirty="0"/>
                        <a:t>$6.20</a:t>
                      </a:r>
                    </a:p>
                  </a:txBody>
                  <a:tcPr/>
                </a:tc>
                <a:tc>
                  <a:txBody>
                    <a:bodyPr/>
                    <a:lstStyle/>
                    <a:p>
                      <a:pPr algn="ctr"/>
                      <a:r>
                        <a:rPr lang="en-US" sz="2400" dirty="0"/>
                        <a:t>$5.00</a:t>
                      </a:r>
                    </a:p>
                  </a:txBody>
                  <a:tcPr/>
                </a:tc>
                <a:extLst>
                  <a:ext uri="{0D108BD9-81ED-4DB2-BD59-A6C34878D82A}">
                    <a16:rowId xmlns:a16="http://schemas.microsoft.com/office/drawing/2014/main" val="3018316984"/>
                  </a:ext>
                </a:extLst>
              </a:tr>
            </a:tbl>
          </a:graphicData>
        </a:graphic>
      </p:graphicFrame>
    </p:spTree>
    <p:extLst>
      <p:ext uri="{BB962C8B-B14F-4D97-AF65-F5344CB8AC3E}">
        <p14:creationId xmlns:p14="http://schemas.microsoft.com/office/powerpoint/2010/main" val="2765810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457200" y="438635"/>
            <a:ext cx="8229600" cy="1085365"/>
          </a:xfrm>
        </p:spPr>
        <p:txBody>
          <a:bodyPr>
            <a:normAutofit/>
          </a:bodyPr>
          <a:lstStyle/>
          <a:p>
            <a:pPr algn="ctr"/>
            <a:r>
              <a:rPr lang="en-US" b="1" dirty="0">
                <a:solidFill>
                  <a:schemeClr val="tx1"/>
                </a:solidFill>
              </a:rPr>
              <a:t>Thank You to Our Sponsors</a:t>
            </a:r>
          </a:p>
        </p:txBody>
      </p:sp>
      <p:sp>
        <p:nvSpPr>
          <p:cNvPr id="20"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pic>
        <p:nvPicPr>
          <p:cNvPr id="21" name="Picture 20"/>
          <p:cNvPicPr>
            <a:picLocks noChangeAspect="1"/>
          </p:cNvPicPr>
          <p:nvPr/>
        </p:nvPicPr>
        <p:blipFill>
          <a:blip r:embed="rId2"/>
          <a:stretch>
            <a:fillRect/>
          </a:stretch>
        </p:blipFill>
        <p:spPr>
          <a:xfrm>
            <a:off x="2301672" y="3133393"/>
            <a:ext cx="2208536" cy="534753"/>
          </a:xfrm>
          <a:prstGeom prst="rect">
            <a:avLst/>
          </a:prstGeom>
        </p:spPr>
      </p:pic>
      <p:pic>
        <p:nvPicPr>
          <p:cNvPr id="23" name="Picture 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2054" y="1381298"/>
            <a:ext cx="2390775" cy="1249680"/>
          </a:xfrm>
          <a:prstGeom prst="rect">
            <a:avLst/>
          </a:prstGeom>
          <a:noFill/>
          <a:ln>
            <a:noFill/>
          </a:ln>
        </p:spPr>
      </p:pic>
      <p:pic>
        <p:nvPicPr>
          <p:cNvPr id="24" name="Picture 2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3720" y="1406062"/>
            <a:ext cx="1821815" cy="1200150"/>
          </a:xfrm>
          <a:prstGeom prst="rect">
            <a:avLst/>
          </a:prstGeom>
          <a:noFill/>
          <a:ln>
            <a:noFill/>
          </a:ln>
        </p:spPr>
      </p:pic>
      <p:pic>
        <p:nvPicPr>
          <p:cNvPr id="25" name="Picture 2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77" y="1303193"/>
            <a:ext cx="2390775" cy="1327785"/>
          </a:xfrm>
          <a:prstGeom prst="rect">
            <a:avLst/>
          </a:prstGeom>
          <a:noFill/>
          <a:ln>
            <a:noFill/>
          </a:ln>
        </p:spPr>
      </p:pic>
      <p:pic>
        <p:nvPicPr>
          <p:cNvPr id="26" name="Picture 25"/>
          <p:cNvPicPr/>
          <p:nvPr/>
        </p:nvPicPr>
        <p:blipFill>
          <a:blip r:embed="rId6">
            <a:extLst>
              <a:ext uri="{28A0092B-C50C-407E-A947-70E740481C1C}">
                <a14:useLocalDpi xmlns:a14="http://schemas.microsoft.com/office/drawing/2010/main" val="0"/>
              </a:ext>
            </a:extLst>
          </a:blip>
          <a:srcRect/>
          <a:stretch>
            <a:fillRect/>
          </a:stretch>
        </p:blipFill>
        <p:spPr bwMode="auto">
          <a:xfrm>
            <a:off x="2586793" y="1487025"/>
            <a:ext cx="1923415" cy="1038225"/>
          </a:xfrm>
          <a:prstGeom prst="rect">
            <a:avLst/>
          </a:prstGeom>
          <a:noFill/>
          <a:ln>
            <a:noFill/>
          </a:ln>
        </p:spPr>
      </p:pic>
      <p:pic>
        <p:nvPicPr>
          <p:cNvPr id="27" name="Picture 26" descr="N:\RENK\Website\web photos\universityrelations_logo.png"/>
          <p:cNvPicPr/>
          <p:nvPr/>
        </p:nvPicPr>
        <p:blipFill>
          <a:blip r:embed="rId7">
            <a:extLst>
              <a:ext uri="{28A0092B-C50C-407E-A947-70E740481C1C}">
                <a14:useLocalDpi xmlns:a14="http://schemas.microsoft.com/office/drawing/2010/main" val="0"/>
              </a:ext>
            </a:extLst>
          </a:blip>
          <a:srcRect/>
          <a:stretch>
            <a:fillRect/>
          </a:stretch>
        </p:blipFill>
        <p:spPr bwMode="auto">
          <a:xfrm>
            <a:off x="344215" y="2836477"/>
            <a:ext cx="1790700" cy="1138555"/>
          </a:xfrm>
          <a:prstGeom prst="rect">
            <a:avLst/>
          </a:prstGeom>
          <a:noFill/>
          <a:ln>
            <a:noFill/>
          </a:ln>
        </p:spPr>
      </p:pic>
      <p:pic>
        <p:nvPicPr>
          <p:cNvPr id="28" name="Picture 27" descr="N:\RENK\Website\web photos\wifarmbureau_logo.png"/>
          <p:cNvPicPr/>
          <p:nvPr/>
        </p:nvPicPr>
        <p:blipFill>
          <a:blip r:embed="rId8">
            <a:extLst>
              <a:ext uri="{28A0092B-C50C-407E-A947-70E740481C1C}">
                <a14:useLocalDpi xmlns:a14="http://schemas.microsoft.com/office/drawing/2010/main" val="0"/>
              </a:ext>
            </a:extLst>
          </a:blip>
          <a:srcRect/>
          <a:stretch>
            <a:fillRect/>
          </a:stretch>
        </p:blipFill>
        <p:spPr bwMode="auto">
          <a:xfrm>
            <a:off x="4843722" y="2951848"/>
            <a:ext cx="1588332" cy="1023184"/>
          </a:xfrm>
          <a:prstGeom prst="rect">
            <a:avLst/>
          </a:prstGeom>
          <a:noFill/>
          <a:ln>
            <a:noFill/>
          </a:ln>
        </p:spPr>
      </p:pic>
      <p:pic>
        <p:nvPicPr>
          <p:cNvPr id="29" name="Picture 28" descr="N:\RENK\Website\web photos\wifarmersunion_logo.png"/>
          <p:cNvPicPr/>
          <p:nvPr/>
        </p:nvPicPr>
        <p:blipFill>
          <a:blip r:embed="rId9">
            <a:extLst>
              <a:ext uri="{28A0092B-C50C-407E-A947-70E740481C1C}">
                <a14:useLocalDpi xmlns:a14="http://schemas.microsoft.com/office/drawing/2010/main" val="0"/>
              </a:ext>
            </a:extLst>
          </a:blip>
          <a:srcRect/>
          <a:stretch>
            <a:fillRect/>
          </a:stretch>
        </p:blipFill>
        <p:spPr bwMode="auto">
          <a:xfrm>
            <a:off x="6642032" y="2743200"/>
            <a:ext cx="2133600" cy="1406506"/>
          </a:xfrm>
          <a:prstGeom prst="rect">
            <a:avLst/>
          </a:prstGeom>
          <a:noFill/>
          <a:ln>
            <a:noFill/>
          </a:ln>
        </p:spPr>
      </p:pic>
      <p:pic>
        <p:nvPicPr>
          <p:cNvPr id="30" name="Picture 29"/>
          <p:cNvPicPr/>
          <p:nvPr/>
        </p:nvPicPr>
        <p:blipFill>
          <a:blip r:embed="rId10">
            <a:extLst>
              <a:ext uri="{28A0092B-C50C-407E-A947-70E740481C1C}">
                <a14:useLocalDpi xmlns:a14="http://schemas.microsoft.com/office/drawing/2010/main" val="0"/>
              </a:ext>
            </a:extLst>
          </a:blip>
          <a:srcRect/>
          <a:stretch>
            <a:fillRect/>
          </a:stretch>
        </p:blipFill>
        <p:spPr bwMode="auto">
          <a:xfrm>
            <a:off x="1263447" y="4388510"/>
            <a:ext cx="2076450" cy="771525"/>
          </a:xfrm>
          <a:prstGeom prst="rect">
            <a:avLst/>
          </a:prstGeom>
          <a:noFill/>
          <a:ln>
            <a:noFill/>
          </a:ln>
        </p:spPr>
      </p:pic>
      <p:pic>
        <p:nvPicPr>
          <p:cNvPr id="31" name="Picture 30"/>
          <p:cNvPicPr/>
          <p:nvPr/>
        </p:nvPicPr>
        <p:blipFill>
          <a:blip r:embed="rId11">
            <a:extLst>
              <a:ext uri="{28A0092B-C50C-407E-A947-70E740481C1C}">
                <a14:useLocalDpi xmlns:a14="http://schemas.microsoft.com/office/drawing/2010/main" val="0"/>
              </a:ext>
            </a:extLst>
          </a:blip>
          <a:srcRect/>
          <a:stretch>
            <a:fillRect/>
          </a:stretch>
        </p:blipFill>
        <p:spPr bwMode="auto">
          <a:xfrm>
            <a:off x="3933529" y="4235821"/>
            <a:ext cx="1666875" cy="928370"/>
          </a:xfrm>
          <a:prstGeom prst="rect">
            <a:avLst/>
          </a:prstGeom>
          <a:noFill/>
          <a:ln>
            <a:noFill/>
          </a:ln>
        </p:spPr>
      </p:pic>
      <p:pic>
        <p:nvPicPr>
          <p:cNvPr id="32" name="Picture 3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4205630"/>
            <a:ext cx="1666875" cy="954405"/>
          </a:xfrm>
          <a:prstGeom prst="rect">
            <a:avLst/>
          </a:prstGeom>
          <a:noFill/>
          <a:ln>
            <a:noFill/>
          </a:ln>
        </p:spPr>
      </p:pic>
      <p:pic>
        <p:nvPicPr>
          <p:cNvPr id="33" name="Picture 32"/>
          <p:cNvPicPr/>
          <p:nvPr/>
        </p:nvPicPr>
        <p:blipFill>
          <a:blip r:embed="rId13">
            <a:extLst>
              <a:ext uri="{28A0092B-C50C-407E-A947-70E740481C1C}">
                <a14:useLocalDpi xmlns:a14="http://schemas.microsoft.com/office/drawing/2010/main" val="0"/>
              </a:ext>
            </a:extLst>
          </a:blip>
          <a:srcRect/>
          <a:stretch>
            <a:fillRect/>
          </a:stretch>
        </p:blipFill>
        <p:spPr bwMode="auto">
          <a:xfrm>
            <a:off x="1153909" y="5548538"/>
            <a:ext cx="2295525" cy="790575"/>
          </a:xfrm>
          <a:prstGeom prst="rect">
            <a:avLst/>
          </a:prstGeom>
          <a:noFill/>
          <a:ln>
            <a:noFill/>
          </a:ln>
        </p:spPr>
      </p:pic>
      <p:pic>
        <p:nvPicPr>
          <p:cNvPr id="34" name="Picture 33" descr="https://scontent-ort2-2.xx.fbcdn.net/v/t31.0-8/24302203_1464044947027812_680625313783075076_o.png?oh=1eaa08c93d41fc6c23b5bfbbdd084c98&amp;oe=5ABABC24"/>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90760" y="5237071"/>
            <a:ext cx="1645920" cy="1413510"/>
          </a:xfrm>
          <a:prstGeom prst="rect">
            <a:avLst/>
          </a:prstGeom>
          <a:noFill/>
          <a:ln>
            <a:noFill/>
          </a:ln>
        </p:spPr>
      </p:pic>
      <p:pic>
        <p:nvPicPr>
          <p:cNvPr id="35" name="Picture 34" descr="https://fb-s-b-a.akamaihd.net/h-ak-fbx/v/t1.0-1/c0.2.180.180/543266_10151198448859438_674217670_n.jpg?oh=4a257fd271dbd53767e5f4e7a7c92ec6&amp;oe=5AEF7CB7&amp;__gda__=1525799198_c48fcba83d023b6b283b7105ec6a3204"/>
          <p:cNvPicPr/>
          <p:nvPr/>
        </p:nvPicPr>
        <p:blipFill>
          <a:blip r:embed="rId15">
            <a:extLst>
              <a:ext uri="{28A0092B-C50C-407E-A947-70E740481C1C}">
                <a14:useLocalDpi xmlns:a14="http://schemas.microsoft.com/office/drawing/2010/main" val="0"/>
              </a:ext>
            </a:extLst>
          </a:blip>
          <a:srcRect/>
          <a:stretch>
            <a:fillRect/>
          </a:stretch>
        </p:blipFill>
        <p:spPr bwMode="auto">
          <a:xfrm>
            <a:off x="6447236" y="5237071"/>
            <a:ext cx="1314450" cy="1314450"/>
          </a:xfrm>
          <a:prstGeom prst="rect">
            <a:avLst/>
          </a:prstGeom>
          <a:noFill/>
          <a:ln>
            <a:noFill/>
          </a:ln>
        </p:spPr>
      </p:pic>
    </p:spTree>
    <p:extLst>
      <p:ext uri="{BB962C8B-B14F-4D97-AF65-F5344CB8AC3E}">
        <p14:creationId xmlns:p14="http://schemas.microsoft.com/office/powerpoint/2010/main" val="344267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Farm Bill Commodity Support:</a:t>
            </a:r>
            <a:br>
              <a:rPr lang="en-US" dirty="0"/>
            </a:br>
            <a:r>
              <a:rPr lang="en-US" u="sng" dirty="0"/>
              <a:t>PLC and ARC Changes</a:t>
            </a:r>
          </a:p>
        </p:txBody>
      </p:sp>
      <p:sp>
        <p:nvSpPr>
          <p:cNvPr id="3" name="Content Placeholder 2"/>
          <p:cNvSpPr>
            <a:spLocks noGrp="1"/>
          </p:cNvSpPr>
          <p:nvPr>
            <p:ph idx="1"/>
          </p:nvPr>
        </p:nvSpPr>
        <p:spPr>
          <a:xfrm>
            <a:off x="457200" y="1752600"/>
            <a:ext cx="8229600" cy="4876800"/>
          </a:xfrm>
        </p:spPr>
        <p:txBody>
          <a:bodyPr>
            <a:normAutofit/>
          </a:bodyPr>
          <a:lstStyle/>
          <a:p>
            <a:r>
              <a:rPr lang="en-US" dirty="0"/>
              <a:t>Update payment yields using 2013-2017 yield data</a:t>
            </a:r>
          </a:p>
          <a:p>
            <a:r>
              <a:rPr lang="en-US" dirty="0"/>
              <a:t>PLC Reference Prices: </a:t>
            </a:r>
            <a:r>
              <a:rPr lang="en-US" sz="2400" dirty="0"/>
              <a:t>$3.70 for corn, $8.40 for soybeans</a:t>
            </a:r>
          </a:p>
          <a:p>
            <a:r>
              <a:rPr lang="en-US" dirty="0"/>
              <a:t>Now PLC </a:t>
            </a:r>
            <a:r>
              <a:rPr lang="en-US" u="sng" dirty="0"/>
              <a:t>Effective</a:t>
            </a:r>
            <a:r>
              <a:rPr lang="en-US" dirty="0"/>
              <a:t> Reference Price: same floor, but can “float” higher to 85% of 5-Year Olympic Average</a:t>
            </a:r>
          </a:p>
          <a:p>
            <a:r>
              <a:rPr lang="en-US" b="1" dirty="0">
                <a:solidFill>
                  <a:schemeClr val="tx2"/>
                </a:solidFill>
              </a:rPr>
              <a:t>No PLC price changes until market prices increase</a:t>
            </a:r>
          </a:p>
          <a:p>
            <a:endParaRPr lang="en-US" sz="1600" dirty="0"/>
          </a:p>
          <a:p>
            <a:r>
              <a:rPr lang="en-US" dirty="0"/>
              <a:t>ARC: Small changes to increase county revenue guarantee, so higher &amp; more accurate county guarantees</a:t>
            </a:r>
          </a:p>
          <a:p>
            <a:r>
              <a:rPr lang="en-US" b="1" dirty="0">
                <a:solidFill>
                  <a:schemeClr val="tx2"/>
                </a:solidFill>
              </a:rPr>
              <a:t>Do not expect large ARC payments in 2019 for the 2018 corn and soybean crops</a:t>
            </a:r>
          </a:p>
          <a:p>
            <a:endParaRPr lang="en-US" dirty="0">
              <a:solidFill>
                <a:schemeClr val="tx2"/>
              </a:solidFill>
            </a:endParaRPr>
          </a:p>
          <a:p>
            <a:endParaRPr lang="en-US" dirty="0"/>
          </a:p>
        </p:txBody>
      </p:sp>
    </p:spTree>
    <p:extLst>
      <p:ext uri="{BB962C8B-B14F-4D97-AF65-F5344CB8AC3E}">
        <p14:creationId xmlns:p14="http://schemas.microsoft.com/office/powerpoint/2010/main" val="2145461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Farm Bill Commodity Support:</a:t>
            </a:r>
            <a:br>
              <a:rPr lang="en-US" dirty="0"/>
            </a:br>
            <a:r>
              <a:rPr lang="en-US" u="sng" dirty="0"/>
              <a:t>Program Selection</a:t>
            </a:r>
          </a:p>
        </p:txBody>
      </p:sp>
      <p:sp>
        <p:nvSpPr>
          <p:cNvPr id="3" name="Content Placeholder 2"/>
          <p:cNvSpPr>
            <a:spLocks noGrp="1"/>
          </p:cNvSpPr>
          <p:nvPr>
            <p:ph idx="1"/>
          </p:nvPr>
        </p:nvSpPr>
        <p:spPr>
          <a:xfrm>
            <a:off x="457200" y="1752600"/>
            <a:ext cx="8305800" cy="4876800"/>
          </a:xfrm>
        </p:spPr>
        <p:txBody>
          <a:bodyPr>
            <a:normAutofit/>
          </a:bodyPr>
          <a:lstStyle/>
          <a:p>
            <a:r>
              <a:rPr lang="en-US" dirty="0"/>
              <a:t>Previously locked into ARC or PLC for life of the Farm Bill</a:t>
            </a:r>
          </a:p>
          <a:p>
            <a:r>
              <a:rPr lang="en-US" dirty="0"/>
              <a:t>2019 &amp; 2020 combined: elect ARC or PLC by crop</a:t>
            </a:r>
          </a:p>
          <a:p>
            <a:r>
              <a:rPr lang="en-US" dirty="0"/>
              <a:t>2021 and beyond: ARC vs PLC an </a:t>
            </a:r>
            <a:r>
              <a:rPr lang="en-US" u="sng" dirty="0"/>
              <a:t>annual</a:t>
            </a:r>
            <a:r>
              <a:rPr lang="en-US" dirty="0"/>
              <a:t> election by crop</a:t>
            </a:r>
          </a:p>
          <a:p>
            <a:r>
              <a:rPr lang="en-US" dirty="0"/>
              <a:t>Recommended choice will depend on national price expectations and your county’s ARC revenue guarantee, </a:t>
            </a:r>
            <a:r>
              <a:rPr lang="en-US" b="1" dirty="0">
                <a:solidFill>
                  <a:schemeClr val="tx2"/>
                </a:solidFill>
              </a:rPr>
              <a:t>but</a:t>
            </a:r>
            <a:r>
              <a:rPr lang="en-US" b="1" dirty="0"/>
              <a:t> </a:t>
            </a:r>
            <a:r>
              <a:rPr lang="en-US" b="1" dirty="0">
                <a:solidFill>
                  <a:schemeClr val="tx2"/>
                </a:solidFill>
              </a:rPr>
              <a:t>many</a:t>
            </a:r>
            <a:r>
              <a:rPr lang="en-US" b="1" dirty="0"/>
              <a:t> </a:t>
            </a:r>
            <a:r>
              <a:rPr lang="en-US" b="1" dirty="0">
                <a:solidFill>
                  <a:schemeClr val="tx2"/>
                </a:solidFill>
              </a:rPr>
              <a:t>expect a big move to PLC</a:t>
            </a:r>
          </a:p>
        </p:txBody>
      </p:sp>
    </p:spTree>
    <p:extLst>
      <p:ext uri="{BB962C8B-B14F-4D97-AF65-F5344CB8AC3E}">
        <p14:creationId xmlns:p14="http://schemas.microsoft.com/office/powerpoint/2010/main" val="2800980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400" dirty="0"/>
              <a:t>Impact of Market Facilitation Program (MFP) on Commodity Support Payments in WI</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9151257"/>
              </p:ext>
            </p:extLst>
          </p:nvPr>
        </p:nvGraphicFramePr>
        <p:xfrm>
          <a:off x="457200" y="1676400"/>
          <a:ext cx="8229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2268" y="5029200"/>
            <a:ext cx="1524000" cy="400110"/>
          </a:xfrm>
          <a:prstGeom prst="rect">
            <a:avLst/>
          </a:prstGeom>
          <a:noFill/>
        </p:spPr>
        <p:txBody>
          <a:bodyPr wrap="square" rtlCol="0">
            <a:spAutoFit/>
          </a:bodyPr>
          <a:lstStyle/>
          <a:p>
            <a:r>
              <a:rPr lang="en-US" sz="2000" dirty="0">
                <a:solidFill>
                  <a:schemeClr val="accent4"/>
                </a:solidFill>
              </a:rPr>
              <a:t>Year Paid</a:t>
            </a:r>
          </a:p>
        </p:txBody>
      </p:sp>
      <p:sp>
        <p:nvSpPr>
          <p:cNvPr id="8" name="Left Brace 7"/>
          <p:cNvSpPr/>
          <p:nvPr/>
        </p:nvSpPr>
        <p:spPr>
          <a:xfrm>
            <a:off x="7010400" y="2057400"/>
            <a:ext cx="228600" cy="2590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4648200" y="2971800"/>
            <a:ext cx="2362200" cy="707886"/>
          </a:xfrm>
          <a:prstGeom prst="rect">
            <a:avLst/>
          </a:prstGeom>
          <a:noFill/>
        </p:spPr>
        <p:txBody>
          <a:bodyPr wrap="square" rtlCol="0">
            <a:spAutoFit/>
          </a:bodyPr>
          <a:lstStyle/>
          <a:p>
            <a:pPr algn="r"/>
            <a:r>
              <a:rPr lang="en-US" sz="2000" dirty="0"/>
              <a:t>Estimated MFP Maximum: $217M</a:t>
            </a:r>
          </a:p>
        </p:txBody>
      </p:sp>
      <p:sp>
        <p:nvSpPr>
          <p:cNvPr id="11"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
        <p:nvSpPr>
          <p:cNvPr id="13" name="Content Placeholder 2"/>
          <p:cNvSpPr txBox="1">
            <a:spLocks/>
          </p:cNvSpPr>
          <p:nvPr/>
        </p:nvSpPr>
        <p:spPr>
          <a:xfrm>
            <a:off x="457200" y="5410200"/>
            <a:ext cx="8229600" cy="13716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Payments based on </a:t>
            </a:r>
            <a:r>
              <a:rPr lang="en-US" u="sng" dirty="0"/>
              <a:t>production</a:t>
            </a:r>
            <a:r>
              <a:rPr lang="en-US" dirty="0"/>
              <a:t>, not base acres</a:t>
            </a:r>
          </a:p>
          <a:p>
            <a:r>
              <a:rPr lang="en-US" dirty="0"/>
              <a:t>Soybeans $1.65, Wheat $0.14, Dairy $0.12, Corn $0.01</a:t>
            </a:r>
          </a:p>
          <a:p>
            <a:r>
              <a:rPr lang="en-US" dirty="0"/>
              <a:t>Sign-up deadline extended due to shutdown</a:t>
            </a:r>
          </a:p>
        </p:txBody>
      </p:sp>
    </p:spTree>
    <p:extLst>
      <p:ext uri="{BB962C8B-B14F-4D97-AF65-F5344CB8AC3E}">
        <p14:creationId xmlns:p14="http://schemas.microsoft.com/office/powerpoint/2010/main" val="2052194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2018 Farm Bill Commodity Support:</a:t>
            </a:r>
            <a:br>
              <a:rPr lang="en-US" dirty="0"/>
            </a:br>
            <a:r>
              <a:rPr lang="en-US" u="sng" dirty="0"/>
              <a:t>Dairy Margin Coverage (DMC)</a:t>
            </a:r>
            <a:endParaRPr lang="en-US" dirty="0"/>
          </a:p>
        </p:txBody>
      </p:sp>
      <p:sp>
        <p:nvSpPr>
          <p:cNvPr id="3" name="Content Placeholder 2"/>
          <p:cNvSpPr>
            <a:spLocks noGrp="1"/>
          </p:cNvSpPr>
          <p:nvPr>
            <p:ph idx="1"/>
          </p:nvPr>
        </p:nvSpPr>
        <p:spPr>
          <a:xfrm>
            <a:off x="457200" y="1981200"/>
            <a:ext cx="8305800" cy="4495800"/>
          </a:xfrm>
        </p:spPr>
        <p:txBody>
          <a:bodyPr>
            <a:normAutofit/>
          </a:bodyPr>
          <a:lstStyle/>
          <a:p>
            <a:r>
              <a:rPr lang="en-US" dirty="0"/>
              <a:t>Margin Protection Program (MPP) for dairy was ineffective and unpopular, replaced with DMC</a:t>
            </a:r>
          </a:p>
          <a:p>
            <a:r>
              <a:rPr lang="en-US" dirty="0"/>
              <a:t>1</a:t>
            </a:r>
            <a:r>
              <a:rPr lang="en-US" baseline="30000" dirty="0"/>
              <a:t>st</a:t>
            </a:r>
            <a:r>
              <a:rPr lang="en-US" dirty="0"/>
              <a:t> 5 million </a:t>
            </a:r>
            <a:r>
              <a:rPr lang="en-US" dirty="0" err="1"/>
              <a:t>lbs</a:t>
            </a:r>
            <a:r>
              <a:rPr lang="en-US" dirty="0"/>
              <a:t>: Higher margin (up to $9.50) for $0.10 to $0.15/cwt, cover 5%-95% of historical production</a:t>
            </a:r>
          </a:p>
          <a:p>
            <a:r>
              <a:rPr lang="en-US" dirty="0"/>
              <a:t>Can choose different margin for production above 5 million </a:t>
            </a:r>
            <a:r>
              <a:rPr lang="en-US" dirty="0" err="1"/>
              <a:t>lbs</a:t>
            </a:r>
            <a:r>
              <a:rPr lang="en-US" dirty="0"/>
              <a:t>, with lower costs for $4-$5 margin (≤ ½ cent/cwt)</a:t>
            </a:r>
          </a:p>
          <a:p>
            <a:r>
              <a:rPr lang="en-US" dirty="0"/>
              <a:t>Can combine DMC with new Dairy Revenue Protection (DRP) insurance policy</a:t>
            </a:r>
          </a:p>
          <a:p>
            <a:r>
              <a:rPr lang="en-US" b="1" dirty="0">
                <a:solidFill>
                  <a:schemeClr val="tx2"/>
                </a:solidFill>
              </a:rPr>
              <a:t>Choose $8.00-$9.50 margin for your first 5 million </a:t>
            </a:r>
            <a:r>
              <a:rPr lang="en-US" b="1" dirty="0" err="1">
                <a:solidFill>
                  <a:schemeClr val="tx2"/>
                </a:solidFill>
              </a:rPr>
              <a:t>lbs</a:t>
            </a:r>
            <a:r>
              <a:rPr lang="en-US" b="1" dirty="0">
                <a:solidFill>
                  <a:schemeClr val="tx2"/>
                </a:solidFill>
              </a:rPr>
              <a:t>, then $4-$5 for higher production and maybe buy DRP</a:t>
            </a:r>
          </a:p>
          <a:p>
            <a:r>
              <a:rPr lang="en-US" dirty="0"/>
              <a:t>Will help smaller dairies</a:t>
            </a:r>
          </a:p>
        </p:txBody>
      </p:sp>
    </p:spTree>
    <p:extLst>
      <p:ext uri="{BB962C8B-B14F-4D97-AF65-F5344CB8AC3E}">
        <p14:creationId xmlns:p14="http://schemas.microsoft.com/office/powerpoint/2010/main" val="385452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r>
              <a:rPr lang="en-US" dirty="0"/>
              <a:t>Summary</a:t>
            </a:r>
          </a:p>
        </p:txBody>
      </p:sp>
      <p:sp>
        <p:nvSpPr>
          <p:cNvPr id="3" name="Content Placeholder 2"/>
          <p:cNvSpPr>
            <a:spLocks noGrp="1"/>
          </p:cNvSpPr>
          <p:nvPr>
            <p:ph idx="1"/>
          </p:nvPr>
        </p:nvSpPr>
        <p:spPr>
          <a:xfrm>
            <a:off x="457200" y="1219200"/>
            <a:ext cx="8382000" cy="5486400"/>
          </a:xfrm>
        </p:spPr>
        <p:txBody>
          <a:bodyPr>
            <a:noAutofit/>
          </a:bodyPr>
          <a:lstStyle/>
          <a:p>
            <a:r>
              <a:rPr lang="en-US" dirty="0"/>
              <a:t>Farm income for 2018 down slightly and 2019 will be another year of tight margins and income uncertainty</a:t>
            </a:r>
          </a:p>
          <a:p>
            <a:r>
              <a:rPr lang="en-US" dirty="0"/>
              <a:t>Farm Bill will help dairy, MFP provided short-term help</a:t>
            </a:r>
          </a:p>
          <a:p>
            <a:r>
              <a:rPr lang="en-US" dirty="0"/>
              <a:t>A Tale of Two Farms: Some farms are doing okay, but many farm families are financially and emotionally stressed after several years of low income and tight margins</a:t>
            </a:r>
          </a:p>
          <a:p>
            <a:r>
              <a:rPr lang="en-US" dirty="0"/>
              <a:t>DATCP Farm Center: </a:t>
            </a:r>
            <a:r>
              <a:rPr lang="en-US" b="1" dirty="0">
                <a:solidFill>
                  <a:schemeClr val="tx2"/>
                </a:solidFill>
              </a:rPr>
              <a:t>1-800-942-2474</a:t>
            </a:r>
          </a:p>
          <a:p>
            <a:pPr lvl="1"/>
            <a:r>
              <a:rPr lang="en-US" dirty="0">
                <a:hlinkClick r:id="rId2"/>
              </a:rPr>
              <a:t>https://datcp.wi.gov/Pages/Growing_WI/FarmCenterOverview.aspx</a:t>
            </a:r>
            <a:r>
              <a:rPr lang="en-US" dirty="0"/>
              <a:t> </a:t>
            </a:r>
          </a:p>
          <a:p>
            <a:r>
              <a:rPr lang="en-US" dirty="0"/>
              <a:t>Helping Tame Farm Stress (for Ag Professionals)</a:t>
            </a:r>
          </a:p>
          <a:p>
            <a:pPr lvl="1"/>
            <a:r>
              <a:rPr lang="en-US" dirty="0">
                <a:hlinkClick r:id="rId3"/>
              </a:rPr>
              <a:t>http://nasdonline.org/static_content/documents/7400/farmstress-a-ash-103-top10listpdf.pdf</a:t>
            </a:r>
            <a:r>
              <a:rPr lang="en-US" dirty="0"/>
              <a:t> </a:t>
            </a:r>
          </a:p>
          <a:p>
            <a:r>
              <a:rPr lang="en-US" dirty="0"/>
              <a:t>Farm Stress &amp; Decision Making During Challenging Times</a:t>
            </a:r>
          </a:p>
          <a:p>
            <a:pPr lvl="1"/>
            <a:r>
              <a:rPr lang="en-US" dirty="0">
                <a:hlinkClick r:id="rId4"/>
              </a:rPr>
              <a:t>http://www.agsafety.info/2016/12/farm-stress-decision-making-during.html</a:t>
            </a:r>
            <a:r>
              <a:rPr lang="en-US" dirty="0"/>
              <a:t> </a:t>
            </a:r>
          </a:p>
        </p:txBody>
      </p:sp>
      <p:sp>
        <p:nvSpPr>
          <p:cNvPr id="7"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2979427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5400" b="1" dirty="0"/>
              <a:t>Thanks for your Attention</a:t>
            </a:r>
            <a:endParaRPr lang="en-US" sz="5400" b="1" cap="small" dirty="0"/>
          </a:p>
        </p:txBody>
      </p:sp>
      <p:sp>
        <p:nvSpPr>
          <p:cNvPr id="5" name="Subtitle 2"/>
          <p:cNvSpPr txBox="1">
            <a:spLocks/>
          </p:cNvSpPr>
          <p:nvPr/>
        </p:nvSpPr>
        <p:spPr>
          <a:xfrm>
            <a:off x="457200" y="2362200"/>
            <a:ext cx="8229600" cy="400126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000" b="1" dirty="0">
                <a:solidFill>
                  <a:schemeClr val="tx2"/>
                </a:solidFill>
              </a:rPr>
              <a:t>Paul D. Mitchell </a:t>
            </a:r>
            <a:endParaRPr lang="en-US" sz="3000" dirty="0">
              <a:solidFill>
                <a:schemeClr val="tx2"/>
              </a:solidFill>
            </a:endParaRPr>
          </a:p>
          <a:p>
            <a:pPr marL="0" indent="0">
              <a:buNone/>
            </a:pPr>
            <a:r>
              <a:rPr lang="en-US" dirty="0"/>
              <a:t>   Professor, Agricultural and Applied Economics</a:t>
            </a:r>
          </a:p>
          <a:p>
            <a:pPr marL="0" indent="0">
              <a:buNone/>
            </a:pPr>
            <a:r>
              <a:rPr lang="en-US" dirty="0"/>
              <a:t>   Extension Specialist, Cropping Systems Management</a:t>
            </a:r>
          </a:p>
          <a:p>
            <a:pPr marL="0" indent="0">
              <a:buNone/>
            </a:pPr>
            <a:r>
              <a:rPr lang="en-US" dirty="0"/>
              <a:t>   Director, </a:t>
            </a:r>
            <a:r>
              <a:rPr lang="en-US" dirty="0" err="1"/>
              <a:t>Renk</a:t>
            </a:r>
            <a:r>
              <a:rPr lang="en-US" dirty="0"/>
              <a:t> Agribusiness Institute</a:t>
            </a:r>
          </a:p>
          <a:p>
            <a:pPr marL="0" indent="0">
              <a:buNone/>
            </a:pPr>
            <a:r>
              <a:rPr lang="en-US" dirty="0"/>
              <a:t>   608-265-6514, pdmitchell@wisc.edu, </a:t>
            </a:r>
            <a:r>
              <a:rPr lang="en-US" b="1" dirty="0">
                <a:solidFill>
                  <a:srgbClr val="00B0F0"/>
                </a:solidFill>
              </a:rPr>
              <a:t>@</a:t>
            </a:r>
            <a:r>
              <a:rPr lang="en-US" b="1" dirty="0" err="1">
                <a:solidFill>
                  <a:srgbClr val="00B0F0"/>
                </a:solidFill>
              </a:rPr>
              <a:t>mitchelluw</a:t>
            </a:r>
            <a:r>
              <a:rPr lang="en-US" b="1" dirty="0">
                <a:solidFill>
                  <a:srgbClr val="00B0F0"/>
                </a:solidFill>
              </a:rPr>
              <a:t> </a:t>
            </a:r>
          </a:p>
        </p:txBody>
      </p:sp>
      <p:cxnSp>
        <p:nvCxnSpPr>
          <p:cNvPr id="7" name="Straight Connector 6"/>
          <p:cNvCxnSpPr/>
          <p:nvPr/>
        </p:nvCxnSpPr>
        <p:spPr>
          <a:xfrm>
            <a:off x="457200" y="2286000"/>
            <a:ext cx="82296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609600" y="5499328"/>
            <a:ext cx="5137770" cy="520472"/>
          </a:xfrm>
          <a:prstGeom prst="rect">
            <a:avLst/>
          </a:prstGeom>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76" y="6034710"/>
            <a:ext cx="4056824" cy="51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4267200"/>
            <a:ext cx="314960" cy="30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stretch>
            <a:fillRect/>
          </a:stretch>
        </p:blipFill>
        <p:spPr>
          <a:xfrm>
            <a:off x="6096000" y="5867400"/>
            <a:ext cx="2590802" cy="615082"/>
          </a:xfrm>
          <a:prstGeom prst="rect">
            <a:avLst/>
          </a:prstGeom>
        </p:spPr>
      </p:pic>
      <p:sp>
        <p:nvSpPr>
          <p:cNvPr id="16"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286885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609600"/>
            <a:ext cx="8229600" cy="1524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n-US" sz="5400" b="1" cap="small" dirty="0">
                <a:solidFill>
                  <a:schemeClr val="accent6"/>
                </a:solidFill>
                <a:latin typeface="Century Gothic" panose="020B0502020202020204" pitchFamily="34" charset="0"/>
                <a:cs typeface="Arial" panose="020B0604020202020204" pitchFamily="34" charset="0"/>
              </a:rPr>
              <a:t>Farm Income and </a:t>
            </a:r>
            <a:br>
              <a:rPr lang="en-US" sz="5400" b="1" cap="small" dirty="0">
                <a:solidFill>
                  <a:schemeClr val="accent6"/>
                </a:solidFill>
                <a:latin typeface="Century Gothic" panose="020B0502020202020204" pitchFamily="34" charset="0"/>
                <a:cs typeface="Arial" panose="020B0604020202020204" pitchFamily="34" charset="0"/>
              </a:rPr>
            </a:br>
            <a:r>
              <a:rPr lang="en-US" sz="5400" b="1" cap="small" dirty="0">
                <a:solidFill>
                  <a:schemeClr val="accent6"/>
                </a:solidFill>
                <a:latin typeface="Century Gothic" panose="020B0502020202020204" pitchFamily="34" charset="0"/>
                <a:cs typeface="Arial" panose="020B0604020202020204" pitchFamily="34" charset="0"/>
              </a:rPr>
              <a:t>the New Farm Bill</a:t>
            </a:r>
            <a:endParaRPr lang="en-US" sz="5400" b="1" cap="small" dirty="0">
              <a:solidFill>
                <a:schemeClr val="accent6"/>
              </a:solidFill>
            </a:endParaRPr>
          </a:p>
        </p:txBody>
      </p:sp>
      <p:sp>
        <p:nvSpPr>
          <p:cNvPr id="5" name="Subtitle 2"/>
          <p:cNvSpPr txBox="1">
            <a:spLocks/>
          </p:cNvSpPr>
          <p:nvPr/>
        </p:nvSpPr>
        <p:spPr>
          <a:xfrm>
            <a:off x="457200" y="2362200"/>
            <a:ext cx="8229600" cy="4001266"/>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sz="3000" b="1" dirty="0">
                <a:solidFill>
                  <a:schemeClr val="accent6"/>
                </a:solidFill>
              </a:rPr>
              <a:t>Paul D. Mitchell </a:t>
            </a:r>
            <a:endParaRPr lang="en-US" sz="3000" dirty="0">
              <a:solidFill>
                <a:schemeClr val="accent6"/>
              </a:solidFill>
            </a:endParaRPr>
          </a:p>
          <a:p>
            <a:pPr marL="0" indent="0">
              <a:buNone/>
            </a:pPr>
            <a:r>
              <a:rPr lang="en-US" dirty="0"/>
              <a:t>   Professor, Agricultural and Applied Economics</a:t>
            </a:r>
          </a:p>
          <a:p>
            <a:pPr marL="0" indent="0">
              <a:buNone/>
            </a:pPr>
            <a:r>
              <a:rPr lang="en-US" dirty="0"/>
              <a:t>   Extension Specialist, Cropping Systems Management</a:t>
            </a:r>
          </a:p>
          <a:p>
            <a:pPr marL="0" indent="0">
              <a:buNone/>
            </a:pPr>
            <a:r>
              <a:rPr lang="en-US" dirty="0"/>
              <a:t>   Director, </a:t>
            </a:r>
            <a:r>
              <a:rPr lang="en-US" dirty="0" err="1"/>
              <a:t>Renk</a:t>
            </a:r>
            <a:r>
              <a:rPr lang="en-US" dirty="0"/>
              <a:t> Agribusiness Institute</a:t>
            </a:r>
          </a:p>
          <a:p>
            <a:pPr marL="0" indent="0">
              <a:buNone/>
            </a:pPr>
            <a:r>
              <a:rPr lang="en-US" sz="3400" b="1" dirty="0">
                <a:solidFill>
                  <a:srgbClr val="C00000"/>
                </a:solidFill>
              </a:rPr>
              <a:t>Wisconsin Agricultural Outlook Forum</a:t>
            </a:r>
          </a:p>
          <a:p>
            <a:pPr marL="0" indent="0">
              <a:buNone/>
            </a:pPr>
            <a:r>
              <a:rPr lang="en-US" b="1" dirty="0">
                <a:solidFill>
                  <a:srgbClr val="C00000"/>
                </a:solidFill>
              </a:rPr>
              <a:t>   </a:t>
            </a:r>
            <a:r>
              <a:rPr lang="en-US" dirty="0"/>
              <a:t>January 29, 2019 		Madison WI</a:t>
            </a:r>
          </a:p>
          <a:p>
            <a:pPr marL="0" indent="0">
              <a:buNone/>
            </a:pPr>
            <a:r>
              <a:rPr lang="en-US" dirty="0"/>
              <a:t>   608-265-6514, pdmitchell@wisc.edu, </a:t>
            </a:r>
            <a:r>
              <a:rPr lang="en-US" b="1" dirty="0">
                <a:solidFill>
                  <a:srgbClr val="00B0F0"/>
                </a:solidFill>
              </a:rPr>
              <a:t>@</a:t>
            </a:r>
            <a:r>
              <a:rPr lang="en-US" b="1" dirty="0" err="1">
                <a:solidFill>
                  <a:srgbClr val="00B0F0"/>
                </a:solidFill>
              </a:rPr>
              <a:t>mitchelluw</a:t>
            </a:r>
            <a:r>
              <a:rPr lang="en-US" b="1" dirty="0">
                <a:solidFill>
                  <a:schemeClr val="accent1"/>
                </a:solidFill>
              </a:rPr>
              <a:t> </a:t>
            </a:r>
          </a:p>
        </p:txBody>
      </p:sp>
      <p:cxnSp>
        <p:nvCxnSpPr>
          <p:cNvPr id="7" name="Straight Connector 6"/>
          <p:cNvCxnSpPr/>
          <p:nvPr/>
        </p:nvCxnSpPr>
        <p:spPr>
          <a:xfrm>
            <a:off x="457200" y="2286000"/>
            <a:ext cx="8229600"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2"/>
          <a:stretch>
            <a:fillRect/>
          </a:stretch>
        </p:blipFill>
        <p:spPr>
          <a:xfrm>
            <a:off x="3777630" y="2362200"/>
            <a:ext cx="5137770" cy="520472"/>
          </a:xfrm>
          <a:prstGeom prst="rect">
            <a:avLst/>
          </a:prstGeom>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236422"/>
            <a:ext cx="4056824" cy="518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5334000"/>
            <a:ext cx="314960" cy="30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5"/>
          <a:stretch>
            <a:fillRect/>
          </a:stretch>
        </p:blipFill>
        <p:spPr>
          <a:xfrm>
            <a:off x="6147755" y="6226268"/>
            <a:ext cx="2105024" cy="509690"/>
          </a:xfrm>
          <a:prstGeom prst="rect">
            <a:avLst/>
          </a:prstGeom>
        </p:spPr>
      </p:pic>
      <p:sp>
        <p:nvSpPr>
          <p:cNvPr id="17"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412811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Content Placeholder 2"/>
          <p:cNvSpPr>
            <a:spLocks noGrp="1"/>
          </p:cNvSpPr>
          <p:nvPr>
            <p:ph idx="1"/>
          </p:nvPr>
        </p:nvSpPr>
        <p:spPr/>
        <p:txBody>
          <a:bodyPr>
            <a:normAutofit/>
          </a:bodyPr>
          <a:lstStyle/>
          <a:p>
            <a:pPr marL="0" indent="0">
              <a:buNone/>
            </a:pPr>
            <a:r>
              <a:rPr lang="en-US" dirty="0"/>
              <a:t>1) Farm income projections for 2018 (down again)</a:t>
            </a:r>
          </a:p>
          <a:p>
            <a:pPr lvl="1"/>
            <a:r>
              <a:rPr lang="en-US" sz="2400" dirty="0"/>
              <a:t>2019 another year of tight margins, but signs of improvement </a:t>
            </a:r>
          </a:p>
          <a:p>
            <a:pPr marL="0" indent="0">
              <a:buNone/>
            </a:pPr>
            <a:r>
              <a:rPr lang="en-US" dirty="0"/>
              <a:t>2) Mixed signals on the state of the farming sector</a:t>
            </a:r>
          </a:p>
          <a:p>
            <a:pPr lvl="1"/>
            <a:r>
              <a:rPr lang="en-US" sz="2400" dirty="0"/>
              <a:t>A Tale of Two Farms</a:t>
            </a:r>
          </a:p>
          <a:p>
            <a:pPr marL="0" indent="0">
              <a:buNone/>
            </a:pPr>
            <a:r>
              <a:rPr lang="en-US" dirty="0"/>
              <a:t>3) 2018 Farm Bill</a:t>
            </a:r>
          </a:p>
          <a:p>
            <a:pPr lvl="1"/>
            <a:r>
              <a:rPr lang="en-US" sz="2400" dirty="0"/>
              <a:t>Crops: some new program tweaks</a:t>
            </a:r>
          </a:p>
          <a:p>
            <a:pPr lvl="1"/>
            <a:r>
              <a:rPr lang="en-US" sz="2400" dirty="0"/>
              <a:t>Market Facilitation Program: provided short-term help</a:t>
            </a:r>
          </a:p>
          <a:p>
            <a:pPr lvl="1"/>
            <a:r>
              <a:rPr lang="en-US" sz="2400" dirty="0"/>
              <a:t>Dairy program changes should help WI farmers</a:t>
            </a:r>
          </a:p>
          <a:p>
            <a:pPr lvl="1"/>
            <a:endParaRPr lang="en-US" dirty="0"/>
          </a:p>
        </p:txBody>
      </p:sp>
      <p:sp>
        <p:nvSpPr>
          <p:cNvPr id="4"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41908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ers.usda.gov/webdocs/charts/90775/netfarmnetcashnov2018.png?v=4968.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7467600" cy="59669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52206" y="2438400"/>
            <a:ext cx="1291794" cy="830997"/>
          </a:xfrm>
          <a:prstGeom prst="rect">
            <a:avLst/>
          </a:prstGeom>
          <a:noFill/>
        </p:spPr>
        <p:txBody>
          <a:bodyPr wrap="square" rtlCol="0">
            <a:spAutoFit/>
          </a:bodyPr>
          <a:lstStyle/>
          <a:p>
            <a:r>
              <a:rPr lang="en-US" sz="2400" b="1" dirty="0">
                <a:solidFill>
                  <a:srgbClr val="C00000"/>
                </a:solidFill>
              </a:rPr>
              <a:t>$93 B</a:t>
            </a:r>
          </a:p>
          <a:p>
            <a:r>
              <a:rPr lang="en-US" sz="2400" b="1" dirty="0">
                <a:solidFill>
                  <a:srgbClr val="C00000"/>
                </a:solidFill>
              </a:rPr>
              <a:t>-8%</a:t>
            </a:r>
          </a:p>
        </p:txBody>
      </p:sp>
      <p:sp>
        <p:nvSpPr>
          <p:cNvPr id="5" name="TextBox 4"/>
          <p:cNvSpPr txBox="1"/>
          <p:nvPr/>
        </p:nvSpPr>
        <p:spPr>
          <a:xfrm>
            <a:off x="7852205" y="3352800"/>
            <a:ext cx="1291795" cy="830997"/>
          </a:xfrm>
          <a:prstGeom prst="rect">
            <a:avLst/>
          </a:prstGeom>
          <a:noFill/>
        </p:spPr>
        <p:txBody>
          <a:bodyPr wrap="square" rtlCol="0">
            <a:spAutoFit/>
          </a:bodyPr>
          <a:lstStyle/>
          <a:p>
            <a:r>
              <a:rPr lang="en-US" sz="2400" b="1" dirty="0">
                <a:solidFill>
                  <a:srgbClr val="C00000"/>
                </a:solidFill>
              </a:rPr>
              <a:t>$66 B</a:t>
            </a:r>
          </a:p>
          <a:p>
            <a:r>
              <a:rPr lang="en-US" sz="2400" b="1" dirty="0">
                <a:solidFill>
                  <a:srgbClr val="C00000"/>
                </a:solidFill>
              </a:rPr>
              <a:t>-12%</a:t>
            </a:r>
          </a:p>
        </p:txBody>
      </p:sp>
      <p:sp>
        <p:nvSpPr>
          <p:cNvPr id="2" name="TextBox 1"/>
          <p:cNvSpPr txBox="1"/>
          <p:nvPr/>
        </p:nvSpPr>
        <p:spPr>
          <a:xfrm>
            <a:off x="381000" y="6507563"/>
            <a:ext cx="8686800" cy="261610"/>
          </a:xfrm>
          <a:prstGeom prst="rect">
            <a:avLst/>
          </a:prstGeom>
          <a:noFill/>
        </p:spPr>
        <p:txBody>
          <a:bodyPr wrap="square" rtlCol="0">
            <a:spAutoFit/>
          </a:bodyPr>
          <a:lstStyle/>
          <a:p>
            <a:r>
              <a:rPr lang="en-US" sz="1100" dirty="0"/>
              <a:t>Source: https://www.ers.usda.gov/topics/farm-economy/farm-sector-income-finances/highlights-from-the-farm-income-forecast/</a:t>
            </a:r>
          </a:p>
        </p:txBody>
      </p:sp>
      <p:sp>
        <p:nvSpPr>
          <p:cNvPr id="6"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78796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ers.usda.gov/webdocs/charts/90793/uscashreceiptsforselectedcropsbarsnov2018.png?v=3478.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772398" cy="6216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1600200"/>
            <a:ext cx="2209800" cy="461665"/>
          </a:xfrm>
          <a:prstGeom prst="rect">
            <a:avLst/>
          </a:prstGeom>
          <a:noFill/>
        </p:spPr>
        <p:txBody>
          <a:bodyPr wrap="square" rtlCol="0">
            <a:spAutoFit/>
          </a:bodyPr>
          <a:lstStyle/>
          <a:p>
            <a:pPr algn="ctr"/>
            <a:r>
              <a:rPr lang="en-US" sz="2400" b="1" dirty="0">
                <a:solidFill>
                  <a:srgbClr val="FF0000"/>
                </a:solidFill>
              </a:rPr>
              <a:t>Total up 1.5%</a:t>
            </a:r>
          </a:p>
        </p:txBody>
      </p:sp>
      <p:sp>
        <p:nvSpPr>
          <p:cNvPr id="5" name="TextBox 4"/>
          <p:cNvSpPr txBox="1"/>
          <p:nvPr/>
        </p:nvSpPr>
        <p:spPr>
          <a:xfrm>
            <a:off x="990600" y="2667000"/>
            <a:ext cx="2286000" cy="400110"/>
          </a:xfrm>
          <a:prstGeom prst="rect">
            <a:avLst/>
          </a:prstGeom>
          <a:noFill/>
        </p:spPr>
        <p:txBody>
          <a:bodyPr wrap="square" rtlCol="0">
            <a:spAutoFit/>
          </a:bodyPr>
          <a:lstStyle/>
          <a:p>
            <a:pPr algn="ctr"/>
            <a:r>
              <a:rPr lang="en-US" sz="2000" b="1" dirty="0">
                <a:solidFill>
                  <a:srgbClr val="FF0000"/>
                </a:solidFill>
              </a:rPr>
              <a:t>Corn up 4.1%</a:t>
            </a:r>
          </a:p>
        </p:txBody>
      </p:sp>
      <p:sp>
        <p:nvSpPr>
          <p:cNvPr id="6" name="TextBox 5"/>
          <p:cNvSpPr txBox="1"/>
          <p:nvPr/>
        </p:nvSpPr>
        <p:spPr>
          <a:xfrm>
            <a:off x="2133600" y="3181290"/>
            <a:ext cx="2514600" cy="400110"/>
          </a:xfrm>
          <a:prstGeom prst="rect">
            <a:avLst/>
          </a:prstGeom>
          <a:noFill/>
        </p:spPr>
        <p:txBody>
          <a:bodyPr wrap="square" rtlCol="0">
            <a:spAutoFit/>
          </a:bodyPr>
          <a:lstStyle/>
          <a:p>
            <a:pPr algn="ctr"/>
            <a:r>
              <a:rPr lang="en-US" sz="2000" b="1" dirty="0">
                <a:solidFill>
                  <a:srgbClr val="FF0000"/>
                </a:solidFill>
              </a:rPr>
              <a:t>Soybeans up 4.6%</a:t>
            </a:r>
          </a:p>
        </p:txBody>
      </p:sp>
      <p:sp>
        <p:nvSpPr>
          <p:cNvPr id="7"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146310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ers.usda.gov/webdocs/charts/90794/uscashreceiptsforselectedlivestockbarsnov2018.png?v=8156.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57200"/>
            <a:ext cx="7772400" cy="62108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81600" y="1600200"/>
            <a:ext cx="3352800" cy="461665"/>
          </a:xfrm>
          <a:prstGeom prst="rect">
            <a:avLst/>
          </a:prstGeom>
          <a:noFill/>
        </p:spPr>
        <p:txBody>
          <a:bodyPr wrap="square" rtlCol="0">
            <a:spAutoFit/>
          </a:bodyPr>
          <a:lstStyle/>
          <a:p>
            <a:pPr algn="ctr"/>
            <a:r>
              <a:rPr lang="en-US" sz="2400" b="1" dirty="0">
                <a:solidFill>
                  <a:srgbClr val="FF0000"/>
                </a:solidFill>
              </a:rPr>
              <a:t>Total down 0.2%</a:t>
            </a:r>
          </a:p>
        </p:txBody>
      </p:sp>
      <p:sp>
        <p:nvSpPr>
          <p:cNvPr id="7" name="TextBox 6"/>
          <p:cNvSpPr txBox="1"/>
          <p:nvPr/>
        </p:nvSpPr>
        <p:spPr>
          <a:xfrm>
            <a:off x="2819400" y="3200400"/>
            <a:ext cx="2286000" cy="400110"/>
          </a:xfrm>
          <a:prstGeom prst="rect">
            <a:avLst/>
          </a:prstGeom>
          <a:noFill/>
        </p:spPr>
        <p:txBody>
          <a:bodyPr wrap="square" rtlCol="0">
            <a:spAutoFit/>
          </a:bodyPr>
          <a:lstStyle/>
          <a:p>
            <a:pPr algn="ctr"/>
            <a:r>
              <a:rPr lang="en-US" sz="2000" b="1" dirty="0">
                <a:solidFill>
                  <a:srgbClr val="FF0000"/>
                </a:solidFill>
              </a:rPr>
              <a:t>Dairy Down 7.1%</a:t>
            </a:r>
          </a:p>
        </p:txBody>
      </p:sp>
      <p:sp>
        <p:nvSpPr>
          <p:cNvPr id="5" name="TextBox 4"/>
          <p:cNvSpPr txBox="1"/>
          <p:nvPr/>
        </p:nvSpPr>
        <p:spPr>
          <a:xfrm>
            <a:off x="1143000" y="1831032"/>
            <a:ext cx="2286000" cy="400110"/>
          </a:xfrm>
          <a:prstGeom prst="rect">
            <a:avLst/>
          </a:prstGeom>
          <a:noFill/>
        </p:spPr>
        <p:txBody>
          <a:bodyPr wrap="square" rtlCol="0">
            <a:spAutoFit/>
          </a:bodyPr>
          <a:lstStyle/>
          <a:p>
            <a:pPr algn="ctr"/>
            <a:r>
              <a:rPr lang="en-US" sz="2000" b="1" dirty="0">
                <a:solidFill>
                  <a:srgbClr val="FF0000"/>
                </a:solidFill>
              </a:rPr>
              <a:t>Beef Down 1.4%</a:t>
            </a:r>
          </a:p>
        </p:txBody>
      </p:sp>
      <p:sp>
        <p:nvSpPr>
          <p:cNvPr id="8"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355113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normAutofit/>
          </a:bodyPr>
          <a:lstStyle/>
          <a:p>
            <a:r>
              <a:rPr lang="en-US" sz="4400" dirty="0"/>
              <a:t>Government Payments up 18%</a:t>
            </a:r>
            <a:endParaRPr lang="en-US" sz="3200" dirty="0"/>
          </a:p>
        </p:txBody>
      </p:sp>
      <p:sp>
        <p:nvSpPr>
          <p:cNvPr id="5" name="Content Placeholder 2"/>
          <p:cNvSpPr txBox="1">
            <a:spLocks/>
          </p:cNvSpPr>
          <p:nvPr/>
        </p:nvSpPr>
        <p:spPr>
          <a:xfrm>
            <a:off x="457200" y="1219200"/>
            <a:ext cx="8229600" cy="1295400"/>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a:t>Price/Revenue-based payments ARC/PLC -$4.6 B</a:t>
            </a:r>
          </a:p>
          <a:p>
            <a:r>
              <a:rPr lang="en-US" dirty="0"/>
              <a:t>Market Facilitation Program (MFP): +$4.7 B</a:t>
            </a:r>
          </a:p>
          <a:p>
            <a:r>
              <a:rPr lang="en-US" dirty="0"/>
              <a:t>Disaster Payments +1.6 B</a:t>
            </a:r>
          </a:p>
        </p:txBody>
      </p:sp>
      <p:pic>
        <p:nvPicPr>
          <p:cNvPr id="8" name="Picture 2" descr="https://www.ers.usda.gov/webdocs/charts/90786/governmentpaymentsareanov2018.png?v=5740.8"/>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6025" y="2667000"/>
            <a:ext cx="8230696" cy="658337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324600" y="5410200"/>
            <a:ext cx="1524000" cy="369332"/>
          </a:xfrm>
          <a:prstGeom prst="rect">
            <a:avLst/>
          </a:prstGeom>
          <a:noFill/>
        </p:spPr>
        <p:txBody>
          <a:bodyPr wrap="square" rtlCol="0">
            <a:spAutoFit/>
          </a:bodyPr>
          <a:lstStyle/>
          <a:p>
            <a:pPr algn="ctr"/>
            <a:r>
              <a:rPr lang="en-US" b="1" dirty="0">
                <a:solidFill>
                  <a:srgbClr val="FF0000"/>
                </a:solidFill>
              </a:rPr>
              <a:t>ARC &amp; PLC</a:t>
            </a:r>
          </a:p>
        </p:txBody>
      </p:sp>
      <p:sp>
        <p:nvSpPr>
          <p:cNvPr id="10" name="TextBox 9"/>
          <p:cNvSpPr txBox="1"/>
          <p:nvPr/>
        </p:nvSpPr>
        <p:spPr>
          <a:xfrm>
            <a:off x="6172200" y="3704743"/>
            <a:ext cx="2209800" cy="369332"/>
          </a:xfrm>
          <a:prstGeom prst="rect">
            <a:avLst/>
          </a:prstGeom>
          <a:noFill/>
        </p:spPr>
        <p:txBody>
          <a:bodyPr wrap="square" rtlCol="0">
            <a:spAutoFit/>
          </a:bodyPr>
          <a:lstStyle/>
          <a:p>
            <a:pPr algn="ctr"/>
            <a:r>
              <a:rPr lang="en-US" b="1" dirty="0">
                <a:solidFill>
                  <a:srgbClr val="FF0000"/>
                </a:solidFill>
              </a:rPr>
              <a:t>MFP &amp; Disaster</a:t>
            </a:r>
          </a:p>
        </p:txBody>
      </p:sp>
      <p:sp>
        <p:nvSpPr>
          <p:cNvPr id="9" name="Down Arrow 8"/>
          <p:cNvSpPr/>
          <p:nvPr/>
        </p:nvSpPr>
        <p:spPr>
          <a:xfrm rot="19507370">
            <a:off x="7652370" y="4002064"/>
            <a:ext cx="120680" cy="41764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220249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www.ers.usda.gov/webdocs/charts/90790/totalproductionexpensesnov2018.png?v=3935.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473000"/>
            <a:ext cx="7772400" cy="6216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57400" y="1524000"/>
            <a:ext cx="3886200" cy="830997"/>
          </a:xfrm>
          <a:prstGeom prst="rect">
            <a:avLst/>
          </a:prstGeom>
          <a:noFill/>
        </p:spPr>
        <p:txBody>
          <a:bodyPr wrap="square" rtlCol="0">
            <a:spAutoFit/>
          </a:bodyPr>
          <a:lstStyle/>
          <a:p>
            <a:pPr algn="ctr"/>
            <a:r>
              <a:rPr lang="en-US" sz="2400" b="1" dirty="0">
                <a:solidFill>
                  <a:srgbClr val="FF0000"/>
                </a:solidFill>
              </a:rPr>
              <a:t>Expenses up 4.2%</a:t>
            </a:r>
          </a:p>
          <a:p>
            <a:pPr algn="ctr"/>
            <a:r>
              <a:rPr lang="en-US" sz="2400" dirty="0">
                <a:solidFill>
                  <a:srgbClr val="FF0000"/>
                </a:solidFill>
              </a:rPr>
              <a:t>(interest, fuel, feed &amp; labor)</a:t>
            </a:r>
          </a:p>
        </p:txBody>
      </p:sp>
      <p:sp>
        <p:nvSpPr>
          <p:cNvPr id="4" name="Footer Placeholder 3"/>
          <p:cNvSpPr>
            <a:spLocks noGrp="1"/>
          </p:cNvSpPr>
          <p:nvPr>
            <p:ph type="ftr" sz="quarter" idx="11"/>
          </p:nvPr>
        </p:nvSpPr>
        <p:spPr>
          <a:xfrm>
            <a:off x="2276268" y="-2771"/>
            <a:ext cx="4114800" cy="329184"/>
          </a:xfrm>
        </p:spPr>
        <p:txBody>
          <a:bodyPr/>
          <a:lstStyle/>
          <a:p>
            <a:r>
              <a:rPr lang="en-US" dirty="0"/>
              <a:t>2019 Wisconsin Agricultural Outlook Forum                     </a:t>
            </a:r>
          </a:p>
        </p:txBody>
      </p:sp>
    </p:spTree>
    <p:extLst>
      <p:ext uri="{BB962C8B-B14F-4D97-AF65-F5344CB8AC3E}">
        <p14:creationId xmlns:p14="http://schemas.microsoft.com/office/powerpoint/2010/main" val="35335824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6644</TotalTime>
  <Words>1192</Words>
  <Application>Microsoft Office PowerPoint</Application>
  <PresentationFormat>On-screen Show (4:3)</PresentationFormat>
  <Paragraphs>185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Century Gothic</vt:lpstr>
      <vt:lpstr>Clarity</vt:lpstr>
      <vt:lpstr>2019 Wisconsin Agricultural Outlook Forum</vt:lpstr>
      <vt:lpstr>Thank You to Our Sponsors</vt:lpstr>
      <vt:lpstr>PowerPoint Presentation</vt:lpstr>
      <vt:lpstr>Overview</vt:lpstr>
      <vt:lpstr>PowerPoint Presentation</vt:lpstr>
      <vt:lpstr>PowerPoint Presentation</vt:lpstr>
      <vt:lpstr>PowerPoint Presentation</vt:lpstr>
      <vt:lpstr>Government Payments up 18%</vt:lpstr>
      <vt:lpstr>PowerPoint Presentation</vt:lpstr>
      <vt:lpstr>Wisconsin Net Farm Income in 2010-2018F</vt:lpstr>
      <vt:lpstr>Wisconsin Land Values Up 2.3% in 2018</vt:lpstr>
      <vt:lpstr>State Average Cropland Rental Rate ($/A) up 0.7% in 2018 </vt:lpstr>
      <vt:lpstr>Projected Dairy Margins into 2019</vt:lpstr>
      <vt:lpstr>Historical and Projected Margins ($/bu) for Corn and Soybeans in Iowa (as of Jan 2019)</vt:lpstr>
      <vt:lpstr>Wisconsin Led the Nation in Chapter 12 Bankruptcy Filings for 10/1/17 to 9/30/18</vt:lpstr>
      <vt:lpstr>PowerPoint Presentation</vt:lpstr>
      <vt:lpstr>Chapter 12 Bankruptcy Filings by County (10/1/17 to 9/30/18)</vt:lpstr>
      <vt:lpstr>Chapter 12 Bankruptcy Filings by County (10/1/17 to 9/30/18)</vt:lpstr>
      <vt:lpstr>2018 Farm Bill Commodity Support: Loan Rates Increased</vt:lpstr>
      <vt:lpstr>2018 Farm Bill Commodity Support: PLC and ARC Changes</vt:lpstr>
      <vt:lpstr>2018 Farm Bill Commodity Support: Program Selection</vt:lpstr>
      <vt:lpstr>Impact of Market Facilitation Program (MFP) on Commodity Support Payments in WI</vt:lpstr>
      <vt:lpstr>2018 Farm Bill Commodity Support: Dairy Margin Coverage (DMC)</vt:lpstr>
      <vt:lpstr>Summary</vt:lpstr>
      <vt:lpstr>PowerPoint Presentation</vt:lpstr>
    </vt:vector>
  </TitlesOfParts>
  <Company>University of Wisconsin - Madison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Vision for a Sustainable Processing Vegetable Industry</dc:title>
  <dc:creator>Mitchell, Paul</dc:creator>
  <cp:lastModifiedBy>Paul Mitchell</cp:lastModifiedBy>
  <cp:revision>508</cp:revision>
  <cp:lastPrinted>2018-01-11T14:52:04Z</cp:lastPrinted>
  <dcterms:created xsi:type="dcterms:W3CDTF">2013-11-05T17:28:17Z</dcterms:created>
  <dcterms:modified xsi:type="dcterms:W3CDTF">2019-01-29T04:24:49Z</dcterms:modified>
</cp:coreProperties>
</file>