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83" r:id="rId2"/>
    <p:sldId id="372" r:id="rId3"/>
    <p:sldId id="367" r:id="rId4"/>
    <p:sldId id="368" r:id="rId5"/>
    <p:sldId id="369" r:id="rId6"/>
    <p:sldId id="258" r:id="rId7"/>
    <p:sldId id="292" r:id="rId8"/>
    <p:sldId id="352" r:id="rId9"/>
    <p:sldId id="370" r:id="rId10"/>
    <p:sldId id="355" r:id="rId11"/>
    <p:sldId id="342" r:id="rId12"/>
    <p:sldId id="331" r:id="rId13"/>
    <p:sldId id="336" r:id="rId14"/>
    <p:sldId id="262" r:id="rId15"/>
    <p:sldId id="290" r:id="rId16"/>
    <p:sldId id="349" r:id="rId17"/>
    <p:sldId id="356" r:id="rId18"/>
    <p:sldId id="275" r:id="rId19"/>
    <p:sldId id="343" r:id="rId20"/>
    <p:sldId id="373" r:id="rId21"/>
    <p:sldId id="374" r:id="rId22"/>
    <p:sldId id="278" r:id="rId23"/>
    <p:sldId id="351" r:id="rId24"/>
    <p:sldId id="375" r:id="rId25"/>
    <p:sldId id="363" r:id="rId26"/>
    <p:sldId id="29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tephenson" initials="MWS" lastIdx="1" clrIdx="0">
    <p:extLst>
      <p:ext uri="{19B8F6BF-5375-455C-9EA6-DF929625EA0E}">
        <p15:presenceInfo xmlns:p15="http://schemas.microsoft.com/office/powerpoint/2012/main" userId="Mark Stephe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0000"/>
    <a:srgbClr val="EFE7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p:restoredTop sz="82767"/>
  </p:normalViewPr>
  <p:slideViewPr>
    <p:cSldViewPr snapToGrid="0" snapToObjects="1">
      <p:cViewPr varScale="1">
        <p:scale>
          <a:sx n="49" d="100"/>
          <a:sy n="49" d="100"/>
        </p:scale>
        <p:origin x="18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752C2E-5531-2742-9F06-0A7DC106C37A}" type="datetimeFigureOut">
              <a:rPr lang="en-US" smtClean="0"/>
              <a:t>1/28/19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D3ECB-8E9D-5B47-8843-314D5CBCE8E8}" type="slidenum">
              <a:rPr lang="en-US" smtClean="0"/>
              <a:t>‹#›</a:t>
            </a:fld>
            <a:endParaRPr lang="en-US"/>
          </a:p>
        </p:txBody>
      </p:sp>
    </p:spTree>
    <p:extLst>
      <p:ext uri="{BB962C8B-B14F-4D97-AF65-F5344CB8AC3E}">
        <p14:creationId xmlns:p14="http://schemas.microsoft.com/office/powerpoint/2010/main" val="368803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02860-7E0D-964C-AF79-3EF3C8BEE086}" type="datetimeFigureOut">
              <a:rPr lang="en-US" smtClean="0"/>
              <a:t>1/28/19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EC040-150E-7447-996A-B7E9E90E68A8}" type="slidenum">
              <a:rPr lang="en-US" smtClean="0"/>
              <a:t>‹#›</a:t>
            </a:fld>
            <a:endParaRPr lang="en-US"/>
          </a:p>
        </p:txBody>
      </p:sp>
    </p:spTree>
    <p:extLst>
      <p:ext uri="{BB962C8B-B14F-4D97-AF65-F5344CB8AC3E}">
        <p14:creationId xmlns:p14="http://schemas.microsoft.com/office/powerpoint/2010/main" val="1381517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EC040-150E-7447-996A-B7E9E90E68A8}" type="slidenum">
              <a:rPr lang="en-US" smtClean="0"/>
              <a:t>1</a:t>
            </a:fld>
            <a:endParaRPr lang="en-US"/>
          </a:p>
        </p:txBody>
      </p:sp>
    </p:spTree>
    <p:extLst>
      <p:ext uri="{BB962C8B-B14F-4D97-AF65-F5344CB8AC3E}">
        <p14:creationId xmlns:p14="http://schemas.microsoft.com/office/powerpoint/2010/main" val="76031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(2017) the EU had very strong production.  This year, NZ is having the strongest start to their season ever.  There has been a lot of milk on world markets.  The good news is that severe drought and low milk prices have slowed EU production.  Weather may slow NZ’s production.  U.S. production has slowed and cow numbers are declining.</a:t>
            </a:r>
          </a:p>
        </p:txBody>
      </p:sp>
      <p:sp>
        <p:nvSpPr>
          <p:cNvPr id="4" name="Slide Number Placeholder 3"/>
          <p:cNvSpPr>
            <a:spLocks noGrp="1"/>
          </p:cNvSpPr>
          <p:nvPr>
            <p:ph type="sldNum" sz="quarter" idx="5"/>
          </p:nvPr>
        </p:nvSpPr>
        <p:spPr/>
        <p:txBody>
          <a:bodyPr/>
          <a:lstStyle/>
          <a:p>
            <a:fld id="{3F8EC040-150E-7447-996A-B7E9E90E68A8}" type="slidenum">
              <a:rPr lang="en-US" smtClean="0"/>
              <a:t>11</a:t>
            </a:fld>
            <a:endParaRPr lang="en-US"/>
          </a:p>
        </p:txBody>
      </p:sp>
    </p:spTree>
    <p:extLst>
      <p:ext uri="{BB962C8B-B14F-4D97-AF65-F5344CB8AC3E}">
        <p14:creationId xmlns:p14="http://schemas.microsoft.com/office/powerpoint/2010/main" val="72622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12</a:t>
            </a:fld>
            <a:endParaRPr lang="en-US"/>
          </a:p>
        </p:txBody>
      </p:sp>
    </p:spTree>
    <p:extLst>
      <p:ext uri="{BB962C8B-B14F-4D97-AF65-F5344CB8AC3E}">
        <p14:creationId xmlns:p14="http://schemas.microsoft.com/office/powerpoint/2010/main" val="114944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 per cow has held up well despite low milk prices.  Feed costs have been relatively inexpensive, but will feed quality be a problem in 2019 when we get into poor quality silage?  Will dairy farms want to purchase more concentrate to improve rations with low milk prices?</a:t>
            </a:r>
          </a:p>
        </p:txBody>
      </p:sp>
      <p:sp>
        <p:nvSpPr>
          <p:cNvPr id="4" name="Slide Number Placeholder 3"/>
          <p:cNvSpPr>
            <a:spLocks noGrp="1"/>
          </p:cNvSpPr>
          <p:nvPr>
            <p:ph type="sldNum" sz="quarter" idx="10"/>
          </p:nvPr>
        </p:nvSpPr>
        <p:spPr/>
        <p:txBody>
          <a:bodyPr/>
          <a:lstStyle/>
          <a:p>
            <a:fld id="{3BDE0A4D-8AF6-0A4A-90E5-E83D586B3F5E}" type="slidenum">
              <a:rPr lang="en-US" smtClean="0"/>
              <a:t>13</a:t>
            </a:fld>
            <a:endParaRPr lang="en-US"/>
          </a:p>
        </p:txBody>
      </p:sp>
    </p:spTree>
    <p:extLst>
      <p:ext uri="{BB962C8B-B14F-4D97-AF65-F5344CB8AC3E}">
        <p14:creationId xmlns:p14="http://schemas.microsoft.com/office/powerpoint/2010/main" val="25035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 production increases have been contracting since 2016.</a:t>
            </a:r>
          </a:p>
        </p:txBody>
      </p:sp>
      <p:sp>
        <p:nvSpPr>
          <p:cNvPr id="4" name="Slide Number Placeholder 3"/>
          <p:cNvSpPr>
            <a:spLocks noGrp="1"/>
          </p:cNvSpPr>
          <p:nvPr>
            <p:ph type="sldNum" sz="quarter" idx="10"/>
          </p:nvPr>
        </p:nvSpPr>
        <p:spPr/>
        <p:txBody>
          <a:bodyPr/>
          <a:lstStyle/>
          <a:p>
            <a:fld id="{3BDE0A4D-8AF6-0A4A-90E5-E83D586B3F5E}" type="slidenum">
              <a:rPr lang="en-US" smtClean="0"/>
              <a:t>14</a:t>
            </a:fld>
            <a:endParaRPr lang="en-US"/>
          </a:p>
        </p:txBody>
      </p:sp>
    </p:spTree>
    <p:extLst>
      <p:ext uri="{BB962C8B-B14F-4D97-AF65-F5344CB8AC3E}">
        <p14:creationId xmlns:p14="http://schemas.microsoft.com/office/powerpoint/2010/main" val="307666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Retail prices for dairy are the lowest since 2012 and milk-equivalent per capita consumption of all dairy products has increased.</a:t>
            </a:r>
          </a:p>
        </p:txBody>
      </p:sp>
      <p:sp>
        <p:nvSpPr>
          <p:cNvPr id="4" name="Slide Number Placeholder 3"/>
          <p:cNvSpPr>
            <a:spLocks noGrp="1"/>
          </p:cNvSpPr>
          <p:nvPr>
            <p:ph type="sldNum" sz="quarter" idx="10"/>
          </p:nvPr>
        </p:nvSpPr>
        <p:spPr/>
        <p:txBody>
          <a:bodyPr/>
          <a:lstStyle/>
          <a:p>
            <a:fld id="{3BDE0A4D-8AF6-0A4A-90E5-E83D586B3F5E}" type="slidenum">
              <a:rPr lang="en-US" smtClean="0"/>
              <a:t>15</a:t>
            </a:fld>
            <a:endParaRPr lang="en-US"/>
          </a:p>
        </p:txBody>
      </p:sp>
    </p:spTree>
    <p:extLst>
      <p:ext uri="{BB962C8B-B14F-4D97-AF65-F5344CB8AC3E}">
        <p14:creationId xmlns:p14="http://schemas.microsoft.com/office/powerpoint/2010/main" val="150179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milk continues its slide.</a:t>
            </a:r>
          </a:p>
        </p:txBody>
      </p:sp>
      <p:sp>
        <p:nvSpPr>
          <p:cNvPr id="4" name="Slide Number Placeholder 3"/>
          <p:cNvSpPr>
            <a:spLocks noGrp="1"/>
          </p:cNvSpPr>
          <p:nvPr>
            <p:ph type="sldNum" sz="quarter" idx="10"/>
          </p:nvPr>
        </p:nvSpPr>
        <p:spPr/>
        <p:txBody>
          <a:bodyPr/>
          <a:lstStyle/>
          <a:p>
            <a:fld id="{3F8EC040-150E-7447-996A-B7E9E90E68A8}" type="slidenum">
              <a:rPr lang="en-US" smtClean="0"/>
              <a:t>16</a:t>
            </a:fld>
            <a:endParaRPr lang="en-US"/>
          </a:p>
        </p:txBody>
      </p:sp>
    </p:spTree>
    <p:extLst>
      <p:ext uri="{BB962C8B-B14F-4D97-AF65-F5344CB8AC3E}">
        <p14:creationId xmlns:p14="http://schemas.microsoft.com/office/powerpoint/2010/main" val="175519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capita cheese consumption continues to climb to now about 37 pounds.  Cheddar and Mozzarella are each about 30% with a variety of other cheeses making up the rest.</a:t>
            </a:r>
          </a:p>
        </p:txBody>
      </p:sp>
      <p:sp>
        <p:nvSpPr>
          <p:cNvPr id="4" name="Slide Number Placeholder 3"/>
          <p:cNvSpPr>
            <a:spLocks noGrp="1"/>
          </p:cNvSpPr>
          <p:nvPr>
            <p:ph type="sldNum" sz="quarter" idx="5"/>
          </p:nvPr>
        </p:nvSpPr>
        <p:spPr/>
        <p:txBody>
          <a:bodyPr/>
          <a:lstStyle/>
          <a:p>
            <a:fld id="{3F8EC040-150E-7447-996A-B7E9E90E68A8}" type="slidenum">
              <a:rPr lang="en-US" smtClean="0"/>
              <a:t>17</a:t>
            </a:fld>
            <a:endParaRPr lang="en-US"/>
          </a:p>
        </p:txBody>
      </p:sp>
    </p:spTree>
    <p:extLst>
      <p:ext uri="{BB962C8B-B14F-4D97-AF65-F5344CB8AC3E}">
        <p14:creationId xmlns:p14="http://schemas.microsoft.com/office/powerpoint/2010/main" val="114993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18</a:t>
            </a:fld>
            <a:endParaRPr lang="en-US"/>
          </a:p>
        </p:txBody>
      </p:sp>
    </p:spTree>
    <p:extLst>
      <p:ext uri="{BB962C8B-B14F-4D97-AF65-F5344CB8AC3E}">
        <p14:creationId xmlns:p14="http://schemas.microsoft.com/office/powerpoint/2010/main" val="3140179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19</a:t>
            </a:fld>
            <a:endParaRPr lang="en-US"/>
          </a:p>
        </p:txBody>
      </p:sp>
    </p:spTree>
    <p:extLst>
      <p:ext uri="{BB962C8B-B14F-4D97-AF65-F5344CB8AC3E}">
        <p14:creationId xmlns:p14="http://schemas.microsoft.com/office/powerpoint/2010/main" val="722187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22</a:t>
            </a:fld>
            <a:endParaRPr lang="en-US"/>
          </a:p>
        </p:txBody>
      </p:sp>
    </p:spTree>
    <p:extLst>
      <p:ext uri="{BB962C8B-B14F-4D97-AF65-F5344CB8AC3E}">
        <p14:creationId xmlns:p14="http://schemas.microsoft.com/office/powerpoint/2010/main" val="359507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economy has been strong.  Unemployment has been at historically low levels of 3.7% for the last three months and labor is hard to find.  Despite that, there are a few signs that we may take a bit of the steam out of this happy story.</a:t>
            </a:r>
          </a:p>
        </p:txBody>
      </p:sp>
      <p:sp>
        <p:nvSpPr>
          <p:cNvPr id="4" name="Slide Number Placeholder 3"/>
          <p:cNvSpPr>
            <a:spLocks noGrp="1"/>
          </p:cNvSpPr>
          <p:nvPr>
            <p:ph type="sldNum" sz="quarter" idx="5"/>
          </p:nvPr>
        </p:nvSpPr>
        <p:spPr/>
        <p:txBody>
          <a:bodyPr/>
          <a:lstStyle/>
          <a:p>
            <a:fld id="{3F8EC040-150E-7447-996A-B7E9E90E68A8}" type="slidenum">
              <a:rPr lang="en-US" smtClean="0"/>
              <a:t>2</a:t>
            </a:fld>
            <a:endParaRPr lang="en-US"/>
          </a:p>
        </p:txBody>
      </p:sp>
    </p:spTree>
    <p:extLst>
      <p:ext uri="{BB962C8B-B14F-4D97-AF65-F5344CB8AC3E}">
        <p14:creationId xmlns:p14="http://schemas.microsoft.com/office/powerpoint/2010/main" val="3581858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price forecasts are for milk price improvements on through 2019 from our 2018 lows.  This is not for anything like 2014 levels, but it will probably feel a lot like 2017 prices did.  I’m expecting an average price improvement of about $1.25 from 2018.</a:t>
            </a:r>
          </a:p>
        </p:txBody>
      </p:sp>
      <p:sp>
        <p:nvSpPr>
          <p:cNvPr id="4" name="Slide Number Placeholder 3"/>
          <p:cNvSpPr>
            <a:spLocks noGrp="1"/>
          </p:cNvSpPr>
          <p:nvPr>
            <p:ph type="sldNum" sz="quarter" idx="5"/>
          </p:nvPr>
        </p:nvSpPr>
        <p:spPr/>
        <p:txBody>
          <a:bodyPr/>
          <a:lstStyle/>
          <a:p>
            <a:fld id="{3F8EC040-150E-7447-996A-B7E9E90E68A8}" type="slidenum">
              <a:rPr lang="en-US" smtClean="0"/>
              <a:t>23</a:t>
            </a:fld>
            <a:endParaRPr lang="en-US"/>
          </a:p>
        </p:txBody>
      </p:sp>
    </p:spTree>
    <p:extLst>
      <p:ext uri="{BB962C8B-B14F-4D97-AF65-F5344CB8AC3E}">
        <p14:creationId xmlns:p14="http://schemas.microsoft.com/office/powerpoint/2010/main" val="2172673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E0A4D-8AF6-0A4A-90E5-E83D586B3F5E}" type="slidenum">
              <a:rPr lang="en-US" smtClean="0"/>
              <a:t>25</a:t>
            </a:fld>
            <a:endParaRPr lang="en-US"/>
          </a:p>
        </p:txBody>
      </p:sp>
    </p:spTree>
    <p:extLst>
      <p:ext uri="{BB962C8B-B14F-4D97-AF65-F5344CB8AC3E}">
        <p14:creationId xmlns:p14="http://schemas.microsoft.com/office/powerpoint/2010/main" val="262334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indicators have been good predictors of recessions.  In the blue line, when wealth (assets like stocks or real estate) grows much faster than income, it is an indication that the economy is not benefiting people the same.  People who cannot save will not be able to purchase as much.  In the brown line, you want long-term interest rates to be much higher than short-term rates—that is an indication of a positive view of the future.  An inversion where short-term rates are actually higher, is almost a guarantee of problems.  Both of these indicators are strongly hinting at recession.</a:t>
            </a:r>
          </a:p>
        </p:txBody>
      </p:sp>
      <p:sp>
        <p:nvSpPr>
          <p:cNvPr id="4" name="Slide Number Placeholder 3"/>
          <p:cNvSpPr>
            <a:spLocks noGrp="1"/>
          </p:cNvSpPr>
          <p:nvPr>
            <p:ph type="sldNum" sz="quarter" idx="5"/>
          </p:nvPr>
        </p:nvSpPr>
        <p:spPr/>
        <p:txBody>
          <a:bodyPr/>
          <a:lstStyle/>
          <a:p>
            <a:fld id="{3F8EC040-150E-7447-996A-B7E9E90E68A8}" type="slidenum">
              <a:rPr lang="en-US" smtClean="0"/>
              <a:t>3</a:t>
            </a:fld>
            <a:endParaRPr lang="en-US"/>
          </a:p>
        </p:txBody>
      </p:sp>
    </p:spTree>
    <p:extLst>
      <p:ext uri="{BB962C8B-B14F-4D97-AF65-F5344CB8AC3E}">
        <p14:creationId xmlns:p14="http://schemas.microsoft.com/office/powerpoint/2010/main" val="346761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Confidence in the economy is a two-part survey asking questions about “how do you feel about the present situation” and “how do you feel about the near future”.  When they are divergent with the present well above the future, it is also indicative of a consumer who is going to spend less.  </a:t>
            </a:r>
          </a:p>
        </p:txBody>
      </p:sp>
      <p:sp>
        <p:nvSpPr>
          <p:cNvPr id="4" name="Slide Number Placeholder 3"/>
          <p:cNvSpPr>
            <a:spLocks noGrp="1"/>
          </p:cNvSpPr>
          <p:nvPr>
            <p:ph type="sldNum" sz="quarter" idx="5"/>
          </p:nvPr>
        </p:nvSpPr>
        <p:spPr/>
        <p:txBody>
          <a:bodyPr/>
          <a:lstStyle/>
          <a:p>
            <a:fld id="{3F8EC040-150E-7447-996A-B7E9E90E68A8}" type="slidenum">
              <a:rPr lang="en-US" smtClean="0"/>
              <a:t>4</a:t>
            </a:fld>
            <a:endParaRPr lang="en-US"/>
          </a:p>
        </p:txBody>
      </p:sp>
    </p:spTree>
    <p:extLst>
      <p:ext uri="{BB962C8B-B14F-4D97-AF65-F5344CB8AC3E}">
        <p14:creationId xmlns:p14="http://schemas.microsoft.com/office/powerpoint/2010/main" val="298581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Consumption is neither good or bad, but we are more inherently more vulnerable to economic downturns</a:t>
            </a:r>
          </a:p>
        </p:txBody>
      </p:sp>
      <p:sp>
        <p:nvSpPr>
          <p:cNvPr id="4" name="Slide Number Placeholder 3"/>
          <p:cNvSpPr>
            <a:spLocks noGrp="1"/>
          </p:cNvSpPr>
          <p:nvPr>
            <p:ph type="sldNum" sz="quarter" idx="5"/>
          </p:nvPr>
        </p:nvSpPr>
        <p:spPr/>
        <p:txBody>
          <a:bodyPr/>
          <a:lstStyle/>
          <a:p>
            <a:fld id="{3F8EC040-150E-7447-996A-B7E9E90E68A8}" type="slidenum">
              <a:rPr lang="en-US" smtClean="0"/>
              <a:t>5</a:t>
            </a:fld>
            <a:endParaRPr lang="en-US"/>
          </a:p>
        </p:txBody>
      </p:sp>
    </p:spTree>
    <p:extLst>
      <p:ext uri="{BB962C8B-B14F-4D97-AF65-F5344CB8AC3E}">
        <p14:creationId xmlns:p14="http://schemas.microsoft.com/office/powerpoint/2010/main" val="165178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early 2000s our milk prices are closely linked to exports.  Anytime that our exports have fallen off pace, our milk and dairy product production have overwhelmed our domestic markets.  This slide shows the correspondence between a rolling 12 month export as a percentage of milk production compared to the US All Milk price.  I don’t think that we will see significant milk price improvement until trade accounts for about 17-18% of exports.  We are getting closer, but probably not through most of 2019.</a:t>
            </a:r>
          </a:p>
        </p:txBody>
      </p:sp>
      <p:sp>
        <p:nvSpPr>
          <p:cNvPr id="4" name="Slide Number Placeholder 3"/>
          <p:cNvSpPr>
            <a:spLocks noGrp="1"/>
          </p:cNvSpPr>
          <p:nvPr>
            <p:ph type="sldNum" sz="quarter" idx="10"/>
          </p:nvPr>
        </p:nvSpPr>
        <p:spPr/>
        <p:txBody>
          <a:bodyPr/>
          <a:lstStyle/>
          <a:p>
            <a:fld id="{3BDE0A4D-8AF6-0A4A-90E5-E83D586B3F5E}" type="slidenum">
              <a:rPr lang="en-US" smtClean="0"/>
              <a:t>6</a:t>
            </a:fld>
            <a:endParaRPr lang="en-US"/>
          </a:p>
        </p:txBody>
      </p:sp>
    </p:spTree>
    <p:extLst>
      <p:ext uri="{BB962C8B-B14F-4D97-AF65-F5344CB8AC3E}">
        <p14:creationId xmlns:p14="http://schemas.microsoft.com/office/powerpoint/2010/main" val="357320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exports are off trend, we first begin to build stocks which push down on product prices and then on farm milk prices.  This certainly happened in 2009 but it also has happened over the last few years.  This hasn’t been as deep a price drop as 2009 because these products have stayed home in a strong economy this time, but it has been much longer.</a:t>
            </a:r>
          </a:p>
        </p:txBody>
      </p:sp>
      <p:sp>
        <p:nvSpPr>
          <p:cNvPr id="4" name="Slide Number Placeholder 3"/>
          <p:cNvSpPr>
            <a:spLocks noGrp="1"/>
          </p:cNvSpPr>
          <p:nvPr>
            <p:ph type="sldNum" sz="quarter" idx="10"/>
          </p:nvPr>
        </p:nvSpPr>
        <p:spPr/>
        <p:txBody>
          <a:bodyPr/>
          <a:lstStyle/>
          <a:p>
            <a:fld id="{3BDE0A4D-8AF6-0A4A-90E5-E83D586B3F5E}" type="slidenum">
              <a:rPr lang="en-US" smtClean="0"/>
              <a:t>7</a:t>
            </a:fld>
            <a:endParaRPr lang="en-US"/>
          </a:p>
        </p:txBody>
      </p:sp>
    </p:spTree>
    <p:extLst>
      <p:ext uri="{BB962C8B-B14F-4D97-AF65-F5344CB8AC3E}">
        <p14:creationId xmlns:p14="http://schemas.microsoft.com/office/powerpoint/2010/main" val="217703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entering our 5</a:t>
            </a:r>
            <a:r>
              <a:rPr lang="en-US" baseline="30000" dirty="0"/>
              <a:t>th</a:t>
            </a:r>
            <a:r>
              <a:rPr lang="en-US" dirty="0"/>
              <a:t> year with farm milk prices in the $16-18 range and we can’t seem to break out of it.  We really need to move into the $18-20 range before it feels like recovery.</a:t>
            </a:r>
          </a:p>
        </p:txBody>
      </p:sp>
      <p:sp>
        <p:nvSpPr>
          <p:cNvPr id="4" name="Slide Number Placeholder 3"/>
          <p:cNvSpPr>
            <a:spLocks noGrp="1"/>
          </p:cNvSpPr>
          <p:nvPr>
            <p:ph type="sldNum" sz="quarter" idx="5"/>
          </p:nvPr>
        </p:nvSpPr>
        <p:spPr/>
        <p:txBody>
          <a:bodyPr/>
          <a:lstStyle/>
          <a:p>
            <a:fld id="{3F8EC040-150E-7447-996A-B7E9E90E68A8}" type="slidenum">
              <a:rPr lang="en-US" smtClean="0"/>
              <a:t>8</a:t>
            </a:fld>
            <a:endParaRPr lang="en-US"/>
          </a:p>
        </p:txBody>
      </p:sp>
    </p:spTree>
    <p:extLst>
      <p:ext uri="{BB962C8B-B14F-4D97-AF65-F5344CB8AC3E}">
        <p14:creationId xmlns:p14="http://schemas.microsoft.com/office/powerpoint/2010/main" val="312414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 attrition rate is about 3-4%.  This year it is above 7%.</a:t>
            </a:r>
          </a:p>
        </p:txBody>
      </p:sp>
      <p:sp>
        <p:nvSpPr>
          <p:cNvPr id="4" name="Slide Number Placeholder 3"/>
          <p:cNvSpPr>
            <a:spLocks noGrp="1"/>
          </p:cNvSpPr>
          <p:nvPr>
            <p:ph type="sldNum" sz="quarter" idx="5"/>
          </p:nvPr>
        </p:nvSpPr>
        <p:spPr/>
        <p:txBody>
          <a:bodyPr/>
          <a:lstStyle/>
          <a:p>
            <a:fld id="{3F8EC040-150E-7447-996A-B7E9E90E68A8}" type="slidenum">
              <a:rPr lang="en-US" smtClean="0"/>
              <a:t>10</a:t>
            </a:fld>
            <a:endParaRPr lang="en-US"/>
          </a:p>
        </p:txBody>
      </p:sp>
    </p:spTree>
    <p:extLst>
      <p:ext uri="{BB962C8B-B14F-4D97-AF65-F5344CB8AC3E}">
        <p14:creationId xmlns:p14="http://schemas.microsoft.com/office/powerpoint/2010/main" val="58409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B7001F0-FF8A-BA43-9277-DA8145822A0B}" type="datetimeFigureOut">
              <a:rPr lang="en-US" smtClean="0"/>
              <a:pPr/>
              <a:t>1/28/19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90EC5BD-7765-2D4F-A17A-E3EE34559C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7001F0-FF8A-BA43-9277-DA8145822A0B}" type="datetimeFigureOut">
              <a:rPr lang="en-US" smtClean="0"/>
              <a:pPr/>
              <a:t>1/28/19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001F0-FF8A-BA43-9277-DA8145822A0B}" type="datetimeFigureOut">
              <a:rPr lang="en-US" smtClean="0"/>
              <a:pPr/>
              <a:t>1/28/19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7001F0-FF8A-BA43-9277-DA8145822A0B}" type="datetimeFigureOut">
              <a:rPr lang="en-US" smtClean="0"/>
              <a:pPr/>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7001F0-FF8A-BA43-9277-DA8145822A0B}" type="datetimeFigureOut">
              <a:rPr lang="en-US" smtClean="0"/>
              <a:pPr/>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7001F0-FF8A-BA43-9277-DA8145822A0B}" type="datetimeFigureOut">
              <a:rPr lang="en-US" smtClean="0"/>
              <a:pPr/>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B7001F0-FF8A-BA43-9277-DA8145822A0B}" type="datetimeFigureOut">
              <a:rPr lang="en-US" smtClean="0"/>
              <a:pPr/>
              <a:t>1/28/19</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290EC5BD-7765-2D4F-A17A-E3EE34559C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0B7001F0-FF8A-BA43-9277-DA8145822A0B}" type="datetimeFigureOut">
              <a:rPr lang="en-US" smtClean="0"/>
              <a:pPr/>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7001F0-FF8A-BA43-9277-DA8145822A0B}" type="datetimeFigureOut">
              <a:rPr lang="en-US" smtClean="0"/>
              <a:pPr/>
              <a:t>1/28/19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B7001F0-FF8A-BA43-9277-DA8145822A0B}" type="datetimeFigureOut">
              <a:rPr lang="en-US" smtClean="0"/>
              <a:pPr/>
              <a:t>1/28/19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EC5BD-7765-2D4F-A17A-E3EE34559CE5}"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7001F0-FF8A-BA43-9277-DA8145822A0B}" type="datetimeFigureOut">
              <a:rPr lang="en-US" smtClean="0"/>
              <a:pPr/>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EC5BD-7765-2D4F-A17A-E3EE34559CE5}"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B7001F0-FF8A-BA43-9277-DA8145822A0B}" type="datetimeFigureOut">
              <a:rPr lang="en-US" smtClean="0"/>
              <a:pPr/>
              <a:t>1/28/19</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290EC5BD-7765-2D4F-A17A-E3EE34559C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0890" y="4291429"/>
            <a:ext cx="7702978" cy="1241917"/>
          </a:xfrm>
          <a:effectLst>
            <a:outerShdw blurRad="50800" dist="38100" dir="2700000">
              <a:srgbClr val="000000">
                <a:alpha val="43000"/>
              </a:srgbClr>
            </a:outerShdw>
          </a:effectLst>
        </p:spPr>
        <p:txBody>
          <a:bodyPr>
            <a:noAutofit/>
          </a:bodyPr>
          <a:lstStyle/>
          <a:p>
            <a:pPr>
              <a:defRPr/>
            </a:pPr>
            <a:r>
              <a:rPr lang="en-US" sz="3600" dirty="0">
                <a:latin typeface="Goudy Old Style" charset="0"/>
                <a:ea typeface="ＭＳ Ｐゴシック" charset="0"/>
                <a:cs typeface="ＭＳ Ｐゴシック" charset="0"/>
              </a:rPr>
              <a:t>2018 Dairy Situation &amp; 2019 Outlook</a:t>
            </a:r>
            <a:br>
              <a:rPr lang="en-US" sz="3600" dirty="0">
                <a:latin typeface="Goudy Old Style" charset="0"/>
                <a:ea typeface="ＭＳ Ｐゴシック" charset="0"/>
                <a:cs typeface="ＭＳ Ｐゴシック" charset="0"/>
              </a:rPr>
            </a:br>
            <a:r>
              <a:rPr lang="en-US" sz="2800" b="0" i="1" dirty="0"/>
              <a:t>Wisconsin Agricultural Outlook Forum</a:t>
            </a:r>
            <a:endParaRPr lang="en-US" sz="2800" i="1" dirty="0">
              <a:latin typeface="Goudy Old Style" charset="0"/>
              <a:ea typeface="ＭＳ Ｐゴシック" charset="0"/>
              <a:cs typeface="ＭＳ Ｐゴシック" charset="0"/>
            </a:endParaRPr>
          </a:p>
        </p:txBody>
      </p:sp>
      <p:sp>
        <p:nvSpPr>
          <p:cNvPr id="5" name="Text Placeholder 4"/>
          <p:cNvSpPr>
            <a:spLocks noGrp="1"/>
          </p:cNvSpPr>
          <p:nvPr>
            <p:ph type="body" sz="half" idx="2"/>
          </p:nvPr>
        </p:nvSpPr>
        <p:spPr>
          <a:xfrm>
            <a:off x="3886200" y="5715000"/>
            <a:ext cx="4724400" cy="865188"/>
          </a:xfrm>
          <a:effectLst>
            <a:outerShdw blurRad="50800" dist="38100" dir="2700000">
              <a:srgbClr val="000000">
                <a:alpha val="43000"/>
              </a:srgbClr>
            </a:outerShdw>
          </a:effectLst>
        </p:spPr>
        <p:txBody>
          <a:bodyPr>
            <a:normAutofit/>
          </a:bodyPr>
          <a:lstStyle/>
          <a:p>
            <a:pPr eaLnBrk="1" hangingPunct="1">
              <a:defRPr/>
            </a:pPr>
            <a:r>
              <a:rPr lang="en-US" dirty="0">
                <a:latin typeface="Goudy Old Style" charset="0"/>
                <a:ea typeface="ＭＳ Ｐゴシック" charset="0"/>
                <a:cs typeface="ＭＳ Ｐゴシック" charset="0"/>
              </a:rPr>
              <a:t>Mark Stephenson, Ph.D.</a:t>
            </a:r>
          </a:p>
          <a:p>
            <a:pPr eaLnBrk="1" hangingPunct="1">
              <a:defRPr/>
            </a:pPr>
            <a:r>
              <a:rPr lang="en-US" i="1" dirty="0">
                <a:latin typeface="Goudy Old Style" charset="0"/>
                <a:ea typeface="ＭＳ Ｐゴシック" charset="0"/>
                <a:cs typeface="ＭＳ Ｐゴシック" charset="0"/>
              </a:rPr>
              <a:t>Director of Dairy Policy Analysis</a:t>
            </a:r>
          </a:p>
        </p:txBody>
      </p:sp>
      <p:pic>
        <p:nvPicPr>
          <p:cNvPr id="23556" name="Picture 7" descr="UW_Madis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5748338"/>
            <a:ext cx="2163763" cy="89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icture Placeholder 1"/>
          <p:cNvSpPr>
            <a:spLocks noGrp="1"/>
          </p:cNvSpPr>
          <p:nvPr>
            <p:ph type="pic" sz="quarter" idx="15"/>
          </p:nvPr>
        </p:nvSpPr>
        <p:spPr/>
      </p:sp>
      <p:pic>
        <p:nvPicPr>
          <p:cNvPr id="7" name="Picture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40000">
            <a:off x="834417" y="633301"/>
            <a:ext cx="5057948" cy="3254375"/>
          </a:xfrm>
          <a:prstGeom prst="rect">
            <a:avLst/>
          </a:prstGeom>
          <a:solidFill>
            <a:schemeClr val="bg1">
              <a:lumMod val="85000"/>
            </a:schemeClr>
          </a:solidFill>
          <a:effectLst>
            <a:outerShdw blurRad="190500" algn="tl" rotWithShape="0">
              <a:srgbClr val="000000">
                <a:alpha val="70000"/>
              </a:srgbClr>
            </a:outerShdw>
          </a:effectLst>
        </p:spPr>
      </p:pic>
    </p:spTree>
    <p:extLst>
      <p:ext uri="{BB962C8B-B14F-4D97-AF65-F5344CB8AC3E}">
        <p14:creationId xmlns:p14="http://schemas.microsoft.com/office/powerpoint/2010/main" val="219419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Bad Is It?</a:t>
            </a:r>
          </a:p>
        </p:txBody>
      </p:sp>
      <p:pic>
        <p:nvPicPr>
          <p:cNvPr id="3" name="Picture 2">
            <a:extLst>
              <a:ext uri="{FF2B5EF4-FFF2-40B4-BE49-F238E27FC236}">
                <a16:creationId xmlns:a16="http://schemas.microsoft.com/office/drawing/2014/main" id="{D61EF8F3-4F41-3C4E-BC08-ECE5D70AEFA5}"/>
              </a:ext>
            </a:extLst>
          </p:cNvPr>
          <p:cNvPicPr>
            <a:picLocks noChangeAspect="1"/>
          </p:cNvPicPr>
          <p:nvPr/>
        </p:nvPicPr>
        <p:blipFill>
          <a:blip r:embed="rId3"/>
          <a:stretch>
            <a:fillRect/>
          </a:stretch>
        </p:blipFill>
        <p:spPr>
          <a:xfrm>
            <a:off x="408695" y="1537833"/>
            <a:ext cx="8326609" cy="4816929"/>
          </a:xfrm>
          <a:prstGeom prst="rect">
            <a:avLst/>
          </a:prstGeom>
        </p:spPr>
      </p:pic>
    </p:spTree>
    <p:extLst>
      <p:ext uri="{BB962C8B-B14F-4D97-AF65-F5344CB8AC3E}">
        <p14:creationId xmlns:p14="http://schemas.microsoft.com/office/powerpoint/2010/main" val="313638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Long Trough?</a:t>
            </a:r>
          </a:p>
        </p:txBody>
      </p:sp>
      <p:pic>
        <p:nvPicPr>
          <p:cNvPr id="4" name="Picture 3">
            <a:extLst>
              <a:ext uri="{FF2B5EF4-FFF2-40B4-BE49-F238E27FC236}">
                <a16:creationId xmlns:a16="http://schemas.microsoft.com/office/drawing/2014/main" id="{B4A34BC0-201D-4848-86A8-C81965C1B028}"/>
              </a:ext>
            </a:extLst>
          </p:cNvPr>
          <p:cNvPicPr>
            <a:picLocks noChangeAspect="1"/>
          </p:cNvPicPr>
          <p:nvPr/>
        </p:nvPicPr>
        <p:blipFill>
          <a:blip r:embed="rId3"/>
          <a:stretch>
            <a:fillRect/>
          </a:stretch>
        </p:blipFill>
        <p:spPr>
          <a:xfrm>
            <a:off x="537440" y="1371600"/>
            <a:ext cx="7971753" cy="5237018"/>
          </a:xfrm>
          <a:prstGeom prst="rect">
            <a:avLst/>
          </a:prstGeom>
        </p:spPr>
      </p:pic>
    </p:spTree>
    <p:extLst>
      <p:ext uri="{BB962C8B-B14F-4D97-AF65-F5344CB8AC3E}">
        <p14:creationId xmlns:p14="http://schemas.microsoft.com/office/powerpoint/2010/main" val="93386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73" y="249238"/>
            <a:ext cx="8803813" cy="770282"/>
          </a:xfrm>
        </p:spPr>
        <p:txBody>
          <a:bodyPr>
            <a:normAutofit/>
          </a:bodyPr>
          <a:lstStyle/>
          <a:p>
            <a:r>
              <a:rPr lang="en-US" sz="3600" dirty="0"/>
              <a:t>Number of Cows</a:t>
            </a:r>
          </a:p>
        </p:txBody>
      </p:sp>
      <p:pic>
        <p:nvPicPr>
          <p:cNvPr id="4" name="Picture 3">
            <a:extLst>
              <a:ext uri="{FF2B5EF4-FFF2-40B4-BE49-F238E27FC236}">
                <a16:creationId xmlns:a16="http://schemas.microsoft.com/office/drawing/2014/main" id="{78DADB0C-AB2F-3448-8249-4FD72B050D00}"/>
              </a:ext>
            </a:extLst>
          </p:cNvPr>
          <p:cNvPicPr>
            <a:picLocks noChangeAspect="1"/>
          </p:cNvPicPr>
          <p:nvPr/>
        </p:nvPicPr>
        <p:blipFill>
          <a:blip r:embed="rId3"/>
          <a:stretch>
            <a:fillRect/>
          </a:stretch>
        </p:blipFill>
        <p:spPr>
          <a:xfrm>
            <a:off x="355023" y="1403349"/>
            <a:ext cx="8341702" cy="5011305"/>
          </a:xfrm>
          <a:prstGeom prst="rect">
            <a:avLst/>
          </a:prstGeom>
        </p:spPr>
      </p:pic>
    </p:spTree>
    <p:extLst>
      <p:ext uri="{BB962C8B-B14F-4D97-AF65-F5344CB8AC3E}">
        <p14:creationId xmlns:p14="http://schemas.microsoft.com/office/powerpoint/2010/main" val="2470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73" y="249238"/>
            <a:ext cx="8803813" cy="770282"/>
          </a:xfrm>
        </p:spPr>
        <p:txBody>
          <a:bodyPr>
            <a:normAutofit/>
          </a:bodyPr>
          <a:lstStyle/>
          <a:p>
            <a:r>
              <a:rPr lang="en-US" sz="3600" dirty="0"/>
              <a:t>Milk per Cow per Day</a:t>
            </a:r>
          </a:p>
        </p:txBody>
      </p:sp>
      <p:pic>
        <p:nvPicPr>
          <p:cNvPr id="3" name="Picture 2">
            <a:extLst>
              <a:ext uri="{FF2B5EF4-FFF2-40B4-BE49-F238E27FC236}">
                <a16:creationId xmlns:a16="http://schemas.microsoft.com/office/drawing/2014/main" id="{AC7CB3AF-F7C3-0345-8EBB-5F52B67D5B62}"/>
              </a:ext>
            </a:extLst>
          </p:cNvPr>
          <p:cNvPicPr>
            <a:picLocks noChangeAspect="1"/>
          </p:cNvPicPr>
          <p:nvPr/>
        </p:nvPicPr>
        <p:blipFill>
          <a:blip r:embed="rId3"/>
          <a:stretch>
            <a:fillRect/>
          </a:stretch>
        </p:blipFill>
        <p:spPr>
          <a:xfrm>
            <a:off x="442191" y="1238250"/>
            <a:ext cx="8296414" cy="5204114"/>
          </a:xfrm>
          <a:prstGeom prst="rect">
            <a:avLst/>
          </a:prstGeom>
        </p:spPr>
      </p:pic>
    </p:spTree>
    <p:extLst>
      <p:ext uri="{BB962C8B-B14F-4D97-AF65-F5344CB8AC3E}">
        <p14:creationId xmlns:p14="http://schemas.microsoft.com/office/powerpoint/2010/main" val="202483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CB61E8-9A66-A945-ABE7-0CC6E861757A}"/>
              </a:ext>
            </a:extLst>
          </p:cNvPr>
          <p:cNvPicPr>
            <a:picLocks noChangeAspect="1"/>
          </p:cNvPicPr>
          <p:nvPr/>
        </p:nvPicPr>
        <p:blipFill>
          <a:blip r:embed="rId3"/>
          <a:stretch>
            <a:fillRect/>
          </a:stretch>
        </p:blipFill>
        <p:spPr>
          <a:xfrm>
            <a:off x="369210" y="1377371"/>
            <a:ext cx="8405580" cy="5055755"/>
          </a:xfrm>
          <a:prstGeom prst="rect">
            <a:avLst/>
          </a:prstGeom>
        </p:spPr>
      </p:pic>
      <p:sp>
        <p:nvSpPr>
          <p:cNvPr id="2" name="Title 1"/>
          <p:cNvSpPr>
            <a:spLocks noGrp="1"/>
          </p:cNvSpPr>
          <p:nvPr>
            <p:ph type="title"/>
          </p:nvPr>
        </p:nvSpPr>
        <p:spPr>
          <a:xfrm>
            <a:off x="190073" y="249238"/>
            <a:ext cx="8803813" cy="770282"/>
          </a:xfrm>
        </p:spPr>
        <p:txBody>
          <a:bodyPr>
            <a:normAutofit/>
          </a:bodyPr>
          <a:lstStyle/>
          <a:p>
            <a:r>
              <a:rPr lang="en-US" sz="3600" dirty="0"/>
              <a:t>Percent Change in U.S. Milk Production</a:t>
            </a:r>
          </a:p>
        </p:txBody>
      </p:sp>
      <p:sp>
        <p:nvSpPr>
          <p:cNvPr id="5" name="Rounded Rectangle 4"/>
          <p:cNvSpPr/>
          <p:nvPr/>
        </p:nvSpPr>
        <p:spPr>
          <a:xfrm flipV="1">
            <a:off x="1033029" y="3822119"/>
            <a:ext cx="7598353" cy="615726"/>
          </a:xfrm>
          <a:prstGeom prst="roundRect">
            <a:avLst/>
          </a:prstGeom>
          <a:solidFill>
            <a:srgbClr val="FFFF00">
              <a:alpha val="18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1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208" y="375386"/>
            <a:ext cx="7348996" cy="663034"/>
          </a:xfrm>
        </p:spPr>
        <p:txBody>
          <a:bodyPr>
            <a:normAutofit fontScale="90000"/>
          </a:bodyPr>
          <a:lstStyle/>
          <a:p>
            <a:r>
              <a:rPr lang="en-US" dirty="0"/>
              <a:t>Dairy Products are a Good Buy</a:t>
            </a:r>
            <a:br>
              <a:rPr lang="en-US" dirty="0"/>
            </a:br>
            <a:r>
              <a:rPr lang="en-US" sz="3600" i="1" dirty="0"/>
              <a:t>BLS —Dairy and Related Products</a:t>
            </a:r>
          </a:p>
        </p:txBody>
      </p:sp>
      <p:pic>
        <p:nvPicPr>
          <p:cNvPr id="3" name="Picture 2">
            <a:extLst>
              <a:ext uri="{FF2B5EF4-FFF2-40B4-BE49-F238E27FC236}">
                <a16:creationId xmlns:a16="http://schemas.microsoft.com/office/drawing/2014/main" id="{CD3FE54C-F768-284E-BA7A-EEA52811E4D2}"/>
              </a:ext>
            </a:extLst>
          </p:cNvPr>
          <p:cNvPicPr>
            <a:picLocks noChangeAspect="1"/>
          </p:cNvPicPr>
          <p:nvPr/>
        </p:nvPicPr>
        <p:blipFill>
          <a:blip r:embed="rId3"/>
          <a:stretch>
            <a:fillRect/>
          </a:stretch>
        </p:blipFill>
        <p:spPr>
          <a:xfrm>
            <a:off x="571500" y="1682014"/>
            <a:ext cx="8001000" cy="4800600"/>
          </a:xfrm>
          <a:prstGeom prst="rect">
            <a:avLst/>
          </a:prstGeom>
        </p:spPr>
      </p:pic>
    </p:spTree>
    <p:extLst>
      <p:ext uri="{BB962C8B-B14F-4D97-AF65-F5344CB8AC3E}">
        <p14:creationId xmlns:p14="http://schemas.microsoft.com/office/powerpoint/2010/main" val="192397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03238"/>
            <a:ext cx="8189768" cy="868362"/>
          </a:xfrm>
        </p:spPr>
        <p:txBody>
          <a:bodyPr/>
          <a:lstStyle/>
          <a:p>
            <a:r>
              <a:rPr lang="en-US" dirty="0"/>
              <a:t>Fluid Milk Sales Continue Slide</a:t>
            </a:r>
          </a:p>
        </p:txBody>
      </p:sp>
      <p:pic>
        <p:nvPicPr>
          <p:cNvPr id="3" name="Picture 2">
            <a:extLst>
              <a:ext uri="{FF2B5EF4-FFF2-40B4-BE49-F238E27FC236}">
                <a16:creationId xmlns:a16="http://schemas.microsoft.com/office/drawing/2014/main" id="{85D9427E-3FB9-4742-B317-A90421FEA750}"/>
              </a:ext>
            </a:extLst>
          </p:cNvPr>
          <p:cNvPicPr>
            <a:picLocks noChangeAspect="1"/>
          </p:cNvPicPr>
          <p:nvPr/>
        </p:nvPicPr>
        <p:blipFill>
          <a:blip r:embed="rId3"/>
          <a:stretch>
            <a:fillRect/>
          </a:stretch>
        </p:blipFill>
        <p:spPr>
          <a:xfrm>
            <a:off x="400050" y="1371599"/>
            <a:ext cx="8189768" cy="5193853"/>
          </a:xfrm>
          <a:prstGeom prst="rect">
            <a:avLst/>
          </a:prstGeom>
        </p:spPr>
      </p:pic>
    </p:spTree>
    <p:extLst>
      <p:ext uri="{BB962C8B-B14F-4D97-AF65-F5344CB8AC3E}">
        <p14:creationId xmlns:p14="http://schemas.microsoft.com/office/powerpoint/2010/main" val="113549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60E2-A3A1-F642-89F3-D2A02139006E}"/>
              </a:ext>
            </a:extLst>
          </p:cNvPr>
          <p:cNvSpPr>
            <a:spLocks noGrp="1"/>
          </p:cNvSpPr>
          <p:nvPr>
            <p:ph type="title"/>
          </p:nvPr>
        </p:nvSpPr>
        <p:spPr/>
        <p:txBody>
          <a:bodyPr/>
          <a:lstStyle/>
          <a:p>
            <a:r>
              <a:rPr lang="en-US" dirty="0"/>
              <a:t>It’s Not All Bad News</a:t>
            </a:r>
          </a:p>
        </p:txBody>
      </p:sp>
      <p:pic>
        <p:nvPicPr>
          <p:cNvPr id="4" name="Picture 3">
            <a:extLst>
              <a:ext uri="{FF2B5EF4-FFF2-40B4-BE49-F238E27FC236}">
                <a16:creationId xmlns:a16="http://schemas.microsoft.com/office/drawing/2014/main" id="{4A757608-7218-584F-B5ED-AA03A29825DC}"/>
              </a:ext>
            </a:extLst>
          </p:cNvPr>
          <p:cNvPicPr>
            <a:picLocks noChangeAspect="1"/>
          </p:cNvPicPr>
          <p:nvPr/>
        </p:nvPicPr>
        <p:blipFill>
          <a:blip r:embed="rId3"/>
          <a:stretch>
            <a:fillRect/>
          </a:stretch>
        </p:blipFill>
        <p:spPr>
          <a:xfrm>
            <a:off x="856456" y="1371600"/>
            <a:ext cx="7429500" cy="4953000"/>
          </a:xfrm>
          <a:prstGeom prst="rect">
            <a:avLst/>
          </a:prstGeom>
        </p:spPr>
      </p:pic>
    </p:spTree>
    <p:extLst>
      <p:ext uri="{BB962C8B-B14F-4D97-AF65-F5344CB8AC3E}">
        <p14:creationId xmlns:p14="http://schemas.microsoft.com/office/powerpoint/2010/main" val="139712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3D4088-6F7D-F944-80B5-9D55440E4306}"/>
              </a:ext>
            </a:extLst>
          </p:cNvPr>
          <p:cNvPicPr>
            <a:picLocks noChangeAspect="1"/>
          </p:cNvPicPr>
          <p:nvPr/>
        </p:nvPicPr>
        <p:blipFill>
          <a:blip r:embed="rId3"/>
          <a:stretch>
            <a:fillRect/>
          </a:stretch>
        </p:blipFill>
        <p:spPr>
          <a:xfrm>
            <a:off x="352463" y="1111249"/>
            <a:ext cx="8302938" cy="5570905"/>
          </a:xfrm>
          <a:prstGeom prst="rect">
            <a:avLst/>
          </a:prstGeom>
        </p:spPr>
      </p:pic>
      <p:sp>
        <p:nvSpPr>
          <p:cNvPr id="2" name="Title 1"/>
          <p:cNvSpPr>
            <a:spLocks noGrp="1"/>
          </p:cNvSpPr>
          <p:nvPr>
            <p:ph type="title"/>
          </p:nvPr>
        </p:nvSpPr>
        <p:spPr>
          <a:xfrm>
            <a:off x="1200912" y="365127"/>
            <a:ext cx="7314437" cy="671674"/>
          </a:xfrm>
        </p:spPr>
        <p:txBody>
          <a:bodyPr>
            <a:normAutofit fontScale="90000"/>
          </a:bodyPr>
          <a:lstStyle/>
          <a:p>
            <a:r>
              <a:rPr lang="en-US" dirty="0"/>
              <a:t>Global Dairy Trade Index</a:t>
            </a:r>
          </a:p>
        </p:txBody>
      </p:sp>
      <p:sp>
        <p:nvSpPr>
          <p:cNvPr id="5" name="Cloud Callout 4">
            <a:extLst>
              <a:ext uri="{FF2B5EF4-FFF2-40B4-BE49-F238E27FC236}">
                <a16:creationId xmlns:a16="http://schemas.microsoft.com/office/drawing/2014/main" id="{9C29721E-45BF-1347-9208-A7F34A2961AC}"/>
              </a:ext>
            </a:extLst>
          </p:cNvPr>
          <p:cNvSpPr/>
          <p:nvPr/>
        </p:nvSpPr>
        <p:spPr>
          <a:xfrm>
            <a:off x="5682495" y="1789369"/>
            <a:ext cx="2355273" cy="1156854"/>
          </a:xfrm>
          <a:prstGeom prst="cloudCallout">
            <a:avLst>
              <a:gd name="adj1" fmla="val 60419"/>
              <a:gd name="adj2" fmla="val 1742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Some Optimism?</a:t>
            </a:r>
          </a:p>
        </p:txBody>
      </p:sp>
    </p:spTree>
    <p:extLst>
      <p:ext uri="{BB962C8B-B14F-4D97-AF65-F5344CB8AC3E}">
        <p14:creationId xmlns:p14="http://schemas.microsoft.com/office/powerpoint/2010/main" val="340135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59" y="263083"/>
            <a:ext cx="8450317" cy="924481"/>
          </a:xfrm>
        </p:spPr>
        <p:txBody>
          <a:bodyPr>
            <a:normAutofit fontScale="90000"/>
          </a:bodyPr>
          <a:lstStyle/>
          <a:p>
            <a:r>
              <a:rPr lang="en-US" dirty="0"/>
              <a:t>Intervention Stocks Overhang Markets</a:t>
            </a:r>
          </a:p>
        </p:txBody>
      </p:sp>
      <p:pic>
        <p:nvPicPr>
          <p:cNvPr id="4" name="Picture 3">
            <a:extLst>
              <a:ext uri="{FF2B5EF4-FFF2-40B4-BE49-F238E27FC236}">
                <a16:creationId xmlns:a16="http://schemas.microsoft.com/office/drawing/2014/main" id="{8F3E2ACB-C133-224A-8A0A-E983B3233D66}"/>
              </a:ext>
            </a:extLst>
          </p:cNvPr>
          <p:cNvPicPr>
            <a:picLocks noChangeAspect="1"/>
          </p:cNvPicPr>
          <p:nvPr/>
        </p:nvPicPr>
        <p:blipFill>
          <a:blip r:embed="rId3"/>
          <a:stretch>
            <a:fillRect/>
          </a:stretch>
        </p:blipFill>
        <p:spPr>
          <a:xfrm>
            <a:off x="181463" y="1231899"/>
            <a:ext cx="8842211" cy="5363018"/>
          </a:xfrm>
          <a:prstGeom prst="rect">
            <a:avLst/>
          </a:prstGeom>
        </p:spPr>
      </p:pic>
    </p:spTree>
    <p:extLst>
      <p:ext uri="{BB962C8B-B14F-4D97-AF65-F5344CB8AC3E}">
        <p14:creationId xmlns:p14="http://schemas.microsoft.com/office/powerpoint/2010/main" val="28333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4F1E-85F1-894C-B195-780F9C44B844}"/>
              </a:ext>
            </a:extLst>
          </p:cNvPr>
          <p:cNvSpPr>
            <a:spLocks noGrp="1"/>
          </p:cNvSpPr>
          <p:nvPr>
            <p:ph type="title"/>
          </p:nvPr>
        </p:nvSpPr>
        <p:spPr>
          <a:xfrm>
            <a:off x="419100" y="503238"/>
            <a:ext cx="8420100" cy="868362"/>
          </a:xfrm>
        </p:spPr>
        <p:txBody>
          <a:bodyPr/>
          <a:lstStyle/>
          <a:p>
            <a:r>
              <a:rPr lang="en-US" dirty="0"/>
              <a:t>The Economy Has Been Strong</a:t>
            </a:r>
          </a:p>
        </p:txBody>
      </p:sp>
      <p:pic>
        <p:nvPicPr>
          <p:cNvPr id="3" name="Picture 2">
            <a:extLst>
              <a:ext uri="{FF2B5EF4-FFF2-40B4-BE49-F238E27FC236}">
                <a16:creationId xmlns:a16="http://schemas.microsoft.com/office/drawing/2014/main" id="{FEBBC67A-5B00-7443-9C48-F65403290699}"/>
              </a:ext>
            </a:extLst>
          </p:cNvPr>
          <p:cNvPicPr>
            <a:picLocks noChangeAspect="1"/>
          </p:cNvPicPr>
          <p:nvPr/>
        </p:nvPicPr>
        <p:blipFill>
          <a:blip r:embed="rId3"/>
          <a:stretch>
            <a:fillRect/>
          </a:stretch>
        </p:blipFill>
        <p:spPr>
          <a:xfrm>
            <a:off x="333033" y="1371600"/>
            <a:ext cx="8436625" cy="5185954"/>
          </a:xfrm>
          <a:prstGeom prst="rect">
            <a:avLst/>
          </a:prstGeom>
        </p:spPr>
      </p:pic>
    </p:spTree>
    <p:extLst>
      <p:ext uri="{BB962C8B-B14F-4D97-AF65-F5344CB8AC3E}">
        <p14:creationId xmlns:p14="http://schemas.microsoft.com/office/powerpoint/2010/main" val="72881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D89B-FFC0-6740-8532-758185B187FB}"/>
              </a:ext>
            </a:extLst>
          </p:cNvPr>
          <p:cNvSpPr>
            <a:spLocks noGrp="1"/>
          </p:cNvSpPr>
          <p:nvPr>
            <p:ph type="title"/>
          </p:nvPr>
        </p:nvSpPr>
        <p:spPr/>
        <p:txBody>
          <a:bodyPr/>
          <a:lstStyle/>
          <a:p>
            <a:r>
              <a:rPr lang="en-US" dirty="0"/>
              <a:t>Despite Trade Tensions…</a:t>
            </a:r>
          </a:p>
        </p:txBody>
      </p:sp>
      <p:sp>
        <p:nvSpPr>
          <p:cNvPr id="3" name="Content Placeholder 2">
            <a:extLst>
              <a:ext uri="{FF2B5EF4-FFF2-40B4-BE49-F238E27FC236}">
                <a16:creationId xmlns:a16="http://schemas.microsoft.com/office/drawing/2014/main" id="{0F243FF1-55B3-7E42-9323-7A88C3BEFBD5}"/>
              </a:ext>
            </a:extLst>
          </p:cNvPr>
          <p:cNvSpPr>
            <a:spLocks noGrp="1"/>
          </p:cNvSpPr>
          <p:nvPr>
            <p:ph idx="1"/>
          </p:nvPr>
        </p:nvSpPr>
        <p:spPr>
          <a:xfrm>
            <a:off x="374073" y="1735137"/>
            <a:ext cx="8077201" cy="4804207"/>
          </a:xfrm>
        </p:spPr>
        <p:txBody>
          <a:bodyPr>
            <a:normAutofit/>
          </a:bodyPr>
          <a:lstStyle/>
          <a:p>
            <a:r>
              <a:rPr lang="en-US" dirty="0"/>
              <a:t>China’s per capita dairy consumption is still small and expected to grow (23 </a:t>
            </a:r>
            <a:r>
              <a:rPr lang="en-US" dirty="0" err="1"/>
              <a:t>lbs</a:t>
            </a:r>
            <a:r>
              <a:rPr lang="en-US" dirty="0"/>
              <a:t> compared to world average of about 111 and US average of 640).</a:t>
            </a:r>
          </a:p>
          <a:p>
            <a:r>
              <a:rPr lang="en-US" dirty="0"/>
              <a:t>China’s small dairies are exiting faster than mid-size and large dairies are growing causing milk production contraction.</a:t>
            </a:r>
          </a:p>
          <a:p>
            <a:r>
              <a:rPr lang="en-US" dirty="0"/>
              <a:t>China has historically purchased a lot of U.S. whey and we are re-negotiating trade (but we have stubborn leaders!)</a:t>
            </a:r>
          </a:p>
          <a:p>
            <a:r>
              <a:rPr lang="en-US" dirty="0"/>
              <a:t>USMCA has been signed with improved access to Canada</a:t>
            </a:r>
          </a:p>
          <a:p>
            <a:r>
              <a:rPr lang="en-US" dirty="0"/>
              <a:t>Mexico has started to purchase again.</a:t>
            </a:r>
          </a:p>
        </p:txBody>
      </p:sp>
    </p:spTree>
    <p:extLst>
      <p:ext uri="{BB962C8B-B14F-4D97-AF65-F5344CB8AC3E}">
        <p14:creationId xmlns:p14="http://schemas.microsoft.com/office/powerpoint/2010/main" val="407057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2584BE-CBFF-2740-B7B4-9A358E1ACCE9}"/>
              </a:ext>
            </a:extLst>
          </p:cNvPr>
          <p:cNvPicPr>
            <a:picLocks noChangeAspect="1"/>
          </p:cNvPicPr>
          <p:nvPr/>
        </p:nvPicPr>
        <p:blipFill>
          <a:blip r:embed="rId2"/>
          <a:stretch>
            <a:fillRect/>
          </a:stretch>
        </p:blipFill>
        <p:spPr>
          <a:xfrm>
            <a:off x="1343891" y="0"/>
            <a:ext cx="7309708" cy="2305050"/>
          </a:xfrm>
          <a:prstGeom prst="rect">
            <a:avLst/>
          </a:prstGeom>
        </p:spPr>
      </p:pic>
      <p:pic>
        <p:nvPicPr>
          <p:cNvPr id="4" name="Picture 3">
            <a:extLst>
              <a:ext uri="{FF2B5EF4-FFF2-40B4-BE49-F238E27FC236}">
                <a16:creationId xmlns:a16="http://schemas.microsoft.com/office/drawing/2014/main" id="{9B958CA7-BE77-BF43-BEDB-FC8263FE837C}"/>
              </a:ext>
            </a:extLst>
          </p:cNvPr>
          <p:cNvPicPr>
            <a:picLocks noChangeAspect="1"/>
          </p:cNvPicPr>
          <p:nvPr/>
        </p:nvPicPr>
        <p:blipFill>
          <a:blip r:embed="rId3"/>
          <a:stretch>
            <a:fillRect/>
          </a:stretch>
        </p:blipFill>
        <p:spPr>
          <a:xfrm>
            <a:off x="1343890" y="2305050"/>
            <a:ext cx="7309703" cy="2284282"/>
          </a:xfrm>
          <a:prstGeom prst="rect">
            <a:avLst/>
          </a:prstGeom>
        </p:spPr>
      </p:pic>
      <p:pic>
        <p:nvPicPr>
          <p:cNvPr id="5" name="Picture 4">
            <a:extLst>
              <a:ext uri="{FF2B5EF4-FFF2-40B4-BE49-F238E27FC236}">
                <a16:creationId xmlns:a16="http://schemas.microsoft.com/office/drawing/2014/main" id="{2AC1D3C4-363C-4D4E-B930-3F0F5E45A263}"/>
              </a:ext>
            </a:extLst>
          </p:cNvPr>
          <p:cNvPicPr>
            <a:picLocks noChangeAspect="1"/>
          </p:cNvPicPr>
          <p:nvPr/>
        </p:nvPicPr>
        <p:blipFill>
          <a:blip r:embed="rId4"/>
          <a:stretch>
            <a:fillRect/>
          </a:stretch>
        </p:blipFill>
        <p:spPr>
          <a:xfrm>
            <a:off x="1343888" y="4552951"/>
            <a:ext cx="7309705" cy="2305049"/>
          </a:xfrm>
          <a:prstGeom prst="rect">
            <a:avLst/>
          </a:prstGeom>
        </p:spPr>
      </p:pic>
      <p:sp>
        <p:nvSpPr>
          <p:cNvPr id="6" name="TextBox 5">
            <a:extLst>
              <a:ext uri="{FF2B5EF4-FFF2-40B4-BE49-F238E27FC236}">
                <a16:creationId xmlns:a16="http://schemas.microsoft.com/office/drawing/2014/main" id="{C585D1D6-8FB4-B940-9D11-841BE2176F86}"/>
              </a:ext>
            </a:extLst>
          </p:cNvPr>
          <p:cNvSpPr txBox="1"/>
          <p:nvPr/>
        </p:nvSpPr>
        <p:spPr>
          <a:xfrm rot="16200000">
            <a:off x="-2439856" y="3124026"/>
            <a:ext cx="5860515" cy="646331"/>
          </a:xfrm>
          <a:prstGeom prst="rect">
            <a:avLst/>
          </a:prstGeom>
          <a:noFill/>
        </p:spPr>
        <p:txBody>
          <a:bodyPr wrap="none" rtlCol="0">
            <a:spAutoFit/>
          </a:bodyPr>
          <a:lstStyle/>
          <a:p>
            <a:r>
              <a:rPr lang="en-US" sz="3600" dirty="0"/>
              <a:t>Change in Exports for October</a:t>
            </a:r>
          </a:p>
        </p:txBody>
      </p:sp>
    </p:spTree>
    <p:extLst>
      <p:ext uri="{BB962C8B-B14F-4D97-AF65-F5344CB8AC3E}">
        <p14:creationId xmlns:p14="http://schemas.microsoft.com/office/powerpoint/2010/main" val="47431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Factors</a:t>
            </a:r>
          </a:p>
        </p:txBody>
      </p:sp>
      <p:sp>
        <p:nvSpPr>
          <p:cNvPr id="4" name="Content Placeholder 3">
            <a:extLst>
              <a:ext uri="{FF2B5EF4-FFF2-40B4-BE49-F238E27FC236}">
                <a16:creationId xmlns:a16="http://schemas.microsoft.com/office/drawing/2014/main" id="{CB4F65D7-41E0-E846-9B30-504388431B83}"/>
              </a:ext>
            </a:extLst>
          </p:cNvPr>
          <p:cNvSpPr>
            <a:spLocks noGrp="1"/>
          </p:cNvSpPr>
          <p:nvPr>
            <p:ph idx="1"/>
          </p:nvPr>
        </p:nvSpPr>
        <p:spPr>
          <a:xfrm>
            <a:off x="914400" y="1735137"/>
            <a:ext cx="8229600" cy="4829785"/>
          </a:xfrm>
        </p:spPr>
        <p:txBody>
          <a:bodyPr>
            <a:normAutofit/>
          </a:bodyPr>
          <a:lstStyle/>
          <a:p>
            <a:r>
              <a:rPr lang="en-US" dirty="0"/>
              <a:t>Trade retaliation has had an impact</a:t>
            </a:r>
          </a:p>
          <a:p>
            <a:pPr lvl="1"/>
            <a:r>
              <a:rPr lang="en-US" dirty="0"/>
              <a:t>Perception becomes reality—we lost $1.50-2.00 in futures</a:t>
            </a:r>
          </a:p>
          <a:p>
            <a:pPr lvl="1"/>
            <a:r>
              <a:rPr lang="en-US" dirty="0"/>
              <a:t>Trade model suggests real impact should be more like 50-75¢</a:t>
            </a:r>
          </a:p>
          <a:p>
            <a:pPr lvl="1"/>
            <a:r>
              <a:rPr lang="en-US" dirty="0"/>
              <a:t>Trade mitigation will pay producers about 4¢ on impacted milk</a:t>
            </a:r>
          </a:p>
          <a:p>
            <a:r>
              <a:rPr lang="en-US" dirty="0"/>
              <a:t>MPP will have paid about 62¢ per cwt on average on first 5 million pounds of historic production (at the $8 level)</a:t>
            </a:r>
          </a:p>
          <a:p>
            <a:r>
              <a:rPr lang="en-US" dirty="0"/>
              <a:t>Some enthusiasm for new Dairy-RP product (11B under endorsements), but that can only undergird what futures markets expect.</a:t>
            </a:r>
          </a:p>
          <a:p>
            <a:r>
              <a:rPr lang="en-US" dirty="0"/>
              <a:t>DMC looks very promising—especially for smaller dairies.</a:t>
            </a:r>
          </a:p>
        </p:txBody>
      </p:sp>
    </p:spTree>
    <p:extLst>
      <p:ext uri="{BB962C8B-B14F-4D97-AF65-F5344CB8AC3E}">
        <p14:creationId xmlns:p14="http://schemas.microsoft.com/office/powerpoint/2010/main" val="484809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50260"/>
            <a:ext cx="7313613" cy="868362"/>
          </a:xfrm>
        </p:spPr>
        <p:txBody>
          <a:bodyPr/>
          <a:lstStyle/>
          <a:p>
            <a:r>
              <a:rPr lang="en-US" dirty="0"/>
              <a:t>Price Forecasts</a:t>
            </a:r>
          </a:p>
        </p:txBody>
      </p:sp>
      <p:pic>
        <p:nvPicPr>
          <p:cNvPr id="3" name="Picture 2">
            <a:extLst>
              <a:ext uri="{FF2B5EF4-FFF2-40B4-BE49-F238E27FC236}">
                <a16:creationId xmlns:a16="http://schemas.microsoft.com/office/drawing/2014/main" id="{564AE424-934A-5E45-9EF3-E2D25197E2F2}"/>
              </a:ext>
            </a:extLst>
          </p:cNvPr>
          <p:cNvPicPr>
            <a:picLocks noChangeAspect="1"/>
          </p:cNvPicPr>
          <p:nvPr/>
        </p:nvPicPr>
        <p:blipFill>
          <a:blip r:embed="rId3"/>
          <a:stretch>
            <a:fillRect/>
          </a:stretch>
        </p:blipFill>
        <p:spPr>
          <a:xfrm>
            <a:off x="678655" y="1138544"/>
            <a:ext cx="7785100" cy="5473700"/>
          </a:xfrm>
          <a:prstGeom prst="rect">
            <a:avLst/>
          </a:prstGeom>
        </p:spPr>
      </p:pic>
    </p:spTree>
    <p:extLst>
      <p:ext uri="{BB962C8B-B14F-4D97-AF65-F5344CB8AC3E}">
        <p14:creationId xmlns:p14="http://schemas.microsoft.com/office/powerpoint/2010/main" val="188992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4D78-DCDD-2747-8AFE-C10876F86D13}"/>
              </a:ext>
            </a:extLst>
          </p:cNvPr>
          <p:cNvSpPr>
            <a:spLocks noGrp="1"/>
          </p:cNvSpPr>
          <p:nvPr>
            <p:ph type="title"/>
          </p:nvPr>
        </p:nvSpPr>
        <p:spPr/>
        <p:txBody>
          <a:bodyPr/>
          <a:lstStyle/>
          <a:p>
            <a:r>
              <a:rPr lang="en-US" dirty="0"/>
              <a:t>Outlook Contributing Factors</a:t>
            </a:r>
          </a:p>
        </p:txBody>
      </p:sp>
      <p:sp>
        <p:nvSpPr>
          <p:cNvPr id="3" name="Text Placeholder 2">
            <a:extLst>
              <a:ext uri="{FF2B5EF4-FFF2-40B4-BE49-F238E27FC236}">
                <a16:creationId xmlns:a16="http://schemas.microsoft.com/office/drawing/2014/main" id="{118B17E1-D6B4-5E48-A621-149DBA52A747}"/>
              </a:ext>
            </a:extLst>
          </p:cNvPr>
          <p:cNvSpPr>
            <a:spLocks noGrp="1"/>
          </p:cNvSpPr>
          <p:nvPr>
            <p:ph type="body" idx="1"/>
          </p:nvPr>
        </p:nvSpPr>
        <p:spPr/>
        <p:txBody>
          <a:bodyPr/>
          <a:lstStyle/>
          <a:p>
            <a:r>
              <a:rPr lang="en-US" dirty="0"/>
              <a:t>Positive Factors</a:t>
            </a:r>
          </a:p>
        </p:txBody>
      </p:sp>
      <p:sp>
        <p:nvSpPr>
          <p:cNvPr id="4" name="Content Placeholder 3">
            <a:extLst>
              <a:ext uri="{FF2B5EF4-FFF2-40B4-BE49-F238E27FC236}">
                <a16:creationId xmlns:a16="http://schemas.microsoft.com/office/drawing/2014/main" id="{377A0F1A-7652-3849-9801-55D81CBD2260}"/>
              </a:ext>
            </a:extLst>
          </p:cNvPr>
          <p:cNvSpPr>
            <a:spLocks noGrp="1"/>
          </p:cNvSpPr>
          <p:nvPr>
            <p:ph sz="half" idx="2"/>
          </p:nvPr>
        </p:nvSpPr>
        <p:spPr/>
        <p:txBody>
          <a:bodyPr/>
          <a:lstStyle/>
          <a:p>
            <a:r>
              <a:rPr lang="en-US" dirty="0"/>
              <a:t>Slowing US and World milk production</a:t>
            </a:r>
          </a:p>
          <a:p>
            <a:r>
              <a:rPr lang="en-US" dirty="0"/>
              <a:t>Declining world stocks</a:t>
            </a:r>
          </a:p>
          <a:p>
            <a:r>
              <a:rPr lang="en-US" dirty="0"/>
              <a:t>Relatively strong domestic economy</a:t>
            </a:r>
          </a:p>
          <a:p>
            <a:r>
              <a:rPr lang="en-US" dirty="0"/>
              <a:t>Trade improvements</a:t>
            </a:r>
          </a:p>
          <a:p>
            <a:r>
              <a:rPr lang="en-US" dirty="0"/>
              <a:t>El Niño</a:t>
            </a:r>
          </a:p>
        </p:txBody>
      </p:sp>
      <p:sp>
        <p:nvSpPr>
          <p:cNvPr id="5" name="Text Placeholder 4">
            <a:extLst>
              <a:ext uri="{FF2B5EF4-FFF2-40B4-BE49-F238E27FC236}">
                <a16:creationId xmlns:a16="http://schemas.microsoft.com/office/drawing/2014/main" id="{83835F00-5844-AA41-B6AF-56ACCC05A4A7}"/>
              </a:ext>
            </a:extLst>
          </p:cNvPr>
          <p:cNvSpPr>
            <a:spLocks noGrp="1"/>
          </p:cNvSpPr>
          <p:nvPr>
            <p:ph type="body" sz="quarter" idx="3"/>
          </p:nvPr>
        </p:nvSpPr>
        <p:spPr/>
        <p:txBody>
          <a:bodyPr/>
          <a:lstStyle/>
          <a:p>
            <a:r>
              <a:rPr lang="en-US" dirty="0"/>
              <a:t>Negative Factors</a:t>
            </a:r>
          </a:p>
        </p:txBody>
      </p:sp>
      <p:sp>
        <p:nvSpPr>
          <p:cNvPr id="6" name="Content Placeholder 5">
            <a:extLst>
              <a:ext uri="{FF2B5EF4-FFF2-40B4-BE49-F238E27FC236}">
                <a16:creationId xmlns:a16="http://schemas.microsoft.com/office/drawing/2014/main" id="{487D93AE-F134-A642-B1EB-A7E7627D8E79}"/>
              </a:ext>
            </a:extLst>
          </p:cNvPr>
          <p:cNvSpPr>
            <a:spLocks noGrp="1"/>
          </p:cNvSpPr>
          <p:nvPr>
            <p:ph sz="quarter" idx="4"/>
          </p:nvPr>
        </p:nvSpPr>
        <p:spPr>
          <a:xfrm>
            <a:off x="4646513" y="2174875"/>
            <a:ext cx="3860177" cy="3616325"/>
          </a:xfrm>
        </p:spPr>
        <p:txBody>
          <a:bodyPr/>
          <a:lstStyle/>
          <a:p>
            <a:r>
              <a:rPr lang="en-US" dirty="0"/>
              <a:t>New Zealand production</a:t>
            </a:r>
          </a:p>
          <a:p>
            <a:r>
              <a:rPr lang="en-US" dirty="0"/>
              <a:t>Slow GDP growth in some countries like China</a:t>
            </a:r>
          </a:p>
          <a:p>
            <a:r>
              <a:rPr lang="en-US" dirty="0"/>
              <a:t>Prolonged trade negotiations</a:t>
            </a:r>
          </a:p>
          <a:p>
            <a:r>
              <a:rPr lang="en-US" dirty="0"/>
              <a:t>Possibility of US recession</a:t>
            </a:r>
          </a:p>
          <a:p>
            <a:endParaRPr lang="en-US" dirty="0"/>
          </a:p>
        </p:txBody>
      </p:sp>
    </p:spTree>
    <p:extLst>
      <p:ext uri="{BB962C8B-B14F-4D97-AF65-F5344CB8AC3E}">
        <p14:creationId xmlns:p14="http://schemas.microsoft.com/office/powerpoint/2010/main" val="11275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52" y="365127"/>
            <a:ext cx="7305798" cy="654394"/>
          </a:xfrm>
        </p:spPr>
        <p:txBody>
          <a:bodyPr>
            <a:normAutofit fontScale="90000"/>
          </a:bodyPr>
          <a:lstStyle/>
          <a:p>
            <a:r>
              <a:rPr lang="en-US" dirty="0"/>
              <a:t>My Forecast…</a:t>
            </a:r>
          </a:p>
        </p:txBody>
      </p:sp>
      <p:sp>
        <p:nvSpPr>
          <p:cNvPr id="3" name="Content Placeholder 2"/>
          <p:cNvSpPr>
            <a:spLocks noGrp="1"/>
          </p:cNvSpPr>
          <p:nvPr>
            <p:ph idx="1"/>
          </p:nvPr>
        </p:nvSpPr>
        <p:spPr>
          <a:xfrm>
            <a:off x="472966" y="1463040"/>
            <a:ext cx="8518634" cy="5394960"/>
          </a:xfrm>
        </p:spPr>
        <p:txBody>
          <a:bodyPr>
            <a:normAutofit/>
          </a:bodyPr>
          <a:lstStyle/>
          <a:p>
            <a:r>
              <a:rPr lang="en-US" dirty="0"/>
              <a:t>Unless circumstances change significantly on the export side, it’s hard to be overly optimistic about milk prices in 2019.  </a:t>
            </a:r>
          </a:p>
          <a:p>
            <a:pPr lvl="1"/>
            <a:r>
              <a:rPr lang="en-US" dirty="0"/>
              <a:t>I don’t think that milk prices will feel “good” until exports represent about 17-18% of milk of milk production on a rolling average 12 months.</a:t>
            </a:r>
          </a:p>
          <a:p>
            <a:r>
              <a:rPr lang="en-US" dirty="0"/>
              <a:t>I am forecasting 2019 Class III up by 80¢, Class IV up by $2.15 and the All Milk Price up by about $1.10 (reflects weak premiums).  Basically, 2019 will feel better than last year but not quite as good as 2017.</a:t>
            </a:r>
          </a:p>
          <a:p>
            <a:r>
              <a:rPr lang="en-US" dirty="0"/>
              <a:t>We are losing more farms, but not our capacity to produce milk.</a:t>
            </a:r>
          </a:p>
          <a:p>
            <a:r>
              <a:rPr lang="en-US" dirty="0"/>
              <a:t>Is this the new “normal”?</a:t>
            </a:r>
          </a:p>
          <a:p>
            <a:endParaRPr lang="en-US" dirty="0"/>
          </a:p>
        </p:txBody>
      </p:sp>
    </p:spTree>
    <p:extLst>
      <p:ext uri="{BB962C8B-B14F-4D97-AF65-F5344CB8AC3E}">
        <p14:creationId xmlns:p14="http://schemas.microsoft.com/office/powerpoint/2010/main" val="5893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18120"/>
            <a:ext cx="4442738" cy="1100760"/>
          </a:xfrm>
        </p:spPr>
        <p:txBody>
          <a:bodyPr/>
          <a:lstStyle/>
          <a:p>
            <a:pPr algn="ctr"/>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803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6DDF-2BFF-B948-A788-16764BFE3AA0}"/>
              </a:ext>
            </a:extLst>
          </p:cNvPr>
          <p:cNvSpPr>
            <a:spLocks noGrp="1"/>
          </p:cNvSpPr>
          <p:nvPr>
            <p:ph type="title"/>
          </p:nvPr>
        </p:nvSpPr>
        <p:spPr>
          <a:xfrm>
            <a:off x="0" y="503238"/>
            <a:ext cx="9143206" cy="868362"/>
          </a:xfrm>
        </p:spPr>
        <p:txBody>
          <a:bodyPr/>
          <a:lstStyle/>
          <a:p>
            <a:r>
              <a:rPr lang="en-US" dirty="0"/>
              <a:t>Comments on the General Economy</a:t>
            </a:r>
          </a:p>
        </p:txBody>
      </p:sp>
      <p:pic>
        <p:nvPicPr>
          <p:cNvPr id="6" name="Picture 5">
            <a:extLst>
              <a:ext uri="{FF2B5EF4-FFF2-40B4-BE49-F238E27FC236}">
                <a16:creationId xmlns:a16="http://schemas.microsoft.com/office/drawing/2014/main" id="{EB5D6428-C393-EF42-81E0-B85DE9208626}"/>
              </a:ext>
            </a:extLst>
          </p:cNvPr>
          <p:cNvPicPr>
            <a:picLocks noChangeAspect="1"/>
          </p:cNvPicPr>
          <p:nvPr/>
        </p:nvPicPr>
        <p:blipFill>
          <a:blip r:embed="rId3"/>
          <a:stretch>
            <a:fillRect/>
          </a:stretch>
        </p:blipFill>
        <p:spPr>
          <a:xfrm>
            <a:off x="660118" y="1185772"/>
            <a:ext cx="7823763" cy="5672228"/>
          </a:xfrm>
          <a:prstGeom prst="rect">
            <a:avLst/>
          </a:prstGeom>
        </p:spPr>
      </p:pic>
    </p:spTree>
    <p:extLst>
      <p:ext uri="{BB962C8B-B14F-4D97-AF65-F5344CB8AC3E}">
        <p14:creationId xmlns:p14="http://schemas.microsoft.com/office/powerpoint/2010/main" val="154615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6DDF-2BFF-B948-A788-16764BFE3AA0}"/>
              </a:ext>
            </a:extLst>
          </p:cNvPr>
          <p:cNvSpPr>
            <a:spLocks noGrp="1"/>
          </p:cNvSpPr>
          <p:nvPr>
            <p:ph type="title"/>
          </p:nvPr>
        </p:nvSpPr>
        <p:spPr>
          <a:xfrm>
            <a:off x="0" y="398734"/>
            <a:ext cx="9143206" cy="868362"/>
          </a:xfrm>
        </p:spPr>
        <p:txBody>
          <a:bodyPr/>
          <a:lstStyle/>
          <a:p>
            <a:r>
              <a:rPr lang="en-US" dirty="0"/>
              <a:t>Consumer Confidence</a:t>
            </a:r>
          </a:p>
        </p:txBody>
      </p:sp>
      <p:pic>
        <p:nvPicPr>
          <p:cNvPr id="4" name="Picture 3">
            <a:extLst>
              <a:ext uri="{FF2B5EF4-FFF2-40B4-BE49-F238E27FC236}">
                <a16:creationId xmlns:a16="http://schemas.microsoft.com/office/drawing/2014/main" id="{2D669D6E-2B05-3842-B1F6-5FC5AF6648CD}"/>
              </a:ext>
            </a:extLst>
          </p:cNvPr>
          <p:cNvPicPr>
            <a:picLocks noChangeAspect="1"/>
          </p:cNvPicPr>
          <p:nvPr/>
        </p:nvPicPr>
        <p:blipFill>
          <a:blip r:embed="rId3"/>
          <a:stretch>
            <a:fillRect/>
          </a:stretch>
        </p:blipFill>
        <p:spPr>
          <a:xfrm>
            <a:off x="243809" y="1221057"/>
            <a:ext cx="8564104" cy="5532439"/>
          </a:xfrm>
          <a:prstGeom prst="rect">
            <a:avLst/>
          </a:prstGeom>
        </p:spPr>
      </p:pic>
    </p:spTree>
    <p:extLst>
      <p:ext uri="{BB962C8B-B14F-4D97-AF65-F5344CB8AC3E}">
        <p14:creationId xmlns:p14="http://schemas.microsoft.com/office/powerpoint/2010/main" val="204885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6DDF-2BFF-B948-A788-16764BFE3AA0}"/>
              </a:ext>
            </a:extLst>
          </p:cNvPr>
          <p:cNvSpPr>
            <a:spLocks noGrp="1"/>
          </p:cNvSpPr>
          <p:nvPr>
            <p:ph type="title"/>
          </p:nvPr>
        </p:nvSpPr>
        <p:spPr>
          <a:xfrm>
            <a:off x="0" y="503238"/>
            <a:ext cx="9143206" cy="868362"/>
          </a:xfrm>
        </p:spPr>
        <p:txBody>
          <a:bodyPr/>
          <a:lstStyle/>
          <a:p>
            <a:r>
              <a:rPr lang="en-US" dirty="0"/>
              <a:t>A Consumption-Based Economy</a:t>
            </a:r>
          </a:p>
        </p:txBody>
      </p:sp>
      <p:pic>
        <p:nvPicPr>
          <p:cNvPr id="4" name="Picture 3">
            <a:extLst>
              <a:ext uri="{FF2B5EF4-FFF2-40B4-BE49-F238E27FC236}">
                <a16:creationId xmlns:a16="http://schemas.microsoft.com/office/drawing/2014/main" id="{2D20932C-19B7-1246-85B6-73C284F1F70B}"/>
              </a:ext>
            </a:extLst>
          </p:cNvPr>
          <p:cNvPicPr>
            <a:picLocks noChangeAspect="1"/>
          </p:cNvPicPr>
          <p:nvPr/>
        </p:nvPicPr>
        <p:blipFill>
          <a:blip r:embed="rId3"/>
          <a:stretch>
            <a:fillRect/>
          </a:stretch>
        </p:blipFill>
        <p:spPr>
          <a:xfrm>
            <a:off x="115915" y="1796143"/>
            <a:ext cx="8823638" cy="4882243"/>
          </a:xfrm>
          <a:prstGeom prst="rect">
            <a:avLst/>
          </a:prstGeom>
        </p:spPr>
      </p:pic>
    </p:spTree>
    <p:extLst>
      <p:ext uri="{BB962C8B-B14F-4D97-AF65-F5344CB8AC3E}">
        <p14:creationId xmlns:p14="http://schemas.microsoft.com/office/powerpoint/2010/main" val="206135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5CBDC-26E5-B94D-9562-AFBD313AE629}"/>
              </a:ext>
            </a:extLst>
          </p:cNvPr>
          <p:cNvPicPr>
            <a:picLocks noChangeAspect="1"/>
          </p:cNvPicPr>
          <p:nvPr/>
        </p:nvPicPr>
        <p:blipFill>
          <a:blip r:embed="rId3"/>
          <a:stretch>
            <a:fillRect/>
          </a:stretch>
        </p:blipFill>
        <p:spPr>
          <a:xfrm>
            <a:off x="358928" y="1248364"/>
            <a:ext cx="8510249" cy="5126309"/>
          </a:xfrm>
          <a:prstGeom prst="rect">
            <a:avLst/>
          </a:prstGeom>
        </p:spPr>
      </p:pic>
      <p:sp>
        <p:nvSpPr>
          <p:cNvPr id="2" name="Title 1"/>
          <p:cNvSpPr>
            <a:spLocks noGrp="1"/>
          </p:cNvSpPr>
          <p:nvPr>
            <p:ph type="title"/>
          </p:nvPr>
        </p:nvSpPr>
        <p:spPr>
          <a:xfrm>
            <a:off x="1183632" y="243720"/>
            <a:ext cx="7331717" cy="654394"/>
          </a:xfrm>
        </p:spPr>
        <p:txBody>
          <a:bodyPr>
            <a:normAutofit fontScale="90000"/>
          </a:bodyPr>
          <a:lstStyle/>
          <a:p>
            <a:r>
              <a:rPr lang="en-US" dirty="0"/>
              <a:t>The Importance of Dairy Trade</a:t>
            </a:r>
          </a:p>
        </p:txBody>
      </p:sp>
      <p:sp>
        <p:nvSpPr>
          <p:cNvPr id="15" name="Rounded Rectangle 14"/>
          <p:cNvSpPr/>
          <p:nvPr/>
        </p:nvSpPr>
        <p:spPr>
          <a:xfrm>
            <a:off x="1907389" y="4708634"/>
            <a:ext cx="712331" cy="1250732"/>
          </a:xfrm>
          <a:prstGeom prst="roundRect">
            <a:avLst/>
          </a:prstGeom>
          <a:solidFill>
            <a:srgbClr val="FFFF00">
              <a:alpha val="18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3012345" y="3786188"/>
            <a:ext cx="712792" cy="2173179"/>
          </a:xfrm>
          <a:prstGeom prst="roundRect">
            <a:avLst/>
          </a:prstGeom>
          <a:solidFill>
            <a:srgbClr val="FFFF00">
              <a:alpha val="18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335239" y="3043239"/>
            <a:ext cx="641131" cy="2916128"/>
          </a:xfrm>
          <a:prstGeom prst="roundRect">
            <a:avLst/>
          </a:prstGeom>
          <a:solidFill>
            <a:srgbClr val="FFFF00">
              <a:alpha val="18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5395121" y="2414588"/>
            <a:ext cx="641131" cy="3544779"/>
          </a:xfrm>
          <a:prstGeom prst="roundRect">
            <a:avLst/>
          </a:prstGeom>
          <a:solidFill>
            <a:srgbClr val="FFFF00">
              <a:alpha val="18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6467899" y="1785938"/>
            <a:ext cx="1427541" cy="4173428"/>
          </a:xfrm>
          <a:prstGeom prst="roundRect">
            <a:avLst/>
          </a:prstGeom>
          <a:solidFill>
            <a:srgbClr val="FFFF00">
              <a:alpha val="18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0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54" y="503238"/>
            <a:ext cx="7342646" cy="516282"/>
          </a:xfrm>
        </p:spPr>
        <p:txBody>
          <a:bodyPr>
            <a:normAutofit fontScale="90000"/>
          </a:bodyPr>
          <a:lstStyle/>
          <a:p>
            <a:r>
              <a:rPr lang="en-US" dirty="0"/>
              <a:t>U.S. Cheese Stocks</a:t>
            </a:r>
          </a:p>
        </p:txBody>
      </p:sp>
      <p:pic>
        <p:nvPicPr>
          <p:cNvPr id="3" name="Picture 2">
            <a:extLst>
              <a:ext uri="{FF2B5EF4-FFF2-40B4-BE49-F238E27FC236}">
                <a16:creationId xmlns:a16="http://schemas.microsoft.com/office/drawing/2014/main" id="{BAD034B4-C4B6-8B41-9302-A44DCD7B5839}"/>
              </a:ext>
            </a:extLst>
          </p:cNvPr>
          <p:cNvPicPr>
            <a:picLocks noChangeAspect="1"/>
          </p:cNvPicPr>
          <p:nvPr/>
        </p:nvPicPr>
        <p:blipFill>
          <a:blip r:embed="rId3"/>
          <a:stretch>
            <a:fillRect/>
          </a:stretch>
        </p:blipFill>
        <p:spPr>
          <a:xfrm>
            <a:off x="435382" y="1250950"/>
            <a:ext cx="8273235" cy="5103812"/>
          </a:xfrm>
          <a:prstGeom prst="rect">
            <a:avLst/>
          </a:prstGeom>
        </p:spPr>
      </p:pic>
    </p:spTree>
    <p:extLst>
      <p:ext uri="{BB962C8B-B14F-4D97-AF65-F5344CB8AC3E}">
        <p14:creationId xmlns:p14="http://schemas.microsoft.com/office/powerpoint/2010/main" val="386428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70F529-A3F3-2043-AF7E-1202D32C7CD2}"/>
              </a:ext>
            </a:extLst>
          </p:cNvPr>
          <p:cNvPicPr>
            <a:picLocks noChangeAspect="1"/>
          </p:cNvPicPr>
          <p:nvPr/>
        </p:nvPicPr>
        <p:blipFill>
          <a:blip r:embed="rId3"/>
          <a:stretch>
            <a:fillRect/>
          </a:stretch>
        </p:blipFill>
        <p:spPr>
          <a:xfrm>
            <a:off x="441475" y="1371600"/>
            <a:ext cx="8261049" cy="5338959"/>
          </a:xfrm>
          <a:prstGeom prst="rect">
            <a:avLst/>
          </a:prstGeom>
        </p:spPr>
      </p:pic>
      <p:sp>
        <p:nvSpPr>
          <p:cNvPr id="5" name="Title 4"/>
          <p:cNvSpPr>
            <a:spLocks noGrp="1"/>
          </p:cNvSpPr>
          <p:nvPr>
            <p:ph type="title"/>
          </p:nvPr>
        </p:nvSpPr>
        <p:spPr>
          <a:xfrm>
            <a:off x="130629" y="503238"/>
            <a:ext cx="8868227" cy="868362"/>
          </a:xfrm>
        </p:spPr>
        <p:txBody>
          <a:bodyPr/>
          <a:lstStyle/>
          <a:p>
            <a:r>
              <a:rPr lang="en-US" dirty="0"/>
              <a:t>Milk Prices Have Been Range-Bound</a:t>
            </a:r>
          </a:p>
        </p:txBody>
      </p:sp>
      <p:sp>
        <p:nvSpPr>
          <p:cNvPr id="2" name="Rectangle 1">
            <a:extLst>
              <a:ext uri="{FF2B5EF4-FFF2-40B4-BE49-F238E27FC236}">
                <a16:creationId xmlns:a16="http://schemas.microsoft.com/office/drawing/2014/main" id="{7FC3841E-0482-B648-9FC0-60D72A326950}"/>
              </a:ext>
            </a:extLst>
          </p:cNvPr>
          <p:cNvSpPr/>
          <p:nvPr/>
        </p:nvSpPr>
        <p:spPr>
          <a:xfrm>
            <a:off x="1233713" y="4586512"/>
            <a:ext cx="7257143" cy="682173"/>
          </a:xfrm>
          <a:prstGeom prst="rect">
            <a:avLst/>
          </a:prstGeom>
          <a:solidFill>
            <a:srgbClr val="EFE7C3">
              <a:alpha val="1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568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9945-780D-AD4C-9EE9-7F4A1BC4E60C}"/>
              </a:ext>
            </a:extLst>
          </p:cNvPr>
          <p:cNvSpPr>
            <a:spLocks noGrp="1"/>
          </p:cNvSpPr>
          <p:nvPr>
            <p:ph type="title"/>
          </p:nvPr>
        </p:nvSpPr>
        <p:spPr>
          <a:xfrm>
            <a:off x="457200" y="503238"/>
            <a:ext cx="8081056" cy="868362"/>
          </a:xfrm>
        </p:spPr>
        <p:txBody>
          <a:bodyPr/>
          <a:lstStyle/>
          <a:p>
            <a:r>
              <a:rPr lang="en-US" dirty="0"/>
              <a:t>Why Has the Trough Persisted?</a:t>
            </a:r>
          </a:p>
        </p:txBody>
      </p:sp>
      <p:sp>
        <p:nvSpPr>
          <p:cNvPr id="3" name="Content Placeholder 2">
            <a:extLst>
              <a:ext uri="{FF2B5EF4-FFF2-40B4-BE49-F238E27FC236}">
                <a16:creationId xmlns:a16="http://schemas.microsoft.com/office/drawing/2014/main" id="{C096AB00-74B7-614B-AF2B-3AB60673BC08}"/>
              </a:ext>
            </a:extLst>
          </p:cNvPr>
          <p:cNvSpPr>
            <a:spLocks noGrp="1"/>
          </p:cNvSpPr>
          <p:nvPr>
            <p:ph sz="half" idx="1"/>
          </p:nvPr>
        </p:nvSpPr>
        <p:spPr>
          <a:xfrm>
            <a:off x="457200" y="1669825"/>
            <a:ext cx="4637314" cy="4056062"/>
          </a:xfrm>
        </p:spPr>
        <p:txBody>
          <a:bodyPr/>
          <a:lstStyle/>
          <a:p>
            <a:r>
              <a:rPr lang="en-US" dirty="0"/>
              <a:t>We see a $10 range every year in the cash costs of production on WI dairy farms.</a:t>
            </a:r>
          </a:p>
          <a:p>
            <a:r>
              <a:rPr lang="en-US" dirty="0"/>
              <a:t>20% of farms have cash flowed right through this trough</a:t>
            </a:r>
          </a:p>
          <a:p>
            <a:r>
              <a:rPr lang="en-US" dirty="0"/>
              <a:t>30% have had to borrow more</a:t>
            </a:r>
          </a:p>
          <a:p>
            <a:r>
              <a:rPr lang="en-US" dirty="0"/>
              <a:t>30% have had to restructure loans</a:t>
            </a:r>
          </a:p>
          <a:p>
            <a:r>
              <a:rPr lang="en-US" dirty="0"/>
              <a:t>20% are in real trouble.</a:t>
            </a:r>
          </a:p>
        </p:txBody>
      </p:sp>
      <p:pic>
        <p:nvPicPr>
          <p:cNvPr id="5" name="Picture 4">
            <a:extLst>
              <a:ext uri="{FF2B5EF4-FFF2-40B4-BE49-F238E27FC236}">
                <a16:creationId xmlns:a16="http://schemas.microsoft.com/office/drawing/2014/main" id="{79FD12FC-8535-EF4A-98A1-CAE3B96E4FB1}"/>
              </a:ext>
            </a:extLst>
          </p:cNvPr>
          <p:cNvPicPr>
            <a:picLocks noChangeAspect="1"/>
          </p:cNvPicPr>
          <p:nvPr/>
        </p:nvPicPr>
        <p:blipFill>
          <a:blip r:embed="rId2"/>
          <a:stretch>
            <a:fillRect/>
          </a:stretch>
        </p:blipFill>
        <p:spPr>
          <a:xfrm>
            <a:off x="5600021" y="1371600"/>
            <a:ext cx="2938235" cy="5281613"/>
          </a:xfrm>
          <a:prstGeom prst="rect">
            <a:avLst/>
          </a:prstGeom>
        </p:spPr>
      </p:pic>
    </p:spTree>
    <p:extLst>
      <p:ext uri="{BB962C8B-B14F-4D97-AF65-F5344CB8AC3E}">
        <p14:creationId xmlns:p14="http://schemas.microsoft.com/office/powerpoint/2010/main" val="132472109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Default Them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8738</TotalTime>
  <Words>1247</Words>
  <Application>Microsoft Macintosh PowerPoint</Application>
  <PresentationFormat>On-screen Show (4:3)</PresentationFormat>
  <Paragraphs>98</Paragraphs>
  <Slides>26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Goudy Old Style</vt:lpstr>
      <vt:lpstr>Impact</vt:lpstr>
      <vt:lpstr>Rockwell</vt:lpstr>
      <vt:lpstr>Default Theme</vt:lpstr>
      <vt:lpstr>2018 Dairy Situation &amp; 2019 Outlook Wisconsin Agricultural Outlook Forum</vt:lpstr>
      <vt:lpstr>The Economy Has Been Strong</vt:lpstr>
      <vt:lpstr>Comments on the General Economy</vt:lpstr>
      <vt:lpstr>Consumer Confidence</vt:lpstr>
      <vt:lpstr>A Consumption-Based Economy</vt:lpstr>
      <vt:lpstr>The Importance of Dairy Trade</vt:lpstr>
      <vt:lpstr>U.S. Cheese Stocks</vt:lpstr>
      <vt:lpstr>Milk Prices Have Been Range-Bound</vt:lpstr>
      <vt:lpstr>Why Has the Trough Persisted?</vt:lpstr>
      <vt:lpstr>How Bad Is It?</vt:lpstr>
      <vt:lpstr>Why the Long Trough?</vt:lpstr>
      <vt:lpstr>Number of Cows</vt:lpstr>
      <vt:lpstr>Milk per Cow per Day</vt:lpstr>
      <vt:lpstr>Percent Change in U.S. Milk Production</vt:lpstr>
      <vt:lpstr>Dairy Products are a Good Buy BLS —Dairy and Related Products</vt:lpstr>
      <vt:lpstr>Fluid Milk Sales Continue Slide</vt:lpstr>
      <vt:lpstr>It’s Not All Bad News</vt:lpstr>
      <vt:lpstr>Global Dairy Trade Index</vt:lpstr>
      <vt:lpstr>Intervention Stocks Overhang Markets</vt:lpstr>
      <vt:lpstr>Despite Trade Tensions…</vt:lpstr>
      <vt:lpstr>PowerPoint Presentation</vt:lpstr>
      <vt:lpstr>Other Factors</vt:lpstr>
      <vt:lpstr>Price Forecasts</vt:lpstr>
      <vt:lpstr>Outlook Contributing Factors</vt:lpstr>
      <vt:lpstr>My Forecast…</vt:lpstr>
      <vt:lpstr>Questions?</vt:lpstr>
    </vt:vector>
  </TitlesOfParts>
  <Company>University of Wisconsin-Madison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Stephenson</dc:creator>
  <cp:lastModifiedBy>Mark Stephenson</cp:lastModifiedBy>
  <cp:revision>288</cp:revision>
  <cp:lastPrinted>2018-02-15T01:10:29Z</cp:lastPrinted>
  <dcterms:created xsi:type="dcterms:W3CDTF">2015-09-29T16:41:06Z</dcterms:created>
  <dcterms:modified xsi:type="dcterms:W3CDTF">2019-01-29T01:23:22Z</dcterms:modified>
</cp:coreProperties>
</file>