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1" r:id="rId3"/>
    <p:sldMasterId id="2147483733" r:id="rId4"/>
    <p:sldMasterId id="2147483745" r:id="rId5"/>
    <p:sldMasterId id="2147483757" r:id="rId6"/>
  </p:sldMasterIdLst>
  <p:notesMasterIdLst>
    <p:notesMasterId r:id="rId30"/>
  </p:notesMasterIdLst>
  <p:handoutMasterIdLst>
    <p:handoutMasterId r:id="rId31"/>
  </p:handoutMasterIdLst>
  <p:sldIdLst>
    <p:sldId id="295" r:id="rId7"/>
    <p:sldId id="647" r:id="rId8"/>
    <p:sldId id="648" r:id="rId9"/>
    <p:sldId id="649" r:id="rId10"/>
    <p:sldId id="633" r:id="rId11"/>
    <p:sldId id="650" r:id="rId12"/>
    <p:sldId id="651" r:id="rId13"/>
    <p:sldId id="652" r:id="rId14"/>
    <p:sldId id="274" r:id="rId15"/>
    <p:sldId id="275" r:id="rId16"/>
    <p:sldId id="276" r:id="rId17"/>
    <p:sldId id="279" r:id="rId18"/>
    <p:sldId id="323" r:id="rId19"/>
    <p:sldId id="300" r:id="rId20"/>
    <p:sldId id="657" r:id="rId21"/>
    <p:sldId id="653" r:id="rId22"/>
    <p:sldId id="288" r:id="rId23"/>
    <p:sldId id="259" r:id="rId24"/>
    <p:sldId id="260" r:id="rId25"/>
    <p:sldId id="280" r:id="rId26"/>
    <p:sldId id="656" r:id="rId27"/>
    <p:sldId id="658" r:id="rId28"/>
    <p:sldId id="6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4248" userDrawn="1">
          <p15:clr>
            <a:srgbClr val="A4A3A4"/>
          </p15:clr>
        </p15:guide>
        <p15:guide id="5" userDrawn="1">
          <p15:clr>
            <a:srgbClr val="A4A3A4"/>
          </p15:clr>
        </p15:guide>
        <p15:guide id="6" orient="horz" pos="2904" userDrawn="1">
          <p15:clr>
            <a:srgbClr val="A4A3A4"/>
          </p15:clr>
        </p15:guide>
        <p15:guide id="7" orient="horz" pos="960" userDrawn="1">
          <p15:clr>
            <a:srgbClr val="A4A3A4"/>
          </p15:clr>
        </p15:guide>
        <p15:guide id="8" orient="horz" pos="3408" userDrawn="1">
          <p15:clr>
            <a:srgbClr val="A4A3A4"/>
          </p15:clr>
        </p15:guide>
        <p15:guide id="9" pos="3744" userDrawn="1">
          <p15:clr>
            <a:srgbClr val="A4A3A4"/>
          </p15:clr>
        </p15:guide>
        <p15:guide id="10" pos="7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80"/>
    <a:srgbClr val="C00032"/>
    <a:srgbClr val="7A0019"/>
    <a:srgbClr val="FFC000"/>
    <a:srgbClr val="8497B0"/>
    <a:srgbClr val="0CBB98"/>
    <a:srgbClr val="025378"/>
    <a:srgbClr val="002060"/>
    <a:srgbClr val="187A00"/>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8968" autoAdjust="0"/>
  </p:normalViewPr>
  <p:slideViewPr>
    <p:cSldViewPr snapToGrid="0">
      <p:cViewPr varScale="1">
        <p:scale>
          <a:sx n="91" d="100"/>
          <a:sy n="91" d="100"/>
        </p:scale>
        <p:origin x="1368" y="78"/>
      </p:cViewPr>
      <p:guideLst>
        <p:guide orient="horz" pos="4248"/>
        <p:guide/>
        <p:guide orient="horz" pos="2904"/>
        <p:guide orient="horz" pos="960"/>
        <p:guide orient="horz" pos="3408"/>
        <p:guide pos="3744"/>
        <p:guide pos="7296"/>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M:\Dropbox%20(Bozic%20Research%20Group)\UDM\Client%20Files\Universal\Test\WI%20Dairy%20Herd%20Exit%20Ra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Dropbox%20(Bozic%20Research%20Group)\mbozic\Desktop\trade%20balanc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M:\Dropbox%20(Bozic%20Research%20Group)\mbozic\Desktop\trade%20balanc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M:\Dropbox%20(Bozic%20Research%20Group)\mbozic\Desktop\trade%20balanc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M:\Dropbox%20(Bozic%20Research%20Group)\mbozic\Desktop\trade%20balanc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M:\Dropbox%20(DMaP)\Downloads\F3D0024D-1CDC-3F2A-BB03-230D3CF41112.csv"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M:\Dropbox%20(Bozic%20Research%20Group)\UDM\Client%20Files\Universal\Test\Block-barrel%20sales%20in%20NDPS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Dropbox%20(Bozic%20Research%20Group)\mbozic\Desktop\DMC%20historical%20paymen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Dropbox%20(Bozic%20Research%20Group)\mbozic\Desktop\DMC%20historical%20payment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M:\Dropbox%20(DMaP)\Desktop\Dairy%20Herd%20Ex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Dropbox%20(DMaP)\Desktop\Dairy%20Herd%20Exi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Dropbox\mbozic\Desktop\Dairy%20Herd%20vs%20Expo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Dropbox%20(Bozic%20Research%20Group)\mbozic\Downloads\Export%20volume-share%20for%20Mari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M:\Dropbox%20(Bozic%20Research%20Group)\mbozic\Desktop\trade%20balan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Rockwell" panose="02060603020205020403" pitchFamily="18" charset="0"/>
                <a:ea typeface="+mn-ea"/>
                <a:cs typeface="+mn-cs"/>
              </a:defRPr>
            </a:pPr>
            <a:r>
              <a:rPr lang="en-US">
                <a:latin typeface="Rockwell" panose="02060603020205020403" pitchFamily="18" charset="0"/>
              </a:rPr>
              <a:t>Upper Midwest Dairy Farm Exit Rates, Year-on-Year %</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Rockwell" panose="02060603020205020403" pitchFamily="18" charset="0"/>
              <a:ea typeface="+mn-ea"/>
              <a:cs typeface="+mn-cs"/>
            </a:defRPr>
          </a:pPr>
          <a:endParaRPr lang="en-US"/>
        </a:p>
      </c:txPr>
    </c:title>
    <c:autoTitleDeleted val="0"/>
    <c:plotArea>
      <c:layout>
        <c:manualLayout>
          <c:layoutTarget val="inner"/>
          <c:xMode val="edge"/>
          <c:yMode val="edge"/>
          <c:x val="7.253948171412411E-2"/>
          <c:y val="0.16401126853858775"/>
          <c:w val="0.90729668715796163"/>
          <c:h val="0.68881551722277201"/>
        </c:manualLayout>
      </c:layout>
      <c:lineChart>
        <c:grouping val="standard"/>
        <c:varyColors val="0"/>
        <c:ser>
          <c:idx val="0"/>
          <c:order val="0"/>
          <c:spPr>
            <a:ln w="50800" cap="rnd">
              <a:solidFill>
                <a:schemeClr val="accent4">
                  <a:lumMod val="75000"/>
                </a:schemeClr>
              </a:solidFill>
              <a:round/>
            </a:ln>
            <a:effectLst/>
          </c:spPr>
          <c:marker>
            <c:symbol val="none"/>
          </c:marker>
          <c:dLbls>
            <c:dLbl>
              <c:idx val="131"/>
              <c:layout>
                <c:manualLayout>
                  <c:x val="-8.2360140649529359E-2"/>
                  <c:y val="-6.239067501897063E-3"/>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ysClr val="windowText" lastClr="000000"/>
                        </a:solidFill>
                        <a:latin typeface="Century Gothic" panose="020B0502020202020204" pitchFamily="34" charset="0"/>
                        <a:ea typeface="+mn-ea"/>
                        <a:cs typeface="+mn-cs"/>
                      </a:defRPr>
                    </a:pPr>
                    <a:r>
                      <a:rPr lang="en-US" sz="1400"/>
                      <a:t>Wisconsin</a:t>
                    </a:r>
                    <a:r>
                      <a:rPr lang="en-US" sz="1400" baseline="0"/>
                      <a:t>, 7.9%</a:t>
                    </a:r>
                  </a:p>
                </c:rich>
              </c:tx>
              <c:spPr>
                <a:xfrm>
                  <a:off x="4474931" y="1481884"/>
                  <a:ext cx="1479667" cy="38988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2992"/>
                        <a:gd name="adj2" fmla="val -12776"/>
                      </a:avLst>
                    </a:prstGeom>
                    <a:noFill/>
                    <a:ln>
                      <a:noFill/>
                    </a:ln>
                  </c15:spPr>
                  <c15:layout>
                    <c:manualLayout>
                      <c:w val="0.22802574063875281"/>
                      <c:h val="7.1084050805334739E-2"/>
                    </c:manualLayout>
                  </c15:layout>
                </c:ext>
                <c:ext xmlns:c16="http://schemas.microsoft.com/office/drawing/2014/chart" uri="{C3380CC4-5D6E-409C-BE32-E72D297353CC}">
                  <c16:uniqueId val="{00000000-36A0-4644-A0D1-D28D0D81BE0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Sheet2!$A$124:$A$256</c:f>
              <c:numCache>
                <c:formatCode>m/d/yyyy</c:formatCode>
                <c:ptCount val="133"/>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numCache>
            </c:numRef>
          </c:cat>
          <c:val>
            <c:numRef>
              <c:f>Sheet2!$C$124:$C$256</c:f>
              <c:numCache>
                <c:formatCode>0%</c:formatCode>
                <c:ptCount val="133"/>
                <c:pt idx="0">
                  <c:v>3.0147263128646795E-2</c:v>
                </c:pt>
                <c:pt idx="1">
                  <c:v>2.8366322832450552E-2</c:v>
                </c:pt>
                <c:pt idx="2">
                  <c:v>2.7597289177670681E-2</c:v>
                </c:pt>
                <c:pt idx="3">
                  <c:v>2.6568524360322421E-2</c:v>
                </c:pt>
                <c:pt idx="4">
                  <c:v>2.8223536036036001E-2</c:v>
                </c:pt>
                <c:pt idx="5">
                  <c:v>2.7187765505522488E-2</c:v>
                </c:pt>
                <c:pt idx="6">
                  <c:v>2.8236963462220599E-2</c:v>
                </c:pt>
                <c:pt idx="7">
                  <c:v>3.0227596017069702E-2</c:v>
                </c:pt>
                <c:pt idx="8">
                  <c:v>3.2434739312895644E-2</c:v>
                </c:pt>
                <c:pt idx="9">
                  <c:v>3.3827090158097151E-2</c:v>
                </c:pt>
                <c:pt idx="10">
                  <c:v>3.4755923494147911E-2</c:v>
                </c:pt>
                <c:pt idx="11">
                  <c:v>3.6528701122310436E-2</c:v>
                </c:pt>
                <c:pt idx="12">
                  <c:v>3.6814209998567549E-2</c:v>
                </c:pt>
                <c:pt idx="13">
                  <c:v>3.8878129259020122E-2</c:v>
                </c:pt>
                <c:pt idx="14">
                  <c:v>4.1528955309670934E-2</c:v>
                </c:pt>
                <c:pt idx="15">
                  <c:v>4.2632867636468341E-2</c:v>
                </c:pt>
                <c:pt idx="16">
                  <c:v>4.2587093503295481E-2</c:v>
                </c:pt>
                <c:pt idx="17">
                  <c:v>4.1120815138282363E-2</c:v>
                </c:pt>
                <c:pt idx="18">
                  <c:v>4.2856099875885234E-2</c:v>
                </c:pt>
                <c:pt idx="19">
                  <c:v>4.0850751741840829E-2</c:v>
                </c:pt>
                <c:pt idx="20">
                  <c:v>4.1608468720135239E-2</c:v>
                </c:pt>
                <c:pt idx="21">
                  <c:v>4.112921058450647E-2</c:v>
                </c:pt>
                <c:pt idx="22">
                  <c:v>4.1404805914972309E-2</c:v>
                </c:pt>
                <c:pt idx="23">
                  <c:v>4.0658851461641166E-2</c:v>
                </c:pt>
                <c:pt idx="24">
                  <c:v>3.8593099345627602E-2</c:v>
                </c:pt>
                <c:pt idx="25">
                  <c:v>3.7838644674975774E-2</c:v>
                </c:pt>
                <c:pt idx="26">
                  <c:v>3.5082458770614666E-2</c:v>
                </c:pt>
                <c:pt idx="27">
                  <c:v>3.4451632315330216E-2</c:v>
                </c:pt>
                <c:pt idx="28">
                  <c:v>3.3966260685377114E-2</c:v>
                </c:pt>
                <c:pt idx="29">
                  <c:v>3.4307400379506636E-2</c:v>
                </c:pt>
                <c:pt idx="30">
                  <c:v>3.0892448512585768E-2</c:v>
                </c:pt>
                <c:pt idx="31">
                  <c:v>3.1350359382168569E-2</c:v>
                </c:pt>
                <c:pt idx="32">
                  <c:v>3.190918156017486E-2</c:v>
                </c:pt>
                <c:pt idx="33">
                  <c:v>3.3976477823045581E-2</c:v>
                </c:pt>
                <c:pt idx="34">
                  <c:v>3.5711531045121481E-2</c:v>
                </c:pt>
                <c:pt idx="35">
                  <c:v>3.5808197989172452E-2</c:v>
                </c:pt>
                <c:pt idx="36">
                  <c:v>3.8518060174800861E-2</c:v>
                </c:pt>
                <c:pt idx="37">
                  <c:v>3.9869686627365786E-2</c:v>
                </c:pt>
                <c:pt idx="38">
                  <c:v>4.1174642635177117E-2</c:v>
                </c:pt>
                <c:pt idx="39">
                  <c:v>4.4951698348395186E-2</c:v>
                </c:pt>
                <c:pt idx="40">
                  <c:v>4.7220046985121389E-2</c:v>
                </c:pt>
                <c:pt idx="41">
                  <c:v>4.9595221252849209E-2</c:v>
                </c:pt>
                <c:pt idx="42">
                  <c:v>5.4073199527745031E-2</c:v>
                </c:pt>
                <c:pt idx="43">
                  <c:v>5.3283864856330965E-2</c:v>
                </c:pt>
                <c:pt idx="44">
                  <c:v>5.2610728151493591E-2</c:v>
                </c:pt>
                <c:pt idx="45">
                  <c:v>5.1802339460491731E-2</c:v>
                </c:pt>
                <c:pt idx="46">
                  <c:v>5.1751719724844047E-2</c:v>
                </c:pt>
                <c:pt idx="47">
                  <c:v>5.4624207908879452E-2</c:v>
                </c:pt>
                <c:pt idx="48">
                  <c:v>5.3897514278819059E-2</c:v>
                </c:pt>
                <c:pt idx="49">
                  <c:v>5.3562772661173041E-2</c:v>
                </c:pt>
                <c:pt idx="50">
                  <c:v>5.4286177280829739E-2</c:v>
                </c:pt>
                <c:pt idx="51">
                  <c:v>5.0738233134839716E-2</c:v>
                </c:pt>
                <c:pt idx="52">
                  <c:v>4.972466507766915E-2</c:v>
                </c:pt>
                <c:pt idx="53">
                  <c:v>4.7469401257029475E-2</c:v>
                </c:pt>
                <c:pt idx="54">
                  <c:v>4.4599767016142433E-2</c:v>
                </c:pt>
                <c:pt idx="55">
                  <c:v>4.6110230968064658E-2</c:v>
                </c:pt>
                <c:pt idx="56">
                  <c:v>4.8423517604750388E-2</c:v>
                </c:pt>
                <c:pt idx="57">
                  <c:v>4.9681101040617626E-2</c:v>
                </c:pt>
                <c:pt idx="58">
                  <c:v>5.0189793336145039E-2</c:v>
                </c:pt>
                <c:pt idx="59">
                  <c:v>5.1841167486848749E-2</c:v>
                </c:pt>
                <c:pt idx="60">
                  <c:v>5.152623076269025E-2</c:v>
                </c:pt>
                <c:pt idx="61">
                  <c:v>5.0874946649594577E-2</c:v>
                </c:pt>
                <c:pt idx="62">
                  <c:v>4.9348869088416736E-2</c:v>
                </c:pt>
                <c:pt idx="63">
                  <c:v>5.2762739537681513E-2</c:v>
                </c:pt>
                <c:pt idx="64">
                  <c:v>5.5959176613042727E-2</c:v>
                </c:pt>
                <c:pt idx="65">
                  <c:v>5.773571800659838E-2</c:v>
                </c:pt>
                <c:pt idx="66">
                  <c:v>5.913603901759279E-2</c:v>
                </c:pt>
                <c:pt idx="67">
                  <c:v>5.9265734265734227E-2</c:v>
                </c:pt>
                <c:pt idx="68">
                  <c:v>5.7743012831780627E-2</c:v>
                </c:pt>
                <c:pt idx="69">
                  <c:v>5.8194984104556702E-2</c:v>
                </c:pt>
                <c:pt idx="70">
                  <c:v>5.5772646536412118E-2</c:v>
                </c:pt>
                <c:pt idx="71">
                  <c:v>5.3154362416107381E-2</c:v>
                </c:pt>
                <c:pt idx="72">
                  <c:v>5.5042581801882595E-2</c:v>
                </c:pt>
                <c:pt idx="73">
                  <c:v>5.5850346254159522E-2</c:v>
                </c:pt>
                <c:pt idx="74">
                  <c:v>5.7317952415284812E-2</c:v>
                </c:pt>
                <c:pt idx="75">
                  <c:v>5.5883153406513619E-2</c:v>
                </c:pt>
                <c:pt idx="76">
                  <c:v>5.322950068712784E-2</c:v>
                </c:pt>
                <c:pt idx="77">
                  <c:v>5.1322215055744969E-2</c:v>
                </c:pt>
                <c:pt idx="78">
                  <c:v>5.0819216884198881E-2</c:v>
                </c:pt>
                <c:pt idx="79">
                  <c:v>5.1384501022114892E-2</c:v>
                </c:pt>
                <c:pt idx="80">
                  <c:v>4.9902061374871742E-2</c:v>
                </c:pt>
                <c:pt idx="81">
                  <c:v>4.7632442569151445E-2</c:v>
                </c:pt>
                <c:pt idx="82">
                  <c:v>4.6651617757712538E-2</c:v>
                </c:pt>
                <c:pt idx="83">
                  <c:v>4.4891787165674324E-2</c:v>
                </c:pt>
                <c:pt idx="84">
                  <c:v>4.3639123422825166E-2</c:v>
                </c:pt>
                <c:pt idx="85">
                  <c:v>4.2579538959801821E-2</c:v>
                </c:pt>
                <c:pt idx="86">
                  <c:v>4.1300191204588943E-2</c:v>
                </c:pt>
                <c:pt idx="87">
                  <c:v>3.9877005861439385E-2</c:v>
                </c:pt>
                <c:pt idx="88">
                  <c:v>3.9191019934197824E-2</c:v>
                </c:pt>
                <c:pt idx="89">
                  <c:v>3.8461538461538436E-2</c:v>
                </c:pt>
                <c:pt idx="90">
                  <c:v>3.6668617125024339E-2</c:v>
                </c:pt>
                <c:pt idx="91">
                  <c:v>3.5360956019198753E-2</c:v>
                </c:pt>
                <c:pt idx="92">
                  <c:v>3.5440801099548391E-2</c:v>
                </c:pt>
                <c:pt idx="93">
                  <c:v>3.5837353549276307E-2</c:v>
                </c:pt>
                <c:pt idx="94">
                  <c:v>3.9364640883977953E-2</c:v>
                </c:pt>
                <c:pt idx="95">
                  <c:v>3.9085691668315881E-2</c:v>
                </c:pt>
                <c:pt idx="96">
                  <c:v>3.8289852197202712E-2</c:v>
                </c:pt>
                <c:pt idx="97">
                  <c:v>3.7110735250223903E-2</c:v>
                </c:pt>
                <c:pt idx="98">
                  <c:v>4.0885520542481069E-2</c:v>
                </c:pt>
                <c:pt idx="99">
                  <c:v>3.9131305044035281E-2</c:v>
                </c:pt>
                <c:pt idx="100">
                  <c:v>3.6559572968073328E-2</c:v>
                </c:pt>
                <c:pt idx="101">
                  <c:v>3.8686868686868658E-2</c:v>
                </c:pt>
                <c:pt idx="102">
                  <c:v>3.8874266045758277E-2</c:v>
                </c:pt>
                <c:pt idx="103">
                  <c:v>3.8383428107229944E-2</c:v>
                </c:pt>
                <c:pt idx="104">
                  <c:v>3.8473282442748058E-2</c:v>
                </c:pt>
                <c:pt idx="105">
                  <c:v>3.9518023077708575E-2</c:v>
                </c:pt>
                <c:pt idx="106">
                  <c:v>3.8718291054739673E-2</c:v>
                </c:pt>
                <c:pt idx="107">
                  <c:v>3.7895170425290892E-2</c:v>
                </c:pt>
                <c:pt idx="108">
                  <c:v>4.0330067044868523E-2</c:v>
                </c:pt>
                <c:pt idx="109">
                  <c:v>4.0297582145071287E-2</c:v>
                </c:pt>
                <c:pt idx="110">
                  <c:v>3.7117903930131035E-2</c:v>
                </c:pt>
                <c:pt idx="111">
                  <c:v>3.8016873242370575E-2</c:v>
                </c:pt>
                <c:pt idx="112">
                  <c:v>4.1710223708969263E-2</c:v>
                </c:pt>
                <c:pt idx="113">
                  <c:v>4.3185877902700454E-2</c:v>
                </c:pt>
                <c:pt idx="114">
                  <c:v>4.7187697493153546E-2</c:v>
                </c:pt>
                <c:pt idx="115">
                  <c:v>4.7412882787750799E-2</c:v>
                </c:pt>
                <c:pt idx="116">
                  <c:v>5.0492219752302336E-2</c:v>
                </c:pt>
                <c:pt idx="117">
                  <c:v>4.9755475228577484E-2</c:v>
                </c:pt>
                <c:pt idx="118">
                  <c:v>5.1602564102564141E-2</c:v>
                </c:pt>
                <c:pt idx="119" formatCode="0.0%">
                  <c:v>5.3944129294659082E-2</c:v>
                </c:pt>
                <c:pt idx="120" formatCode="0.0%">
                  <c:v>5.4062768701633734E-2</c:v>
                </c:pt>
                <c:pt idx="121" formatCode="0.0%">
                  <c:v>5.6847545219638196E-2</c:v>
                </c:pt>
                <c:pt idx="122" formatCode="0.0%">
                  <c:v>5.8524997300507531E-2</c:v>
                </c:pt>
                <c:pt idx="123" formatCode="0.0%">
                  <c:v>6.3555651797314816E-2</c:v>
                </c:pt>
                <c:pt idx="124" formatCode="0.0%">
                  <c:v>6.2397730991600286E-2</c:v>
                </c:pt>
                <c:pt idx="125" formatCode="0.0%">
                  <c:v>6.4682626839446478E-2</c:v>
                </c:pt>
                <c:pt idx="126" formatCode="0.0%">
                  <c:v>6.4448374972363442E-2</c:v>
                </c:pt>
                <c:pt idx="127" formatCode="0.0%">
                  <c:v>6.6733178139895766E-2</c:v>
                </c:pt>
                <c:pt idx="128" formatCode="0.0%">
                  <c:v>6.6666666666666652E-2</c:v>
                </c:pt>
                <c:pt idx="129" formatCode="0.0%">
                  <c:v>7.0933094652047446E-2</c:v>
                </c:pt>
                <c:pt idx="130" formatCode="0.0%">
                  <c:v>7.4349442379182173E-2</c:v>
                </c:pt>
                <c:pt idx="131" formatCode="0.0%">
                  <c:v>7.6479239733001525E-2</c:v>
                </c:pt>
                <c:pt idx="132" formatCode="0.0%">
                  <c:v>7.8513805249403434E-2</c:v>
                </c:pt>
              </c:numCache>
            </c:numRef>
          </c:val>
          <c:smooth val="0"/>
          <c:extLst>
            <c:ext xmlns:c16="http://schemas.microsoft.com/office/drawing/2014/chart" uri="{C3380CC4-5D6E-409C-BE32-E72D297353CC}">
              <c16:uniqueId val="{00000001-36A0-4644-A0D1-D28D0D81BE01}"/>
            </c:ext>
          </c:extLst>
        </c:ser>
        <c:ser>
          <c:idx val="1"/>
          <c:order val="1"/>
          <c:spPr>
            <a:ln w="41275" cap="rnd">
              <a:solidFill>
                <a:schemeClr val="accent5">
                  <a:lumMod val="75000"/>
                </a:schemeClr>
              </a:solidFill>
              <a:round/>
            </a:ln>
            <a:effectLst/>
          </c:spPr>
          <c:marker>
            <c:symbol val="none"/>
          </c:marker>
          <c:dLbls>
            <c:dLbl>
              <c:idx val="131"/>
              <c:layout>
                <c:manualLayout>
                  <c:x val="-8.0025204788909982E-2"/>
                  <c:y val="-1.1508953724339716E-2"/>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ysClr val="windowText" lastClr="000000"/>
                        </a:solidFill>
                        <a:latin typeface="Century Gothic" panose="020B0502020202020204" pitchFamily="34" charset="0"/>
                        <a:ea typeface="+mn-ea"/>
                        <a:cs typeface="+mn-cs"/>
                      </a:defRPr>
                    </a:pPr>
                    <a:r>
                      <a:rPr lang="en-US" sz="1400"/>
                      <a:t>Minnesota</a:t>
                    </a:r>
                    <a:r>
                      <a:rPr lang="en-US" sz="1400" baseline="0"/>
                      <a:t>, </a:t>
                    </a:r>
                    <a:fld id="{59CDE318-6522-4862-A761-3F171C12F4E7}" type="VALUE">
                      <a:rPr lang="en-US" sz="1400" baseline="0"/>
                      <a:pPr>
                        <a:defRPr sz="1400"/>
                      </a:pPr>
                      <a:t>[VALUE]</a:t>
                    </a:fld>
                    <a:endParaRPr lang="en-US" sz="1400" baseline="0"/>
                  </a:p>
                </c:rich>
              </c:tx>
              <c:spPr>
                <a:solidFill>
                  <a:sysClr val="window" lastClr="FFFFFF"/>
                </a:solidFill>
                <a:ln>
                  <a:solidFill>
                    <a:sysClr val="windowText" lastClr="000000">
                      <a:lumMod val="25000"/>
                      <a:lumOff val="75000"/>
                    </a:sysClr>
                  </a:solid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773112245657384"/>
                      <c:h val="7.5596607849166858E-2"/>
                    </c:manualLayout>
                  </c15:layout>
                  <c15:dlblFieldTable/>
                  <c15:showDataLabelsRange val="0"/>
                </c:ext>
                <c:ext xmlns:c16="http://schemas.microsoft.com/office/drawing/2014/chart" uri="{C3380CC4-5D6E-409C-BE32-E72D297353CC}">
                  <c16:uniqueId val="{00000002-36A0-4644-A0D1-D28D0D81BE01}"/>
                </c:ext>
              </c:extLst>
            </c:dLbl>
            <c:spPr>
              <a:solidFill>
                <a:sysClr val="window" lastClr="FFFFFF"/>
              </a:solidFill>
              <a:ln>
                <a:solidFill>
                  <a:sysClr val="windowText" lastClr="000000">
                    <a:lumMod val="25000"/>
                    <a:lumOff val="75000"/>
                  </a:sysClr>
                </a:solid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Sheet2!$A$124:$A$256</c:f>
              <c:numCache>
                <c:formatCode>m/d/yyyy</c:formatCode>
                <c:ptCount val="133"/>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numCache>
            </c:numRef>
          </c:cat>
          <c:val>
            <c:numRef>
              <c:f>Sheet2!$E$124:$E$256</c:f>
              <c:numCache>
                <c:formatCode>0.0%</c:formatCode>
                <c:ptCount val="133"/>
                <c:pt idx="0">
                  <c:v>4.8197416618469213E-2</c:v>
                </c:pt>
                <c:pt idx="1">
                  <c:v>4.7177107501933491E-2</c:v>
                </c:pt>
                <c:pt idx="2">
                  <c:v>4.4863080209749495E-2</c:v>
                </c:pt>
                <c:pt idx="3">
                  <c:v>4.2324946362395144E-2</c:v>
                </c:pt>
                <c:pt idx="4">
                  <c:v>4.0659988214496123E-2</c:v>
                </c:pt>
                <c:pt idx="5">
                  <c:v>3.9211822660098483E-2</c:v>
                </c:pt>
                <c:pt idx="6">
                  <c:v>4.3641390205371278E-2</c:v>
                </c:pt>
                <c:pt idx="7">
                  <c:v>4.6135646687697207E-2</c:v>
                </c:pt>
                <c:pt idx="8">
                  <c:v>3.7088733798604223E-2</c:v>
                </c:pt>
                <c:pt idx="9">
                  <c:v>4.386839481555338E-2</c:v>
                </c:pt>
                <c:pt idx="10">
                  <c:v>3.2896064581231066E-2</c:v>
                </c:pt>
                <c:pt idx="11">
                  <c:v>3.1332120477056802E-2</c:v>
                </c:pt>
                <c:pt idx="12">
                  <c:v>3.301600162041729E-2</c:v>
                </c:pt>
                <c:pt idx="13">
                  <c:v>3.2061688311688319E-2</c:v>
                </c:pt>
                <c:pt idx="14">
                  <c:v>3.4363562423749494E-2</c:v>
                </c:pt>
                <c:pt idx="15">
                  <c:v>3.3604887983706755E-2</c:v>
                </c:pt>
                <c:pt idx="16">
                  <c:v>3.6036036036036001E-2</c:v>
                </c:pt>
                <c:pt idx="17">
                  <c:v>3.3429040196882642E-2</c:v>
                </c:pt>
                <c:pt idx="18">
                  <c:v>2.9114185422258965E-2</c:v>
                </c:pt>
                <c:pt idx="19">
                  <c:v>2.9557668458040531E-2</c:v>
                </c:pt>
                <c:pt idx="20">
                  <c:v>3.4996893766825465E-2</c:v>
                </c:pt>
                <c:pt idx="21">
                  <c:v>3.4202294056308702E-2</c:v>
                </c:pt>
                <c:pt idx="22">
                  <c:v>3.4849749582637757E-2</c:v>
                </c:pt>
                <c:pt idx="23">
                  <c:v>3.9232053422370572E-2</c:v>
                </c:pt>
                <c:pt idx="24">
                  <c:v>4.3359865940511111E-2</c:v>
                </c:pt>
                <c:pt idx="25">
                  <c:v>4.1299790356394084E-2</c:v>
                </c:pt>
                <c:pt idx="26">
                  <c:v>3.8323857654242954E-2</c:v>
                </c:pt>
                <c:pt idx="27">
                  <c:v>3.8777660695468952E-2</c:v>
                </c:pt>
                <c:pt idx="28">
                  <c:v>3.2922684791843682E-2</c:v>
                </c:pt>
                <c:pt idx="29">
                  <c:v>3.5646085295989782E-2</c:v>
                </c:pt>
                <c:pt idx="30">
                  <c:v>3.3177371331348349E-2</c:v>
                </c:pt>
                <c:pt idx="31">
                  <c:v>3.4291799787007471E-2</c:v>
                </c:pt>
                <c:pt idx="32">
                  <c:v>3.3690987124463501E-2</c:v>
                </c:pt>
                <c:pt idx="33">
                  <c:v>3.3686028935435153E-2</c:v>
                </c:pt>
                <c:pt idx="34">
                  <c:v>3.2432432432432434E-2</c:v>
                </c:pt>
                <c:pt idx="35">
                  <c:v>3.2363162467419659E-2</c:v>
                </c:pt>
                <c:pt idx="36">
                  <c:v>2.890299978103783E-2</c:v>
                </c:pt>
                <c:pt idx="37">
                  <c:v>3.2145200087469905E-2</c:v>
                </c:pt>
                <c:pt idx="38">
                  <c:v>3.7661484563170533E-2</c:v>
                </c:pt>
                <c:pt idx="39">
                  <c:v>3.9684279763209873E-2</c:v>
                </c:pt>
                <c:pt idx="40">
                  <c:v>4.5244893476828474E-2</c:v>
                </c:pt>
                <c:pt idx="41">
                  <c:v>5.3465346534653513E-2</c:v>
                </c:pt>
                <c:pt idx="42">
                  <c:v>5.6753189617245958E-2</c:v>
                </c:pt>
                <c:pt idx="43">
                  <c:v>5.6682840758711994E-2</c:v>
                </c:pt>
                <c:pt idx="44">
                  <c:v>5.0854985565178756E-2</c:v>
                </c:pt>
                <c:pt idx="45">
                  <c:v>4.6703910614525168E-2</c:v>
                </c:pt>
                <c:pt idx="46">
                  <c:v>5.1396648044692683E-2</c:v>
                </c:pt>
                <c:pt idx="47">
                  <c:v>5.0280583613916963E-2</c:v>
                </c:pt>
                <c:pt idx="48">
                  <c:v>4.8252536640360777E-2</c:v>
                </c:pt>
                <c:pt idx="49">
                  <c:v>4.7898779936737412E-2</c:v>
                </c:pt>
                <c:pt idx="50">
                  <c:v>4.1410693970420964E-2</c:v>
                </c:pt>
                <c:pt idx="51">
                  <c:v>3.8812785388127824E-2</c:v>
                </c:pt>
                <c:pt idx="52">
                  <c:v>3.6346905912123306E-2</c:v>
                </c:pt>
                <c:pt idx="53">
                  <c:v>3.6959553695955383E-2</c:v>
                </c:pt>
                <c:pt idx="54">
                  <c:v>3.5680970149253755E-2</c:v>
                </c:pt>
                <c:pt idx="55">
                  <c:v>3.7643207855973859E-2</c:v>
                </c:pt>
                <c:pt idx="56">
                  <c:v>4.5624707533926112E-2</c:v>
                </c:pt>
                <c:pt idx="57">
                  <c:v>4.9695264885138313E-2</c:v>
                </c:pt>
                <c:pt idx="58">
                  <c:v>6.0306242638398122E-2</c:v>
                </c:pt>
                <c:pt idx="59">
                  <c:v>5.9560387615220978E-2</c:v>
                </c:pt>
                <c:pt idx="60">
                  <c:v>6.3255152807391579E-2</c:v>
                </c:pt>
                <c:pt idx="61">
                  <c:v>6.0275272899857568E-2</c:v>
                </c:pt>
                <c:pt idx="62">
                  <c:v>5.9814858770472323E-2</c:v>
                </c:pt>
                <c:pt idx="63">
                  <c:v>5.9619952494061712E-2</c:v>
                </c:pt>
                <c:pt idx="64">
                  <c:v>6.2544760085939344E-2</c:v>
                </c:pt>
                <c:pt idx="65">
                  <c:v>5.8411778904175704E-2</c:v>
                </c:pt>
                <c:pt idx="66">
                  <c:v>5.9492140266021787E-2</c:v>
                </c:pt>
                <c:pt idx="67">
                  <c:v>7.069970845481055E-2</c:v>
                </c:pt>
                <c:pt idx="68">
                  <c:v>7.6489335621475862E-2</c:v>
                </c:pt>
                <c:pt idx="69">
                  <c:v>7.0054267390231906E-2</c:v>
                </c:pt>
                <c:pt idx="70">
                  <c:v>6.5179242918024571E-2</c:v>
                </c:pt>
                <c:pt idx="71">
                  <c:v>7.3133953254586603E-2</c:v>
                </c:pt>
                <c:pt idx="72">
                  <c:v>7.0055639858371266E-2</c:v>
                </c:pt>
                <c:pt idx="73">
                  <c:v>7.2222222222222188E-2</c:v>
                </c:pt>
                <c:pt idx="74">
                  <c:v>7.4223680888664489E-2</c:v>
                </c:pt>
                <c:pt idx="75">
                  <c:v>8.5375094720889111E-2</c:v>
                </c:pt>
                <c:pt idx="76">
                  <c:v>7.9195314489432178E-2</c:v>
                </c:pt>
                <c:pt idx="77">
                  <c:v>7.6903358113304288E-2</c:v>
                </c:pt>
                <c:pt idx="78">
                  <c:v>7.379789148881466E-2</c:v>
                </c:pt>
                <c:pt idx="79">
                  <c:v>6.4313725490196094E-2</c:v>
                </c:pt>
                <c:pt idx="80">
                  <c:v>5.2030793735067693E-2</c:v>
                </c:pt>
                <c:pt idx="81">
                  <c:v>5.4641909814323597E-2</c:v>
                </c:pt>
                <c:pt idx="82">
                  <c:v>4.7465808527755393E-2</c:v>
                </c:pt>
                <c:pt idx="83">
                  <c:v>4.5010845986984793E-2</c:v>
                </c:pt>
                <c:pt idx="84">
                  <c:v>4.8409029099809597E-2</c:v>
                </c:pt>
                <c:pt idx="85">
                  <c:v>4.8992923244420283E-2</c:v>
                </c:pt>
                <c:pt idx="86">
                  <c:v>4.772293427870189E-2</c:v>
                </c:pt>
                <c:pt idx="87">
                  <c:v>3.4797017398508712E-2</c:v>
                </c:pt>
                <c:pt idx="88">
                  <c:v>3.539823008849563E-2</c:v>
                </c:pt>
                <c:pt idx="89">
                  <c:v>3.0269369619550179E-2</c:v>
                </c:pt>
                <c:pt idx="90">
                  <c:v>2.9705719044974987E-2</c:v>
                </c:pt>
                <c:pt idx="91">
                  <c:v>2.3749650740430339E-2</c:v>
                </c:pt>
                <c:pt idx="92">
                  <c:v>3.0803696443573281E-2</c:v>
                </c:pt>
                <c:pt idx="93">
                  <c:v>3.7598204264870927E-2</c:v>
                </c:pt>
                <c:pt idx="94">
                  <c:v>4.0822072072072113E-2</c:v>
                </c:pt>
                <c:pt idx="95">
                  <c:v>4.0318001135718373E-2</c:v>
                </c:pt>
                <c:pt idx="96">
                  <c:v>3.7153472420691669E-2</c:v>
                </c:pt>
                <c:pt idx="97">
                  <c:v>3.0051516886090424E-2</c:v>
                </c:pt>
                <c:pt idx="98">
                  <c:v>3.2646048109965631E-2</c:v>
                </c:pt>
                <c:pt idx="99">
                  <c:v>3.376251788268958E-2</c:v>
                </c:pt>
                <c:pt idx="100">
                  <c:v>3.9277522935779796E-2</c:v>
                </c:pt>
                <c:pt idx="101">
                  <c:v>3.8087056128293217E-2</c:v>
                </c:pt>
                <c:pt idx="102">
                  <c:v>4.6065808297567901E-2</c:v>
                </c:pt>
                <c:pt idx="103">
                  <c:v>4.6078992558671983E-2</c:v>
                </c:pt>
                <c:pt idx="104">
                  <c:v>4.0739670615429047E-2</c:v>
                </c:pt>
                <c:pt idx="105">
                  <c:v>3.5568513119533574E-2</c:v>
                </c:pt>
                <c:pt idx="106">
                  <c:v>3.4634575873202178E-2</c:v>
                </c:pt>
                <c:pt idx="107">
                  <c:v>2.8106508875739622E-2</c:v>
                </c:pt>
                <c:pt idx="108">
                  <c:v>3.2947462154942153E-2</c:v>
                </c:pt>
                <c:pt idx="109">
                  <c:v>4.3670699321333717E-2</c:v>
                </c:pt>
                <c:pt idx="110">
                  <c:v>4.2628774422735383E-2</c:v>
                </c:pt>
                <c:pt idx="111">
                  <c:v>3.7015102161681912E-2</c:v>
                </c:pt>
                <c:pt idx="112">
                  <c:v>2.8648164726947201E-2</c:v>
                </c:pt>
                <c:pt idx="113">
                  <c:v>3.4534087526049473E-2</c:v>
                </c:pt>
                <c:pt idx="114">
                  <c:v>2.9094181163767274E-2</c:v>
                </c:pt>
                <c:pt idx="115">
                  <c:v>3.7803780378037777E-2</c:v>
                </c:pt>
                <c:pt idx="116">
                  <c:v>3.9457831325301229E-2</c:v>
                </c:pt>
                <c:pt idx="117">
                  <c:v>4.3833131801692904E-2</c:v>
                </c:pt>
                <c:pt idx="118">
                  <c:v>4.7734873821830393E-2</c:v>
                </c:pt>
                <c:pt idx="119">
                  <c:v>5.4794520547945202E-2</c:v>
                </c:pt>
                <c:pt idx="120">
                  <c:v>5.5862492326580693E-2</c:v>
                </c:pt>
                <c:pt idx="121">
                  <c:v>5.5229867324899762E-2</c:v>
                </c:pt>
                <c:pt idx="122">
                  <c:v>4.730983302411873E-2</c:v>
                </c:pt>
                <c:pt idx="123">
                  <c:v>5.996309963099633E-2</c:v>
                </c:pt>
                <c:pt idx="124">
                  <c:v>6.7895545314900163E-2</c:v>
                </c:pt>
                <c:pt idx="125">
                  <c:v>7.4622263336416861E-2</c:v>
                </c:pt>
                <c:pt idx="126">
                  <c:v>8.0012357120790911E-2</c:v>
                </c:pt>
                <c:pt idx="127">
                  <c:v>7.6707202993451795E-2</c:v>
                </c:pt>
                <c:pt idx="128">
                  <c:v>7.7453747256193139E-2</c:v>
                </c:pt>
                <c:pt idx="129">
                  <c:v>7.8722731583939276E-2</c:v>
                </c:pt>
                <c:pt idx="130">
                  <c:v>8.7803320561941289E-2</c:v>
                </c:pt>
                <c:pt idx="131">
                  <c:v>9.3719806763285063E-2</c:v>
                </c:pt>
              </c:numCache>
            </c:numRef>
          </c:val>
          <c:smooth val="0"/>
          <c:extLst>
            <c:ext xmlns:c16="http://schemas.microsoft.com/office/drawing/2014/chart" uri="{C3380CC4-5D6E-409C-BE32-E72D297353CC}">
              <c16:uniqueId val="{00000003-36A0-4644-A0D1-D28D0D81BE01}"/>
            </c:ext>
          </c:extLst>
        </c:ser>
        <c:dLbls>
          <c:showLegendKey val="0"/>
          <c:showVal val="0"/>
          <c:showCatName val="0"/>
          <c:showSerName val="0"/>
          <c:showPercent val="0"/>
          <c:showBubbleSize val="0"/>
        </c:dLbls>
        <c:smooth val="0"/>
        <c:axId val="1169706368"/>
        <c:axId val="1169708992"/>
      </c:lineChart>
      <c:dateAx>
        <c:axId val="116970636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169708992"/>
        <c:crosses val="autoZero"/>
        <c:auto val="1"/>
        <c:lblOffset val="100"/>
        <c:baseTimeUnit val="months"/>
        <c:majorUnit val="1"/>
        <c:majorTimeUnit val="years"/>
      </c:dateAx>
      <c:valAx>
        <c:axId val="1169708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169706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Sheet1!$B$31</c:f>
              <c:strCache>
                <c:ptCount val="1"/>
                <c:pt idx="0">
                  <c:v>Imports</c:v>
                </c:pt>
              </c:strCache>
            </c:strRef>
          </c:tx>
          <c:spPr>
            <a:solidFill>
              <a:srgbClr val="C00000"/>
            </a:solidFill>
            <a:ln>
              <a:noFill/>
            </a:ln>
            <a:effectLst/>
          </c:spPr>
          <c:invertIfNegative val="0"/>
          <c:cat>
            <c:strRef>
              <c:f>Sheet1!$C$30:$D$30</c:f>
              <c:strCache>
                <c:ptCount val="2"/>
                <c:pt idx="0">
                  <c:v>Dairy</c:v>
                </c:pt>
                <c:pt idx="1">
                  <c:v>Ag</c:v>
                </c:pt>
              </c:strCache>
            </c:strRef>
          </c:cat>
          <c:val>
            <c:numRef>
              <c:f>Sheet1!$C$31:$D$31</c:f>
              <c:numCache>
                <c:formatCode>#,##0</c:formatCode>
                <c:ptCount val="2"/>
                <c:pt idx="0">
                  <c:v>130393201</c:v>
                </c:pt>
                <c:pt idx="1">
                  <c:v>24568253748</c:v>
                </c:pt>
              </c:numCache>
            </c:numRef>
          </c:val>
          <c:extLst>
            <c:ext xmlns:c16="http://schemas.microsoft.com/office/drawing/2014/chart" uri="{C3380CC4-5D6E-409C-BE32-E72D297353CC}">
              <c16:uniqueId val="{00000000-7C75-4883-8DCC-107FC701A768}"/>
            </c:ext>
          </c:extLst>
        </c:ser>
        <c:ser>
          <c:idx val="1"/>
          <c:order val="1"/>
          <c:tx>
            <c:strRef>
              <c:f>Sheet1!$B$32</c:f>
              <c:strCache>
                <c:ptCount val="1"/>
                <c:pt idx="0">
                  <c:v>Exports</c:v>
                </c:pt>
              </c:strCache>
            </c:strRef>
          </c:tx>
          <c:spPr>
            <a:solidFill>
              <a:schemeClr val="accent6">
                <a:lumMod val="50000"/>
              </a:schemeClr>
            </a:solidFill>
            <a:ln>
              <a:noFill/>
            </a:ln>
            <a:effectLst/>
          </c:spPr>
          <c:invertIfNegative val="0"/>
          <c:cat>
            <c:strRef>
              <c:f>Sheet1!$C$30:$D$30</c:f>
              <c:strCache>
                <c:ptCount val="2"/>
                <c:pt idx="0">
                  <c:v>Dairy</c:v>
                </c:pt>
                <c:pt idx="1">
                  <c:v>Ag</c:v>
                </c:pt>
              </c:strCache>
            </c:strRef>
          </c:cat>
          <c:val>
            <c:numRef>
              <c:f>Sheet1!$C$32:$D$32</c:f>
              <c:numCache>
                <c:formatCode>#,##0</c:formatCode>
                <c:ptCount val="2"/>
                <c:pt idx="0">
                  <c:v>1316325091</c:v>
                </c:pt>
                <c:pt idx="1">
                  <c:v>18600845264</c:v>
                </c:pt>
              </c:numCache>
            </c:numRef>
          </c:val>
          <c:extLst>
            <c:ext xmlns:c16="http://schemas.microsoft.com/office/drawing/2014/chart" uri="{C3380CC4-5D6E-409C-BE32-E72D297353CC}">
              <c16:uniqueId val="{00000001-7C75-4883-8DCC-107FC701A768}"/>
            </c:ext>
          </c:extLst>
        </c:ser>
        <c:dLbls>
          <c:showLegendKey val="0"/>
          <c:showVal val="0"/>
          <c:showCatName val="0"/>
          <c:showSerName val="0"/>
          <c:showPercent val="0"/>
          <c:showBubbleSize val="0"/>
        </c:dLbls>
        <c:gapWidth val="219"/>
        <c:overlap val="-27"/>
        <c:axId val="317735640"/>
        <c:axId val="1826288984"/>
      </c:barChart>
      <c:catAx>
        <c:axId val="31773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826288984"/>
        <c:crosses val="autoZero"/>
        <c:auto val="1"/>
        <c:lblAlgn val="ctr"/>
        <c:lblOffset val="100"/>
        <c:noMultiLvlLbl val="0"/>
      </c:catAx>
      <c:valAx>
        <c:axId val="1826288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31773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Sheet1!$B$41</c:f>
              <c:strCache>
                <c:ptCount val="1"/>
                <c:pt idx="0">
                  <c:v>Imports</c:v>
                </c:pt>
              </c:strCache>
            </c:strRef>
          </c:tx>
          <c:spPr>
            <a:solidFill>
              <a:srgbClr val="C00000"/>
            </a:solidFill>
            <a:ln>
              <a:noFill/>
            </a:ln>
            <a:effectLst/>
          </c:spPr>
          <c:invertIfNegative val="0"/>
          <c:cat>
            <c:strRef>
              <c:f>Sheet1!$C$40:$D$40</c:f>
              <c:strCache>
                <c:ptCount val="2"/>
                <c:pt idx="0">
                  <c:v>Dairy</c:v>
                </c:pt>
                <c:pt idx="1">
                  <c:v>Ag</c:v>
                </c:pt>
              </c:strCache>
            </c:strRef>
          </c:cat>
          <c:val>
            <c:numRef>
              <c:f>Sheet1!$C$41:$D$41</c:f>
              <c:numCache>
                <c:formatCode>#,##0</c:formatCode>
                <c:ptCount val="2"/>
                <c:pt idx="0">
                  <c:v>42650622</c:v>
                </c:pt>
                <c:pt idx="1">
                  <c:v>4500809247</c:v>
                </c:pt>
              </c:numCache>
            </c:numRef>
          </c:val>
          <c:extLst>
            <c:ext xmlns:c16="http://schemas.microsoft.com/office/drawing/2014/chart" uri="{C3380CC4-5D6E-409C-BE32-E72D297353CC}">
              <c16:uniqueId val="{00000000-78E1-45E7-A1C9-7A7E622F5041}"/>
            </c:ext>
          </c:extLst>
        </c:ser>
        <c:ser>
          <c:idx val="1"/>
          <c:order val="1"/>
          <c:tx>
            <c:strRef>
              <c:f>Sheet1!$B$42</c:f>
              <c:strCache>
                <c:ptCount val="1"/>
                <c:pt idx="0">
                  <c:v>Exports</c:v>
                </c:pt>
              </c:strCache>
            </c:strRef>
          </c:tx>
          <c:spPr>
            <a:solidFill>
              <a:schemeClr val="accent6">
                <a:lumMod val="50000"/>
              </a:schemeClr>
            </a:solidFill>
            <a:ln>
              <a:noFill/>
            </a:ln>
            <a:effectLst/>
          </c:spPr>
          <c:invertIfNegative val="0"/>
          <c:cat>
            <c:strRef>
              <c:f>Sheet1!$C$40:$D$40</c:f>
              <c:strCache>
                <c:ptCount val="2"/>
                <c:pt idx="0">
                  <c:v>Dairy</c:v>
                </c:pt>
                <c:pt idx="1">
                  <c:v>Ag</c:v>
                </c:pt>
              </c:strCache>
            </c:strRef>
          </c:cat>
          <c:val>
            <c:numRef>
              <c:f>Sheet1!$C$42:$D$42</c:f>
              <c:numCache>
                <c:formatCode>#,##0</c:formatCode>
                <c:ptCount val="2"/>
                <c:pt idx="0">
                  <c:v>578722729</c:v>
                </c:pt>
                <c:pt idx="1">
                  <c:v>19507349037</c:v>
                </c:pt>
              </c:numCache>
            </c:numRef>
          </c:val>
          <c:extLst>
            <c:ext xmlns:c16="http://schemas.microsoft.com/office/drawing/2014/chart" uri="{C3380CC4-5D6E-409C-BE32-E72D297353CC}">
              <c16:uniqueId val="{00000001-78E1-45E7-A1C9-7A7E622F5041}"/>
            </c:ext>
          </c:extLst>
        </c:ser>
        <c:dLbls>
          <c:showLegendKey val="0"/>
          <c:showVal val="0"/>
          <c:showCatName val="0"/>
          <c:showSerName val="0"/>
          <c:showPercent val="0"/>
          <c:showBubbleSize val="0"/>
        </c:dLbls>
        <c:gapWidth val="219"/>
        <c:overlap val="-27"/>
        <c:axId val="317735640"/>
        <c:axId val="1826288984"/>
      </c:barChart>
      <c:catAx>
        <c:axId val="31773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826288984"/>
        <c:crosses val="autoZero"/>
        <c:auto val="1"/>
        <c:lblAlgn val="ctr"/>
        <c:lblOffset val="100"/>
        <c:noMultiLvlLbl val="0"/>
      </c:catAx>
      <c:valAx>
        <c:axId val="1826288984"/>
        <c:scaling>
          <c:orientation val="minMax"/>
          <c:max val="300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31773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Sheet1!$B$41</c:f>
              <c:strCache>
                <c:ptCount val="1"/>
                <c:pt idx="0">
                  <c:v>Imports</c:v>
                </c:pt>
              </c:strCache>
            </c:strRef>
          </c:tx>
          <c:spPr>
            <a:solidFill>
              <a:srgbClr val="C00000"/>
            </a:solidFill>
            <a:ln>
              <a:noFill/>
            </a:ln>
            <a:effectLst/>
          </c:spPr>
          <c:invertIfNegative val="0"/>
          <c:cat>
            <c:strRef>
              <c:f>Sheet1!$C$40:$E$40</c:f>
              <c:strCache>
                <c:ptCount val="3"/>
                <c:pt idx="0">
                  <c:v>Dairy</c:v>
                </c:pt>
                <c:pt idx="1">
                  <c:v>Ag</c:v>
                </c:pt>
                <c:pt idx="2">
                  <c:v>Total Goods</c:v>
                </c:pt>
              </c:strCache>
            </c:strRef>
          </c:cat>
          <c:val>
            <c:numRef>
              <c:f>Sheet1!$C$41:$E$41</c:f>
              <c:numCache>
                <c:formatCode>#,##0</c:formatCode>
                <c:ptCount val="3"/>
                <c:pt idx="0">
                  <c:v>42650622</c:v>
                </c:pt>
                <c:pt idx="1">
                  <c:v>4500809247</c:v>
                </c:pt>
                <c:pt idx="2" formatCode="_(* #,##0_);_(* \(#,##0\);_(* &quot;-&quot;??_);_(@_)">
                  <c:v>505469954379</c:v>
                </c:pt>
              </c:numCache>
            </c:numRef>
          </c:val>
          <c:extLst>
            <c:ext xmlns:c16="http://schemas.microsoft.com/office/drawing/2014/chart" uri="{C3380CC4-5D6E-409C-BE32-E72D297353CC}">
              <c16:uniqueId val="{00000000-2B4C-45CD-9B93-627CC7B525A5}"/>
            </c:ext>
          </c:extLst>
        </c:ser>
        <c:ser>
          <c:idx val="1"/>
          <c:order val="1"/>
          <c:tx>
            <c:strRef>
              <c:f>Sheet1!$B$42</c:f>
              <c:strCache>
                <c:ptCount val="1"/>
                <c:pt idx="0">
                  <c:v>Exports</c:v>
                </c:pt>
              </c:strCache>
            </c:strRef>
          </c:tx>
          <c:spPr>
            <a:solidFill>
              <a:schemeClr val="accent6">
                <a:lumMod val="50000"/>
              </a:schemeClr>
            </a:solidFill>
            <a:ln>
              <a:noFill/>
            </a:ln>
            <a:effectLst/>
          </c:spPr>
          <c:invertIfNegative val="0"/>
          <c:cat>
            <c:strRef>
              <c:f>Sheet1!$C$40:$E$40</c:f>
              <c:strCache>
                <c:ptCount val="3"/>
                <c:pt idx="0">
                  <c:v>Dairy</c:v>
                </c:pt>
                <c:pt idx="1">
                  <c:v>Ag</c:v>
                </c:pt>
                <c:pt idx="2">
                  <c:v>Total Goods</c:v>
                </c:pt>
              </c:strCache>
            </c:strRef>
          </c:cat>
          <c:val>
            <c:numRef>
              <c:f>Sheet1!$C$42:$E$42</c:f>
              <c:numCache>
                <c:formatCode>#,##0</c:formatCode>
                <c:ptCount val="3"/>
                <c:pt idx="0">
                  <c:v>578722729</c:v>
                </c:pt>
                <c:pt idx="1">
                  <c:v>19507349037</c:v>
                </c:pt>
                <c:pt idx="2" formatCode="_(* #,##0_);_(* \(#,##0\);_(* &quot;-&quot;??_);_(@_)">
                  <c:v>129893586716</c:v>
                </c:pt>
              </c:numCache>
            </c:numRef>
          </c:val>
          <c:extLst>
            <c:ext xmlns:c16="http://schemas.microsoft.com/office/drawing/2014/chart" uri="{C3380CC4-5D6E-409C-BE32-E72D297353CC}">
              <c16:uniqueId val="{00000001-2B4C-45CD-9B93-627CC7B525A5}"/>
            </c:ext>
          </c:extLst>
        </c:ser>
        <c:dLbls>
          <c:showLegendKey val="0"/>
          <c:showVal val="0"/>
          <c:showCatName val="0"/>
          <c:showSerName val="0"/>
          <c:showPercent val="0"/>
          <c:showBubbleSize val="0"/>
        </c:dLbls>
        <c:gapWidth val="219"/>
        <c:overlap val="-27"/>
        <c:axId val="2059892528"/>
        <c:axId val="2059893512"/>
      </c:barChart>
      <c:catAx>
        <c:axId val="205989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2059893512"/>
        <c:crosses val="autoZero"/>
        <c:auto val="1"/>
        <c:lblAlgn val="ctr"/>
        <c:lblOffset val="100"/>
        <c:noMultiLvlLbl val="0"/>
      </c:catAx>
      <c:valAx>
        <c:axId val="2059893512"/>
        <c:scaling>
          <c:orientation val="minMax"/>
          <c:max val="52000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2059892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Sheet1!$B$36</c:f>
              <c:strCache>
                <c:ptCount val="1"/>
                <c:pt idx="0">
                  <c:v>Imports</c:v>
                </c:pt>
              </c:strCache>
            </c:strRef>
          </c:tx>
          <c:spPr>
            <a:solidFill>
              <a:srgbClr val="C00000"/>
            </a:solidFill>
            <a:ln>
              <a:noFill/>
            </a:ln>
            <a:effectLst/>
          </c:spPr>
          <c:invertIfNegative val="0"/>
          <c:cat>
            <c:strRef>
              <c:f>Sheet1!$C$35:$E$35</c:f>
              <c:strCache>
                <c:ptCount val="3"/>
                <c:pt idx="0">
                  <c:v>Dairy</c:v>
                </c:pt>
                <c:pt idx="1">
                  <c:v>Ag</c:v>
                </c:pt>
                <c:pt idx="2">
                  <c:v>Total Goods</c:v>
                </c:pt>
              </c:strCache>
            </c:strRef>
          </c:cat>
          <c:val>
            <c:numRef>
              <c:f>Sheet1!$C$36:$E$36</c:f>
              <c:numCache>
                <c:formatCode>#,##0</c:formatCode>
                <c:ptCount val="3"/>
                <c:pt idx="0">
                  <c:v>130393201</c:v>
                </c:pt>
                <c:pt idx="1">
                  <c:v>24568253748</c:v>
                </c:pt>
                <c:pt idx="2" formatCode="_(* #,##0_);_(* \(#,##0\);_(* &quot;-&quot;??_);_(@_)">
                  <c:v>314267299235</c:v>
                </c:pt>
              </c:numCache>
            </c:numRef>
          </c:val>
          <c:extLst>
            <c:ext xmlns:c16="http://schemas.microsoft.com/office/drawing/2014/chart" uri="{C3380CC4-5D6E-409C-BE32-E72D297353CC}">
              <c16:uniqueId val="{00000000-822B-4B98-A0AA-F5305EBF1B6E}"/>
            </c:ext>
          </c:extLst>
        </c:ser>
        <c:ser>
          <c:idx val="1"/>
          <c:order val="1"/>
          <c:tx>
            <c:strRef>
              <c:f>Sheet1!$B$37</c:f>
              <c:strCache>
                <c:ptCount val="1"/>
                <c:pt idx="0">
                  <c:v>Exports</c:v>
                </c:pt>
              </c:strCache>
            </c:strRef>
          </c:tx>
          <c:spPr>
            <a:solidFill>
              <a:schemeClr val="accent6">
                <a:lumMod val="50000"/>
              </a:schemeClr>
            </a:solidFill>
            <a:ln>
              <a:noFill/>
            </a:ln>
            <a:effectLst/>
          </c:spPr>
          <c:invertIfNegative val="0"/>
          <c:cat>
            <c:strRef>
              <c:f>Sheet1!$C$35:$E$35</c:f>
              <c:strCache>
                <c:ptCount val="3"/>
                <c:pt idx="0">
                  <c:v>Dairy</c:v>
                </c:pt>
                <c:pt idx="1">
                  <c:v>Ag</c:v>
                </c:pt>
                <c:pt idx="2">
                  <c:v>Total Goods</c:v>
                </c:pt>
              </c:strCache>
            </c:strRef>
          </c:cat>
          <c:val>
            <c:numRef>
              <c:f>Sheet1!$C$37:$E$37</c:f>
              <c:numCache>
                <c:formatCode>#,##0</c:formatCode>
                <c:ptCount val="3"/>
                <c:pt idx="0">
                  <c:v>1316325091</c:v>
                </c:pt>
                <c:pt idx="1">
                  <c:v>18600845264</c:v>
                </c:pt>
                <c:pt idx="2" formatCode="_(* #,##0_);_(* \(#,##0\);_(* &quot;-&quot;??_);_(@_)">
                  <c:v>243314438647</c:v>
                </c:pt>
              </c:numCache>
            </c:numRef>
          </c:val>
          <c:extLst>
            <c:ext xmlns:c16="http://schemas.microsoft.com/office/drawing/2014/chart" uri="{C3380CC4-5D6E-409C-BE32-E72D297353CC}">
              <c16:uniqueId val="{00000001-822B-4B98-A0AA-F5305EBF1B6E}"/>
            </c:ext>
          </c:extLst>
        </c:ser>
        <c:dLbls>
          <c:showLegendKey val="0"/>
          <c:showVal val="0"/>
          <c:showCatName val="0"/>
          <c:showSerName val="0"/>
          <c:showPercent val="0"/>
          <c:showBubbleSize val="0"/>
        </c:dLbls>
        <c:gapWidth val="219"/>
        <c:overlap val="-27"/>
        <c:axId val="2059892528"/>
        <c:axId val="2059893512"/>
      </c:barChart>
      <c:catAx>
        <c:axId val="205989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2059893512"/>
        <c:crosses val="autoZero"/>
        <c:auto val="1"/>
        <c:lblAlgn val="ctr"/>
        <c:lblOffset val="100"/>
        <c:noMultiLvlLbl val="0"/>
      </c:catAx>
      <c:valAx>
        <c:axId val="2059893512"/>
        <c:scaling>
          <c:orientation val="minMax"/>
          <c:max val="5000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205989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9.3588301462317211E-2"/>
          <c:w val="0.74218722659667546"/>
          <c:h val="0.81670091852015425"/>
        </c:manualLayout>
      </c:layout>
      <c:lineChart>
        <c:grouping val="standard"/>
        <c:varyColors val="0"/>
        <c:ser>
          <c:idx val="0"/>
          <c:order val="0"/>
          <c:tx>
            <c:strRef>
              <c:f>Trade_cases!$K$2</c:f>
              <c:strCache>
                <c:ptCount val="1"/>
                <c:pt idx="0">
                  <c:v>High Economic Growth</c:v>
                </c:pt>
              </c:strCache>
            </c:strRef>
          </c:tx>
          <c:spPr>
            <a:ln w="22225" cap="rnd">
              <a:solidFill>
                <a:schemeClr val="accent1"/>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Trade_cases!$AQ$2:$CY$2</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8.8807240000000007</c:v>
                </c:pt>
                <c:pt idx="28">
                  <c:v>7.5361359999999991</c:v>
                </c:pt>
                <c:pt idx="29">
                  <c:v>4.8597910000000013</c:v>
                </c:pt>
                <c:pt idx="30">
                  <c:v>2.2216260000000005</c:v>
                </c:pt>
                <c:pt idx="31">
                  <c:v>0.82211300000000165</c:v>
                </c:pt>
                <c:pt idx="32">
                  <c:v>-0.37106700000000004</c:v>
                </c:pt>
                <c:pt idx="33">
                  <c:v>-1.2907699999999984</c:v>
                </c:pt>
                <c:pt idx="34">
                  <c:v>-2.6356490000000008</c:v>
                </c:pt>
                <c:pt idx="35">
                  <c:v>-3.3241750000000003</c:v>
                </c:pt>
                <c:pt idx="36">
                  <c:v>-3.9274309999999986</c:v>
                </c:pt>
                <c:pt idx="37">
                  <c:v>-4.5571540000000006</c:v>
                </c:pt>
                <c:pt idx="38">
                  <c:v>-4.8932490000000008</c:v>
                </c:pt>
                <c:pt idx="39">
                  <c:v>-5.2498049999999985</c:v>
                </c:pt>
                <c:pt idx="40">
                  <c:v>-5.4698910000000005</c:v>
                </c:pt>
                <c:pt idx="41">
                  <c:v>-5.7750109999999992</c:v>
                </c:pt>
                <c:pt idx="42">
                  <c:v>-5.9655070000000023</c:v>
                </c:pt>
                <c:pt idx="43">
                  <c:v>-6.0346949999999993</c:v>
                </c:pt>
                <c:pt idx="44">
                  <c:v>-6.3013300000000001</c:v>
                </c:pt>
                <c:pt idx="45">
                  <c:v>-6.1722119999999983</c:v>
                </c:pt>
                <c:pt idx="46">
                  <c:v>-6.1394890000000011</c:v>
                </c:pt>
                <c:pt idx="47">
                  <c:v>-6.3158080000000005</c:v>
                </c:pt>
                <c:pt idx="48">
                  <c:v>-5.9325030000000005</c:v>
                </c:pt>
                <c:pt idx="49">
                  <c:v>-6.0572319999999991</c:v>
                </c:pt>
                <c:pt idx="50">
                  <c:v>-6.2392800000000008</c:v>
                </c:pt>
                <c:pt idx="51">
                  <c:v>-6.0774730000000012</c:v>
                </c:pt>
                <c:pt idx="52">
                  <c:v>-5.8855799999999974</c:v>
                </c:pt>
                <c:pt idx="53">
                  <c:v>-5.596699000000001</c:v>
                </c:pt>
                <c:pt idx="54">
                  <c:v>-5.3502580000000002</c:v>
                </c:pt>
                <c:pt idx="55">
                  <c:v>-4.6390799999999999</c:v>
                </c:pt>
                <c:pt idx="56">
                  <c:v>-4.4071440000000024</c:v>
                </c:pt>
                <c:pt idx="57">
                  <c:v>-3.9458589999999987</c:v>
                </c:pt>
                <c:pt idx="58">
                  <c:v>-3.2812140000000021</c:v>
                </c:pt>
                <c:pt idx="59">
                  <c:v>-3.0622889999999998</c:v>
                </c:pt>
                <c:pt idx="60">
                  <c:v>-2.6476570000000024</c:v>
                </c:pt>
              </c:numCache>
            </c:numRef>
          </c:val>
          <c:smooth val="0"/>
          <c:extLst>
            <c:ext xmlns:c16="http://schemas.microsoft.com/office/drawing/2014/chart" uri="{C3380CC4-5D6E-409C-BE32-E72D297353CC}">
              <c16:uniqueId val="{00000000-71E2-498D-8312-47621E3B8AB3}"/>
            </c:ext>
          </c:extLst>
        </c:ser>
        <c:ser>
          <c:idx val="1"/>
          <c:order val="1"/>
          <c:tx>
            <c:strRef>
              <c:f>Trade_cases!$K$3</c:f>
              <c:strCache>
                <c:ptCount val="1"/>
                <c:pt idx="0">
                  <c:v>Low Oil Price</c:v>
                </c:pt>
              </c:strCache>
            </c:strRef>
          </c:tx>
          <c:spPr>
            <a:ln w="22225" cap="rnd">
              <a:solidFill>
                <a:schemeClr val="accent5"/>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Trade_cases!$AQ$3:$CY$3</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9.373662999999997</c:v>
                </c:pt>
                <c:pt idx="28">
                  <c:v>9.5734580000000005</c:v>
                </c:pt>
                <c:pt idx="29">
                  <c:v>8.1602829999999997</c:v>
                </c:pt>
                <c:pt idx="30">
                  <c:v>7.0172430000000023</c:v>
                </c:pt>
                <c:pt idx="31">
                  <c:v>5.8085270000000016</c:v>
                </c:pt>
                <c:pt idx="32">
                  <c:v>5.1731760000000016</c:v>
                </c:pt>
                <c:pt idx="33">
                  <c:v>5.0685120000000019</c:v>
                </c:pt>
                <c:pt idx="34">
                  <c:v>4.5186750000000018</c:v>
                </c:pt>
                <c:pt idx="35">
                  <c:v>4.2127300000000005</c:v>
                </c:pt>
                <c:pt idx="36">
                  <c:v>4.2329399999999993</c:v>
                </c:pt>
                <c:pt idx="37">
                  <c:v>4.2283819999999999</c:v>
                </c:pt>
                <c:pt idx="38">
                  <c:v>4.2424889999999991</c:v>
                </c:pt>
                <c:pt idx="39">
                  <c:v>4.273805000000003</c:v>
                </c:pt>
                <c:pt idx="40">
                  <c:v>4.6479619999999997</c:v>
                </c:pt>
                <c:pt idx="41">
                  <c:v>4.816357</c:v>
                </c:pt>
                <c:pt idx="42">
                  <c:v>5.012395999999999</c:v>
                </c:pt>
                <c:pt idx="43">
                  <c:v>5.1522390000000016</c:v>
                </c:pt>
                <c:pt idx="44">
                  <c:v>5.1950269999999996</c:v>
                </c:pt>
                <c:pt idx="45">
                  <c:v>5.377877999999999</c:v>
                </c:pt>
                <c:pt idx="46">
                  <c:v>5.5127699999999997</c:v>
                </c:pt>
                <c:pt idx="47">
                  <c:v>5.5454710000000027</c:v>
                </c:pt>
                <c:pt idx="48">
                  <c:v>5.770626</c:v>
                </c:pt>
                <c:pt idx="49">
                  <c:v>5.8505549999999999</c:v>
                </c:pt>
                <c:pt idx="50">
                  <c:v>5.9008730000000007</c:v>
                </c:pt>
                <c:pt idx="51">
                  <c:v>5.9582900000000016</c:v>
                </c:pt>
                <c:pt idx="52">
                  <c:v>6.2285729999999973</c:v>
                </c:pt>
                <c:pt idx="53">
                  <c:v>6.4852310000000024</c:v>
                </c:pt>
                <c:pt idx="54">
                  <c:v>6.6148530000000001</c:v>
                </c:pt>
                <c:pt idx="55">
                  <c:v>6.8375990000000009</c:v>
                </c:pt>
                <c:pt idx="56">
                  <c:v>7.1073889999999977</c:v>
                </c:pt>
                <c:pt idx="57">
                  <c:v>7.3929310000000008</c:v>
                </c:pt>
                <c:pt idx="58">
                  <c:v>7.6346759999999989</c:v>
                </c:pt>
                <c:pt idx="59">
                  <c:v>7.8420070000000024</c:v>
                </c:pt>
                <c:pt idx="60">
                  <c:v>8.3167170000000006</c:v>
                </c:pt>
              </c:numCache>
            </c:numRef>
          </c:val>
          <c:smooth val="0"/>
          <c:extLst>
            <c:ext xmlns:c16="http://schemas.microsoft.com/office/drawing/2014/chart" uri="{C3380CC4-5D6E-409C-BE32-E72D297353CC}">
              <c16:uniqueId val="{00000001-71E2-498D-8312-47621E3B8AB3}"/>
            </c:ext>
          </c:extLst>
        </c:ser>
        <c:ser>
          <c:idx val="3"/>
          <c:order val="2"/>
          <c:tx>
            <c:strRef>
              <c:f>Trade_cases!$K$4</c:f>
              <c:strCache>
                <c:ptCount val="1"/>
                <c:pt idx="0">
                  <c:v>High Oil Price</c:v>
                </c:pt>
              </c:strCache>
            </c:strRef>
          </c:tx>
          <c:spPr>
            <a:ln w="22225" cap="rnd">
              <a:solidFill>
                <a:schemeClr val="accent4"/>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Trade_cases!$AQ$4:$CY$4</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8.903849000000001</c:v>
                </c:pt>
                <c:pt idx="28">
                  <c:v>6.389106</c:v>
                </c:pt>
                <c:pt idx="29">
                  <c:v>0.63872100000000032</c:v>
                </c:pt>
                <c:pt idx="30">
                  <c:v>-3.3499750000000006</c:v>
                </c:pt>
                <c:pt idx="31">
                  <c:v>-6.5200250000000004</c:v>
                </c:pt>
                <c:pt idx="32">
                  <c:v>-8.617954000000001</c:v>
                </c:pt>
                <c:pt idx="33">
                  <c:v>-9.9257680000000015</c:v>
                </c:pt>
                <c:pt idx="34">
                  <c:v>-11.964862999999998</c:v>
                </c:pt>
                <c:pt idx="35">
                  <c:v>-13.203452999999996</c:v>
                </c:pt>
                <c:pt idx="36">
                  <c:v>-14.350228000000001</c:v>
                </c:pt>
                <c:pt idx="37">
                  <c:v>-15.538313000000002</c:v>
                </c:pt>
                <c:pt idx="38">
                  <c:v>-16.703775999999998</c:v>
                </c:pt>
                <c:pt idx="39">
                  <c:v>-17.818087999999996</c:v>
                </c:pt>
                <c:pt idx="40">
                  <c:v>-18.735946999999999</c:v>
                </c:pt>
                <c:pt idx="41">
                  <c:v>-19.233942000000003</c:v>
                </c:pt>
                <c:pt idx="42">
                  <c:v>-20.226818000000002</c:v>
                </c:pt>
                <c:pt idx="43">
                  <c:v>-20.986624999999997</c:v>
                </c:pt>
                <c:pt idx="44">
                  <c:v>-21.453682000000001</c:v>
                </c:pt>
                <c:pt idx="45">
                  <c:v>-21.802327999999999</c:v>
                </c:pt>
                <c:pt idx="46">
                  <c:v>-22.000802999999998</c:v>
                </c:pt>
                <c:pt idx="47">
                  <c:v>-22.098340999999998</c:v>
                </c:pt>
                <c:pt idx="48">
                  <c:v>-21.974565000000002</c:v>
                </c:pt>
                <c:pt idx="49">
                  <c:v>-21.564835999999996</c:v>
                </c:pt>
                <c:pt idx="50">
                  <c:v>-21.482122</c:v>
                </c:pt>
                <c:pt idx="51">
                  <c:v>-20.808396999999999</c:v>
                </c:pt>
                <c:pt idx="52">
                  <c:v>-20.722512999999996</c:v>
                </c:pt>
                <c:pt idx="53">
                  <c:v>-20.326196000000003</c:v>
                </c:pt>
                <c:pt idx="54">
                  <c:v>-20.142256</c:v>
                </c:pt>
                <c:pt idx="55">
                  <c:v>-19.915785999999997</c:v>
                </c:pt>
                <c:pt idx="56">
                  <c:v>-19.973441999999999</c:v>
                </c:pt>
                <c:pt idx="57">
                  <c:v>-19.872388999999998</c:v>
                </c:pt>
                <c:pt idx="58">
                  <c:v>-19.389154999999999</c:v>
                </c:pt>
                <c:pt idx="59">
                  <c:v>-19.167643000000002</c:v>
                </c:pt>
                <c:pt idx="60">
                  <c:v>-19.019886</c:v>
                </c:pt>
              </c:numCache>
            </c:numRef>
          </c:val>
          <c:smooth val="0"/>
          <c:extLst>
            <c:ext xmlns:c16="http://schemas.microsoft.com/office/drawing/2014/chart" uri="{C3380CC4-5D6E-409C-BE32-E72D297353CC}">
              <c16:uniqueId val="{00000002-71E2-498D-8312-47621E3B8AB3}"/>
            </c:ext>
          </c:extLst>
        </c:ser>
        <c:ser>
          <c:idx val="4"/>
          <c:order val="3"/>
          <c:tx>
            <c:strRef>
              <c:f>Trade_cases!$K$5</c:f>
              <c:strCache>
                <c:ptCount val="1"/>
                <c:pt idx="0">
                  <c:v>High Oil and Gas Resource and Technology</c:v>
                </c:pt>
              </c:strCache>
            </c:strRef>
          </c:tx>
          <c:spPr>
            <a:ln w="22225" cap="rnd">
              <a:solidFill>
                <a:schemeClr val="accent3"/>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Trade_cases!$AQ$5:$CY$5</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8.8868350000000014</c:v>
                </c:pt>
                <c:pt idx="28">
                  <c:v>6.1325820000000011</c:v>
                </c:pt>
                <c:pt idx="29">
                  <c:v>2.1970209999999994</c:v>
                </c:pt>
                <c:pt idx="30">
                  <c:v>-1.1072629999999997</c:v>
                </c:pt>
                <c:pt idx="31">
                  <c:v>-4.8543310000000019</c:v>
                </c:pt>
                <c:pt idx="32">
                  <c:v>-6.9900459999999995</c:v>
                </c:pt>
                <c:pt idx="33">
                  <c:v>-8.922385000000002</c:v>
                </c:pt>
                <c:pt idx="34">
                  <c:v>-10.670261</c:v>
                </c:pt>
                <c:pt idx="35">
                  <c:v>-12.35416</c:v>
                </c:pt>
                <c:pt idx="36">
                  <c:v>-13.432901000000001</c:v>
                </c:pt>
                <c:pt idx="37">
                  <c:v>-14.648429</c:v>
                </c:pt>
                <c:pt idx="38">
                  <c:v>-15.691767000000002</c:v>
                </c:pt>
                <c:pt idx="39">
                  <c:v>-16.554432000000002</c:v>
                </c:pt>
                <c:pt idx="40">
                  <c:v>-17.314738999999999</c:v>
                </c:pt>
                <c:pt idx="41">
                  <c:v>-17.926693999999998</c:v>
                </c:pt>
                <c:pt idx="42">
                  <c:v>-18.719431</c:v>
                </c:pt>
                <c:pt idx="43">
                  <c:v>-19.558720999999998</c:v>
                </c:pt>
                <c:pt idx="44">
                  <c:v>-20.503911000000002</c:v>
                </c:pt>
                <c:pt idx="45">
                  <c:v>-21.068474999999999</c:v>
                </c:pt>
                <c:pt idx="46">
                  <c:v>-21.797725999999997</c:v>
                </c:pt>
                <c:pt idx="47">
                  <c:v>-22.592025000000003</c:v>
                </c:pt>
                <c:pt idx="48">
                  <c:v>-23.064950000000003</c:v>
                </c:pt>
                <c:pt idx="49">
                  <c:v>-23.739835000000003</c:v>
                </c:pt>
                <c:pt idx="50">
                  <c:v>-24.920180000000002</c:v>
                </c:pt>
                <c:pt idx="51">
                  <c:v>-25.626232999999999</c:v>
                </c:pt>
                <c:pt idx="52">
                  <c:v>-26.302419999999998</c:v>
                </c:pt>
                <c:pt idx="53">
                  <c:v>-27.100639000000001</c:v>
                </c:pt>
                <c:pt idx="54">
                  <c:v>-27.909306999999998</c:v>
                </c:pt>
                <c:pt idx="55">
                  <c:v>-28.391993000000003</c:v>
                </c:pt>
                <c:pt idx="56">
                  <c:v>-28.349280000000004</c:v>
                </c:pt>
                <c:pt idx="57">
                  <c:v>-28.837743000000003</c:v>
                </c:pt>
                <c:pt idx="58">
                  <c:v>-29.060196000000005</c:v>
                </c:pt>
                <c:pt idx="59">
                  <c:v>-29.370173000000001</c:v>
                </c:pt>
                <c:pt idx="60">
                  <c:v>-29.687544000000003</c:v>
                </c:pt>
              </c:numCache>
            </c:numRef>
          </c:val>
          <c:smooth val="0"/>
          <c:extLst>
            <c:ext xmlns:c16="http://schemas.microsoft.com/office/drawing/2014/chart" uri="{C3380CC4-5D6E-409C-BE32-E72D297353CC}">
              <c16:uniqueId val="{00000003-71E2-498D-8312-47621E3B8AB3}"/>
            </c:ext>
          </c:extLst>
        </c:ser>
        <c:ser>
          <c:idx val="5"/>
          <c:order val="4"/>
          <c:tx>
            <c:strRef>
              <c:f>Trade_cases!$K$6</c:f>
              <c:strCache>
                <c:ptCount val="1"/>
                <c:pt idx="0">
                  <c:v>Reference case</c:v>
                </c:pt>
              </c:strCache>
            </c:strRef>
          </c:tx>
          <c:spPr>
            <a:ln w="22225" cap="rnd">
              <a:solidFill>
                <a:schemeClr val="tx1"/>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Trade_cases!$AQ$6:$CY$6</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8.8795699999999975</c:v>
                </c:pt>
                <c:pt idx="28">
                  <c:v>7.4122389999999996</c:v>
                </c:pt>
                <c:pt idx="29">
                  <c:v>4.7454490000000007</c:v>
                </c:pt>
                <c:pt idx="30">
                  <c:v>2.0050029999999985</c:v>
                </c:pt>
                <c:pt idx="31">
                  <c:v>0.5642169999999993</c:v>
                </c:pt>
                <c:pt idx="32">
                  <c:v>-0.62854600000000005</c:v>
                </c:pt>
                <c:pt idx="33">
                  <c:v>-1.6165900000000022</c:v>
                </c:pt>
                <c:pt idx="34">
                  <c:v>-3.0937799999999989</c:v>
                </c:pt>
                <c:pt idx="35">
                  <c:v>-3.9018079999999991</c:v>
                </c:pt>
                <c:pt idx="36">
                  <c:v>-4.6337070000000011</c:v>
                </c:pt>
                <c:pt idx="37">
                  <c:v>-5.4328900000000004</c:v>
                </c:pt>
                <c:pt idx="38">
                  <c:v>-6.0089550000000003</c:v>
                </c:pt>
                <c:pt idx="39">
                  <c:v>-6.3973219999999991</c:v>
                </c:pt>
                <c:pt idx="40">
                  <c:v>-6.7071680000000029</c:v>
                </c:pt>
                <c:pt idx="41">
                  <c:v>-7.0690439999999981</c:v>
                </c:pt>
                <c:pt idx="42">
                  <c:v>-7.3169399999999989</c:v>
                </c:pt>
                <c:pt idx="43">
                  <c:v>-7.4376410000000028</c:v>
                </c:pt>
                <c:pt idx="44">
                  <c:v>-7.6356789999999997</c:v>
                </c:pt>
                <c:pt idx="45">
                  <c:v>-7.7171939999999992</c:v>
                </c:pt>
                <c:pt idx="46">
                  <c:v>-7.7323969999999989</c:v>
                </c:pt>
                <c:pt idx="47">
                  <c:v>-8.1312159999999984</c:v>
                </c:pt>
                <c:pt idx="48">
                  <c:v>-7.8166830000000012</c:v>
                </c:pt>
                <c:pt idx="49">
                  <c:v>-7.9589539999999985</c:v>
                </c:pt>
                <c:pt idx="50">
                  <c:v>-8.2629800000000024</c:v>
                </c:pt>
                <c:pt idx="51">
                  <c:v>-8.3146419999999992</c:v>
                </c:pt>
                <c:pt idx="52">
                  <c:v>-8.3377459999999992</c:v>
                </c:pt>
                <c:pt idx="53">
                  <c:v>-8.210881999999998</c:v>
                </c:pt>
                <c:pt idx="54">
                  <c:v>-7.9911120000000011</c:v>
                </c:pt>
                <c:pt idx="55">
                  <c:v>-7.4230090000000004</c:v>
                </c:pt>
                <c:pt idx="56">
                  <c:v>-7.2420979999999986</c:v>
                </c:pt>
                <c:pt idx="57">
                  <c:v>-7.1703660000000013</c:v>
                </c:pt>
                <c:pt idx="58">
                  <c:v>-6.8272379999999977</c:v>
                </c:pt>
                <c:pt idx="59">
                  <c:v>-6.5249980000000001</c:v>
                </c:pt>
                <c:pt idx="60">
                  <c:v>-6.2596679999999978</c:v>
                </c:pt>
              </c:numCache>
            </c:numRef>
          </c:val>
          <c:smooth val="0"/>
          <c:extLst>
            <c:ext xmlns:c16="http://schemas.microsoft.com/office/drawing/2014/chart" uri="{C3380CC4-5D6E-409C-BE32-E72D297353CC}">
              <c16:uniqueId val="{00000004-71E2-498D-8312-47621E3B8AB3}"/>
            </c:ext>
          </c:extLst>
        </c:ser>
        <c:ser>
          <c:idx val="6"/>
          <c:order val="5"/>
          <c:tx>
            <c:strRef>
              <c:f>Trade_cases!$K$7</c:f>
              <c:strCache>
                <c:ptCount val="1"/>
                <c:pt idx="0">
                  <c:v>Low Oil and Gas Resource and Technology</c:v>
                </c:pt>
              </c:strCache>
            </c:strRef>
          </c:tx>
          <c:spPr>
            <a:ln w="22225" cap="rnd">
              <a:solidFill>
                <a:schemeClr val="accent4">
                  <a:lumMod val="75000"/>
                </a:schemeClr>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Trade_cases!$AQ$7:$CY$7</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8.8726589999999987</c:v>
                </c:pt>
                <c:pt idx="28">
                  <c:v>10.048353999999998</c:v>
                </c:pt>
                <c:pt idx="29">
                  <c:v>7.9028700000000001</c:v>
                </c:pt>
                <c:pt idx="30">
                  <c:v>5.7749240000000022</c:v>
                </c:pt>
                <c:pt idx="31">
                  <c:v>4.7027619999999999</c:v>
                </c:pt>
                <c:pt idx="32">
                  <c:v>3.9820649999999986</c:v>
                </c:pt>
                <c:pt idx="33">
                  <c:v>3.754607</c:v>
                </c:pt>
                <c:pt idx="34">
                  <c:v>3.537269000000002</c:v>
                </c:pt>
                <c:pt idx="35">
                  <c:v>3.5622320000000016</c:v>
                </c:pt>
                <c:pt idx="36">
                  <c:v>3.5763669999999976</c:v>
                </c:pt>
                <c:pt idx="37">
                  <c:v>3.324424999999998</c:v>
                </c:pt>
                <c:pt idx="38">
                  <c:v>3.6057670000000002</c:v>
                </c:pt>
                <c:pt idx="39">
                  <c:v>3.6751579999999997</c:v>
                </c:pt>
                <c:pt idx="40">
                  <c:v>3.8369140000000002</c:v>
                </c:pt>
                <c:pt idx="41">
                  <c:v>4.1053749999999987</c:v>
                </c:pt>
                <c:pt idx="42">
                  <c:v>4.1800539999999984</c:v>
                </c:pt>
                <c:pt idx="43">
                  <c:v>4.2937739999999991</c:v>
                </c:pt>
                <c:pt idx="44">
                  <c:v>4.5691330000000008</c:v>
                </c:pt>
                <c:pt idx="45">
                  <c:v>4.8182930000000006</c:v>
                </c:pt>
                <c:pt idx="46">
                  <c:v>5.251652</c:v>
                </c:pt>
                <c:pt idx="47">
                  <c:v>5.6268980000000006</c:v>
                </c:pt>
                <c:pt idx="48">
                  <c:v>5.8316139999999983</c:v>
                </c:pt>
                <c:pt idx="49">
                  <c:v>6.3519250000000014</c:v>
                </c:pt>
                <c:pt idx="50">
                  <c:v>6.6416990000000027</c:v>
                </c:pt>
                <c:pt idx="51">
                  <c:v>6.7056599999999982</c:v>
                </c:pt>
                <c:pt idx="52">
                  <c:v>6.9584110000000017</c:v>
                </c:pt>
                <c:pt idx="53">
                  <c:v>7.3856430000000017</c:v>
                </c:pt>
                <c:pt idx="54">
                  <c:v>7.6855100000000007</c:v>
                </c:pt>
                <c:pt idx="55">
                  <c:v>8.0385310000000025</c:v>
                </c:pt>
                <c:pt idx="56">
                  <c:v>8.5685539999999989</c:v>
                </c:pt>
                <c:pt idx="57">
                  <c:v>9.1252649999999988</c:v>
                </c:pt>
                <c:pt idx="58">
                  <c:v>9.3969139999999989</c:v>
                </c:pt>
                <c:pt idx="59">
                  <c:v>9.6805839999999996</c:v>
                </c:pt>
                <c:pt idx="60">
                  <c:v>10.264192999999999</c:v>
                </c:pt>
              </c:numCache>
            </c:numRef>
          </c:val>
          <c:smooth val="0"/>
          <c:extLst>
            <c:ext xmlns:c16="http://schemas.microsoft.com/office/drawing/2014/chart" uri="{C3380CC4-5D6E-409C-BE32-E72D297353CC}">
              <c16:uniqueId val="{00000005-71E2-498D-8312-47621E3B8AB3}"/>
            </c:ext>
          </c:extLst>
        </c:ser>
        <c:ser>
          <c:idx val="2"/>
          <c:order val="6"/>
          <c:tx>
            <c:strRef>
              <c:f>Trade_cases!$K$8</c:f>
              <c:strCache>
                <c:ptCount val="1"/>
                <c:pt idx="0">
                  <c:v>Low Economic Growth</c:v>
                </c:pt>
              </c:strCache>
            </c:strRef>
          </c:tx>
          <c:spPr>
            <a:ln w="22225" cap="rnd">
              <a:solidFill>
                <a:schemeClr val="accent6"/>
              </a:solidFill>
              <a:round/>
            </a:ln>
            <a:effectLst/>
          </c:spPr>
          <c:marker>
            <c:symbol val="none"/>
          </c:marker>
          <c:cat>
            <c:numRef>
              <c:f>Trade_cases!$AQ$1:$CY$1</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Trade_cases!$AQ$8:$CY$8</c:f>
              <c:numCache>
                <c:formatCode>0</c:formatCode>
                <c:ptCount val="61"/>
                <c:pt idx="0">
                  <c:v>14.064774</c:v>
                </c:pt>
                <c:pt idx="1">
                  <c:v>13.193856000000002</c:v>
                </c:pt>
                <c:pt idx="2">
                  <c:v>14.435262</c:v>
                </c:pt>
                <c:pt idx="3">
                  <c:v>16.991661999999998</c:v>
                </c:pt>
                <c:pt idx="4">
                  <c:v>18.271387999999998</c:v>
                </c:pt>
                <c:pt idx="5">
                  <c:v>17.683719</c:v>
                </c:pt>
                <c:pt idx="6">
                  <c:v>19.020703999999999</c:v>
                </c:pt>
                <c:pt idx="7">
                  <c:v>20.625845000000002</c:v>
                </c:pt>
                <c:pt idx="8">
                  <c:v>22.235773999999999</c:v>
                </c:pt>
                <c:pt idx="9">
                  <c:v>23.482793000000001</c:v>
                </c:pt>
                <c:pt idx="10">
                  <c:v>24.903597999999999</c:v>
                </c:pt>
                <c:pt idx="11">
                  <c:v>26.321065999999998</c:v>
                </c:pt>
                <c:pt idx="12">
                  <c:v>25.722303</c:v>
                </c:pt>
                <c:pt idx="13">
                  <c:v>26.993817</c:v>
                </c:pt>
                <c:pt idx="14">
                  <c:v>29.140891000000003</c:v>
                </c:pt>
                <c:pt idx="15">
                  <c:v>30.197381999999998</c:v>
                </c:pt>
                <c:pt idx="16">
                  <c:v>29.921453</c:v>
                </c:pt>
                <c:pt idx="17">
                  <c:v>29.340723999999998</c:v>
                </c:pt>
                <c:pt idx="18">
                  <c:v>26.021185000000003</c:v>
                </c:pt>
                <c:pt idx="19">
                  <c:v>22.770154999999999</c:v>
                </c:pt>
                <c:pt idx="20">
                  <c:v>21.689881</c:v>
                </c:pt>
                <c:pt idx="21">
                  <c:v>18.375311</c:v>
                </c:pt>
                <c:pt idx="22">
                  <c:v>15.800793999999998</c:v>
                </c:pt>
                <c:pt idx="23">
                  <c:v>12.835020999999999</c:v>
                </c:pt>
                <c:pt idx="24">
                  <c:v>10.971211</c:v>
                </c:pt>
                <c:pt idx="25">
                  <c:v>10.891520999999999</c:v>
                </c:pt>
                <c:pt idx="26">
                  <c:v>11.309806999999999</c:v>
                </c:pt>
                <c:pt idx="27">
                  <c:v>8.8816640000000007</c:v>
                </c:pt>
                <c:pt idx="28">
                  <c:v>7.4278320000000004</c:v>
                </c:pt>
                <c:pt idx="29">
                  <c:v>4.4693910000000017</c:v>
                </c:pt>
                <c:pt idx="30">
                  <c:v>1.5750579999999985</c:v>
                </c:pt>
                <c:pt idx="31">
                  <c:v>-8.5789999999974498E-3</c:v>
                </c:pt>
                <c:pt idx="32">
                  <c:v>-1.2686639999999976</c:v>
                </c:pt>
                <c:pt idx="33">
                  <c:v>-2.3222500000000004</c:v>
                </c:pt>
                <c:pt idx="34">
                  <c:v>-3.9717160000000007</c:v>
                </c:pt>
                <c:pt idx="35">
                  <c:v>-4.8452680000000008</c:v>
                </c:pt>
                <c:pt idx="36">
                  <c:v>-5.5863699999999987</c:v>
                </c:pt>
                <c:pt idx="37">
                  <c:v>-6.5449370000000009</c:v>
                </c:pt>
                <c:pt idx="38">
                  <c:v>-7.5020649999999982</c:v>
                </c:pt>
                <c:pt idx="39">
                  <c:v>-8.0143479999999983</c:v>
                </c:pt>
                <c:pt idx="40">
                  <c:v>-8.4586620000000003</c:v>
                </c:pt>
                <c:pt idx="41">
                  <c:v>-8.9862019999999987</c:v>
                </c:pt>
                <c:pt idx="42">
                  <c:v>-9.2770480000000006</c:v>
                </c:pt>
                <c:pt idx="43">
                  <c:v>-9.4959750000000014</c:v>
                </c:pt>
                <c:pt idx="44">
                  <c:v>-9.8083939999999998</c:v>
                </c:pt>
                <c:pt idx="45">
                  <c:v>-10.269358</c:v>
                </c:pt>
                <c:pt idx="46">
                  <c:v>-10.184639000000001</c:v>
                </c:pt>
                <c:pt idx="47">
                  <c:v>-10.649619999999999</c:v>
                </c:pt>
                <c:pt idx="48">
                  <c:v>-10.737236000000003</c:v>
                </c:pt>
                <c:pt idx="49">
                  <c:v>-10.710529999999999</c:v>
                </c:pt>
                <c:pt idx="50">
                  <c:v>-11.108018999999999</c:v>
                </c:pt>
                <c:pt idx="51">
                  <c:v>-11.427350999999998</c:v>
                </c:pt>
                <c:pt idx="52">
                  <c:v>-11.557633000000003</c:v>
                </c:pt>
                <c:pt idx="53">
                  <c:v>-11.598624999999998</c:v>
                </c:pt>
                <c:pt idx="54">
                  <c:v>-11.663201999999998</c:v>
                </c:pt>
                <c:pt idx="55">
                  <c:v>-11.150127999999999</c:v>
                </c:pt>
                <c:pt idx="56">
                  <c:v>-10.995232999999999</c:v>
                </c:pt>
                <c:pt idx="57">
                  <c:v>-11.088159999999998</c:v>
                </c:pt>
                <c:pt idx="58">
                  <c:v>-11.101901999999999</c:v>
                </c:pt>
                <c:pt idx="59">
                  <c:v>-10.856043</c:v>
                </c:pt>
                <c:pt idx="60">
                  <c:v>-10.602387</c:v>
                </c:pt>
              </c:numCache>
            </c:numRef>
          </c:val>
          <c:smooth val="0"/>
          <c:extLst>
            <c:ext xmlns:c16="http://schemas.microsoft.com/office/drawing/2014/chart" uri="{C3380CC4-5D6E-409C-BE32-E72D297353CC}">
              <c16:uniqueId val="{00000006-71E2-498D-8312-47621E3B8AB3}"/>
            </c:ext>
          </c:extLst>
        </c:ser>
        <c:dLbls>
          <c:showLegendKey val="0"/>
          <c:showVal val="0"/>
          <c:showCatName val="0"/>
          <c:showSerName val="0"/>
          <c:showPercent val="0"/>
          <c:showBubbleSize val="0"/>
        </c:dLbls>
        <c:smooth val="0"/>
        <c:axId val="204437056"/>
        <c:axId val="204437616"/>
      </c:lineChart>
      <c:catAx>
        <c:axId val="2044370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4437616"/>
        <c:crosses val="autoZero"/>
        <c:auto val="1"/>
        <c:lblAlgn val="ctr"/>
        <c:lblOffset val="100"/>
        <c:tickLblSkip val="10"/>
        <c:tickMarkSkip val="10"/>
        <c:noMultiLvlLbl val="0"/>
      </c:catAx>
      <c:valAx>
        <c:axId val="204437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4437056"/>
        <c:crossesAt val="2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1532070361542"/>
          <c:y val="3.9186725054202606E-2"/>
          <c:w val="0.85101838033036636"/>
          <c:h val="0.73012721900759237"/>
        </c:manualLayout>
      </c:layout>
      <c:lineChart>
        <c:grouping val="standard"/>
        <c:varyColors val="0"/>
        <c:ser>
          <c:idx val="0"/>
          <c:order val="0"/>
          <c:tx>
            <c:strRef>
              <c:f>Sheet1!$C$1</c:f>
              <c:strCache>
                <c:ptCount val="1"/>
                <c:pt idx="0">
                  <c:v>100-200</c:v>
                </c:pt>
              </c:strCache>
            </c:strRef>
          </c:tx>
          <c:spPr>
            <a:ln w="28575" cap="rnd">
              <a:solidFill>
                <a:schemeClr val="accent1"/>
              </a:solidFill>
              <a:round/>
            </a:ln>
            <a:effectLst/>
          </c:spPr>
          <c:marker>
            <c:symbol val="circle"/>
            <c:size val="10"/>
            <c:spPr>
              <a:solidFill>
                <a:schemeClr val="bg1"/>
              </a:solidFill>
              <a:ln w="25400">
                <a:solidFill>
                  <a:schemeClr val="accent1"/>
                </a:solidFill>
              </a:ln>
              <a:effectLst/>
            </c:spPr>
          </c:marker>
          <c:cat>
            <c:numRef>
              <c:f>Sheet1!$B$2:$B$21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Sheet1!$H$2:$H$21</c:f>
              <c:numCache>
                <c:formatCode>0%</c:formatCode>
                <c:ptCount val="20"/>
                <c:pt idx="0">
                  <c:v>0.18899999999999997</c:v>
                </c:pt>
                <c:pt idx="1">
                  <c:v>0.192</c:v>
                </c:pt>
                <c:pt idx="2">
                  <c:v>0.19800000000000001</c:v>
                </c:pt>
                <c:pt idx="3">
                  <c:v>0.2</c:v>
                </c:pt>
                <c:pt idx="4">
                  <c:v>0.2</c:v>
                </c:pt>
                <c:pt idx="5">
                  <c:v>0.19</c:v>
                </c:pt>
                <c:pt idx="6">
                  <c:v>0.17899999999999999</c:v>
                </c:pt>
                <c:pt idx="7">
                  <c:v>0.17199999999999999</c:v>
                </c:pt>
                <c:pt idx="8">
                  <c:v>0.16200000000000001</c:v>
                </c:pt>
                <c:pt idx="9">
                  <c:v>0.152</c:v>
                </c:pt>
                <c:pt idx="10">
                  <c:v>0.14800000000000002</c:v>
                </c:pt>
                <c:pt idx="11">
                  <c:v>0.14199999999999999</c:v>
                </c:pt>
                <c:pt idx="12">
                  <c:v>0.13500000000000001</c:v>
                </c:pt>
                <c:pt idx="13">
                  <c:v>0.13</c:v>
                </c:pt>
                <c:pt idx="14">
                  <c:v>0.12</c:v>
                </c:pt>
                <c:pt idx="15">
                  <c:v>0.11800000000000001</c:v>
                </c:pt>
                <c:pt idx="16">
                  <c:v>0.11599999999999999</c:v>
                </c:pt>
                <c:pt idx="17">
                  <c:v>0.113</c:v>
                </c:pt>
                <c:pt idx="18">
                  <c:v>0.109</c:v>
                </c:pt>
                <c:pt idx="19">
                  <c:v>0.107</c:v>
                </c:pt>
              </c:numCache>
            </c:numRef>
          </c:val>
          <c:smooth val="0"/>
          <c:extLst>
            <c:ext xmlns:c16="http://schemas.microsoft.com/office/drawing/2014/chart" uri="{C3380CC4-5D6E-409C-BE32-E72D297353CC}">
              <c16:uniqueId val="{00000000-C321-42AD-B213-8DF55E114373}"/>
            </c:ext>
          </c:extLst>
        </c:ser>
        <c:ser>
          <c:idx val="1"/>
          <c:order val="1"/>
          <c:tx>
            <c:strRef>
              <c:f>Sheet1!$D$1</c:f>
              <c:strCache>
                <c:ptCount val="1"/>
                <c:pt idx="0">
                  <c:v>200-500</c:v>
                </c:pt>
              </c:strCache>
            </c:strRef>
          </c:tx>
          <c:spPr>
            <a:ln w="28575" cap="rnd">
              <a:solidFill>
                <a:schemeClr val="accent2"/>
              </a:solidFill>
              <a:round/>
            </a:ln>
            <a:effectLst/>
          </c:spPr>
          <c:marker>
            <c:symbol val="circle"/>
            <c:size val="10"/>
            <c:spPr>
              <a:solidFill>
                <a:schemeClr val="bg1"/>
              </a:solidFill>
              <a:ln w="25400">
                <a:solidFill>
                  <a:schemeClr val="accent2"/>
                </a:solidFill>
              </a:ln>
              <a:effectLst/>
            </c:spPr>
          </c:marker>
          <c:cat>
            <c:numRef>
              <c:f>Sheet1!$B$2:$B$21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Sheet1!$I$2:$I$21</c:f>
              <c:numCache>
                <c:formatCode>General</c:formatCode>
                <c:ptCount val="20"/>
                <c:pt idx="4" formatCode="0%">
                  <c:v>0.153</c:v>
                </c:pt>
                <c:pt idx="5" formatCode="0%">
                  <c:v>0.16699999999999998</c:v>
                </c:pt>
                <c:pt idx="6" formatCode="0%">
                  <c:v>0.17300000000000001</c:v>
                </c:pt>
                <c:pt idx="7" formatCode="0%">
                  <c:v>0.18</c:v>
                </c:pt>
                <c:pt idx="8" formatCode="0%">
                  <c:v>0.17899999999999999</c:v>
                </c:pt>
                <c:pt idx="9" formatCode="0%">
                  <c:v>0.16800000000000001</c:v>
                </c:pt>
                <c:pt idx="10" formatCode="0%">
                  <c:v>0.16200000000000001</c:v>
                </c:pt>
                <c:pt idx="11" formatCode="0%">
                  <c:v>0.16300000000000001</c:v>
                </c:pt>
                <c:pt idx="12" formatCode="0%">
                  <c:v>0.153</c:v>
                </c:pt>
                <c:pt idx="13" formatCode="0%">
                  <c:v>0.152</c:v>
                </c:pt>
                <c:pt idx="14" formatCode="0%">
                  <c:v>0.13699999999999998</c:v>
                </c:pt>
                <c:pt idx="15" formatCode="0%">
                  <c:v>0.13100000000000001</c:v>
                </c:pt>
                <c:pt idx="16" formatCode="0%">
                  <c:v>0.125</c:v>
                </c:pt>
                <c:pt idx="17" formatCode="0%">
                  <c:v>0.126</c:v>
                </c:pt>
                <c:pt idx="18" formatCode="0%">
                  <c:v>0.126</c:v>
                </c:pt>
                <c:pt idx="19" formatCode="0%">
                  <c:v>0.126</c:v>
                </c:pt>
              </c:numCache>
            </c:numRef>
          </c:val>
          <c:smooth val="0"/>
          <c:extLst>
            <c:ext xmlns:c16="http://schemas.microsoft.com/office/drawing/2014/chart" uri="{C3380CC4-5D6E-409C-BE32-E72D297353CC}">
              <c16:uniqueId val="{00000001-C321-42AD-B213-8DF55E114373}"/>
            </c:ext>
          </c:extLst>
        </c:ser>
        <c:ser>
          <c:idx val="2"/>
          <c:order val="2"/>
          <c:tx>
            <c:strRef>
              <c:f>Sheet1!$E$1</c:f>
              <c:strCache>
                <c:ptCount val="1"/>
                <c:pt idx="0">
                  <c:v>500-1000</c:v>
                </c:pt>
              </c:strCache>
            </c:strRef>
          </c:tx>
          <c:spPr>
            <a:ln w="28575" cap="rnd">
              <a:solidFill>
                <a:srgbClr val="00B050"/>
              </a:solidFill>
              <a:round/>
            </a:ln>
            <a:effectLst/>
          </c:spPr>
          <c:marker>
            <c:symbol val="circle"/>
            <c:size val="10"/>
            <c:spPr>
              <a:solidFill>
                <a:schemeClr val="bg1"/>
              </a:solidFill>
              <a:ln w="25400">
                <a:solidFill>
                  <a:schemeClr val="accent3"/>
                </a:solidFill>
              </a:ln>
              <a:effectLst/>
            </c:spPr>
          </c:marker>
          <c:cat>
            <c:numRef>
              <c:f>Sheet1!$B$2:$B$21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Sheet1!$J$2:$J$21</c:f>
              <c:numCache>
                <c:formatCode>General</c:formatCode>
                <c:ptCount val="20"/>
                <c:pt idx="5" formatCode="0%">
                  <c:v>0.11199999999999999</c:v>
                </c:pt>
                <c:pt idx="6" formatCode="0%">
                  <c:v>0.125</c:v>
                </c:pt>
                <c:pt idx="7" formatCode="0%">
                  <c:v>0.13800000000000001</c:v>
                </c:pt>
                <c:pt idx="8" formatCode="0%">
                  <c:v>0.128</c:v>
                </c:pt>
                <c:pt idx="9" formatCode="0%">
                  <c:v>0.13900000000000001</c:v>
                </c:pt>
                <c:pt idx="10" formatCode="0%">
                  <c:v>0.13800000000000001</c:v>
                </c:pt>
                <c:pt idx="11" formatCode="0%">
                  <c:v>0.14000000000000001</c:v>
                </c:pt>
                <c:pt idx="12" formatCode="0%">
                  <c:v>0.14300000000000002</c:v>
                </c:pt>
                <c:pt idx="13" formatCode="0%">
                  <c:v>0.13400000000000001</c:v>
                </c:pt>
                <c:pt idx="14" formatCode="0%">
                  <c:v>0.12300000000000001</c:v>
                </c:pt>
                <c:pt idx="15" formatCode="0%">
                  <c:v>0.125</c:v>
                </c:pt>
                <c:pt idx="16" formatCode="0%">
                  <c:v>0.126</c:v>
                </c:pt>
                <c:pt idx="17" formatCode="0%">
                  <c:v>0.127</c:v>
                </c:pt>
                <c:pt idx="18" formatCode="0%">
                  <c:v>0.126</c:v>
                </c:pt>
                <c:pt idx="19" formatCode="0%">
                  <c:v>0.124</c:v>
                </c:pt>
              </c:numCache>
            </c:numRef>
          </c:val>
          <c:smooth val="0"/>
          <c:extLst>
            <c:ext xmlns:c16="http://schemas.microsoft.com/office/drawing/2014/chart" uri="{C3380CC4-5D6E-409C-BE32-E72D297353CC}">
              <c16:uniqueId val="{00000002-C321-42AD-B213-8DF55E114373}"/>
            </c:ext>
          </c:extLst>
        </c:ser>
        <c:ser>
          <c:idx val="3"/>
          <c:order val="3"/>
          <c:tx>
            <c:strRef>
              <c:f>Sheet1!$F$1</c:f>
              <c:strCache>
                <c:ptCount val="1"/>
                <c:pt idx="0">
                  <c:v>1000-2000</c:v>
                </c:pt>
              </c:strCache>
            </c:strRef>
          </c:tx>
          <c:spPr>
            <a:ln w="28575" cap="rnd">
              <a:solidFill>
                <a:srgbClr val="C00000"/>
              </a:solidFill>
              <a:round/>
            </a:ln>
            <a:effectLst/>
          </c:spPr>
          <c:marker>
            <c:symbol val="circle"/>
            <c:size val="10"/>
            <c:spPr>
              <a:solidFill>
                <a:schemeClr val="bg1"/>
              </a:solidFill>
              <a:ln w="25400">
                <a:solidFill>
                  <a:srgbClr val="C00000"/>
                </a:solidFill>
              </a:ln>
              <a:effectLst/>
            </c:spPr>
          </c:marker>
          <c:cat>
            <c:numRef>
              <c:f>Sheet1!$B$2:$B$21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Sheet1!$K$2:$K$21</c:f>
              <c:numCache>
                <c:formatCode>General</c:formatCode>
                <c:ptCount val="20"/>
                <c:pt idx="5" formatCode="0%">
                  <c:v>0.109</c:v>
                </c:pt>
                <c:pt idx="6" formatCode="0%">
                  <c:v>0.114</c:v>
                </c:pt>
                <c:pt idx="7" formatCode="0%">
                  <c:v>0.11599999999999999</c:v>
                </c:pt>
                <c:pt idx="8" formatCode="0%">
                  <c:v>0.13200000000000001</c:v>
                </c:pt>
                <c:pt idx="9" formatCode="0%">
                  <c:v>0.13800000000000001</c:v>
                </c:pt>
                <c:pt idx="10" formatCode="0%">
                  <c:v>0.13400000000000001</c:v>
                </c:pt>
                <c:pt idx="11" formatCode="0%">
                  <c:v>0.13100000000000001</c:v>
                </c:pt>
                <c:pt idx="12" formatCode="0%">
                  <c:v>0.13400000000000001</c:v>
                </c:pt>
                <c:pt idx="13" formatCode="0%">
                  <c:v>0.14599999999999999</c:v>
                </c:pt>
                <c:pt idx="14" formatCode="0%">
                  <c:v>0.161</c:v>
                </c:pt>
                <c:pt idx="15" formatCode="0%">
                  <c:v>0.155</c:v>
                </c:pt>
                <c:pt idx="16" formatCode="0%">
                  <c:v>0.157</c:v>
                </c:pt>
                <c:pt idx="17" formatCode="0%">
                  <c:v>0.155</c:v>
                </c:pt>
                <c:pt idx="18" formatCode="0%">
                  <c:v>0.157</c:v>
                </c:pt>
                <c:pt idx="19" formatCode="0%">
                  <c:v>0.159</c:v>
                </c:pt>
              </c:numCache>
            </c:numRef>
          </c:val>
          <c:smooth val="0"/>
          <c:extLst>
            <c:ext xmlns:c16="http://schemas.microsoft.com/office/drawing/2014/chart" uri="{C3380CC4-5D6E-409C-BE32-E72D297353CC}">
              <c16:uniqueId val="{00000003-C321-42AD-B213-8DF55E114373}"/>
            </c:ext>
          </c:extLst>
        </c:ser>
        <c:ser>
          <c:idx val="4"/>
          <c:order val="4"/>
          <c:tx>
            <c:strRef>
              <c:f>Sheet1!$G$1</c:f>
              <c:strCache>
                <c:ptCount val="1"/>
                <c:pt idx="0">
                  <c:v>2000+</c:v>
                </c:pt>
              </c:strCache>
            </c:strRef>
          </c:tx>
          <c:spPr>
            <a:ln w="28575" cap="rnd">
              <a:solidFill>
                <a:schemeClr val="tx1"/>
              </a:solidFill>
              <a:round/>
            </a:ln>
            <a:effectLst/>
          </c:spPr>
          <c:marker>
            <c:symbol val="circle"/>
            <c:size val="10"/>
            <c:spPr>
              <a:solidFill>
                <a:schemeClr val="bg1"/>
              </a:solidFill>
              <a:ln w="25400">
                <a:solidFill>
                  <a:schemeClr val="tx1"/>
                </a:solidFill>
              </a:ln>
              <a:effectLst/>
            </c:spPr>
          </c:marker>
          <c:cat>
            <c:numRef>
              <c:f>Sheet1!$B$2:$B$21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Sheet1!$L$2:$L$21</c:f>
              <c:numCache>
                <c:formatCode>General</c:formatCode>
                <c:ptCount val="20"/>
                <c:pt idx="5" formatCode="0%">
                  <c:v>8.4000000000000005E-2</c:v>
                </c:pt>
                <c:pt idx="6" formatCode="0%">
                  <c:v>9.3000000000000013E-2</c:v>
                </c:pt>
                <c:pt idx="7" formatCode="0%">
                  <c:v>0.105</c:v>
                </c:pt>
                <c:pt idx="8" formatCode="0%">
                  <c:v>0.13200000000000001</c:v>
                </c:pt>
                <c:pt idx="9" formatCode="0%">
                  <c:v>0.156</c:v>
                </c:pt>
                <c:pt idx="10" formatCode="0%">
                  <c:v>0.18100000000000002</c:v>
                </c:pt>
                <c:pt idx="11" formatCode="0%">
                  <c:v>0.19899999999999998</c:v>
                </c:pt>
                <c:pt idx="12" formatCode="0%">
                  <c:v>0.21899999999999997</c:v>
                </c:pt>
                <c:pt idx="13" formatCode="0%">
                  <c:v>0.23499999999999999</c:v>
                </c:pt>
                <c:pt idx="14" formatCode="0%">
                  <c:v>0.28600000000000003</c:v>
                </c:pt>
                <c:pt idx="15" formatCode="0%">
                  <c:v>0.30499999999999999</c:v>
                </c:pt>
                <c:pt idx="16" formatCode="0%">
                  <c:v>0.312</c:v>
                </c:pt>
                <c:pt idx="17" formatCode="0%">
                  <c:v>0.32700000000000001</c:v>
                </c:pt>
                <c:pt idx="18" formatCode="0%">
                  <c:v>0.34600000000000003</c:v>
                </c:pt>
                <c:pt idx="19" formatCode="0%">
                  <c:v>0.34700000000000003</c:v>
                </c:pt>
              </c:numCache>
            </c:numRef>
          </c:val>
          <c:smooth val="0"/>
          <c:extLst>
            <c:ext xmlns:c16="http://schemas.microsoft.com/office/drawing/2014/chart" uri="{C3380CC4-5D6E-409C-BE32-E72D297353CC}">
              <c16:uniqueId val="{00000004-C321-42AD-B213-8DF55E114373}"/>
            </c:ext>
          </c:extLst>
        </c:ser>
        <c:dLbls>
          <c:showLegendKey val="0"/>
          <c:showVal val="0"/>
          <c:showCatName val="0"/>
          <c:showSerName val="0"/>
          <c:showPercent val="0"/>
          <c:showBubbleSize val="0"/>
        </c:dLbls>
        <c:marker val="1"/>
        <c:smooth val="0"/>
        <c:axId val="316365176"/>
        <c:axId val="316361648"/>
      </c:lineChart>
      <c:catAx>
        <c:axId val="3163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ysClr val="windowText" lastClr="000000"/>
                </a:solidFill>
                <a:latin typeface="+mj-lt"/>
                <a:ea typeface="+mn-ea"/>
                <a:cs typeface="+mn-cs"/>
              </a:defRPr>
            </a:pPr>
            <a:endParaRPr lang="en-US"/>
          </a:p>
        </c:txPr>
        <c:crossAx val="316361648"/>
        <c:crosses val="autoZero"/>
        <c:auto val="1"/>
        <c:lblAlgn val="ctr"/>
        <c:lblOffset val="100"/>
        <c:noMultiLvlLbl val="0"/>
      </c:catAx>
      <c:valAx>
        <c:axId val="316361648"/>
        <c:scaling>
          <c:orientation val="minMax"/>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r>
                  <a:rPr lang="en-US"/>
                  <a:t>Percent of US Dairy Herd</a:t>
                </a:r>
              </a:p>
            </c:rich>
          </c:tx>
          <c:layout>
            <c:manualLayout>
              <c:xMode val="edge"/>
              <c:yMode val="edge"/>
              <c:x val="1.4652014652014652E-2"/>
              <c:y val="1.18427006968956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31636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solidFill>
      <a:schemeClr val="bg1"/>
    </a:solidFill>
    <a:ln>
      <a:noFill/>
    </a:ln>
    <a:effectLst/>
  </c:spPr>
  <c:txPr>
    <a:bodyPr/>
    <a:lstStyle/>
    <a:p>
      <a:pPr>
        <a:defRPr sz="2000">
          <a:solidFill>
            <a:sysClr val="windowText" lastClr="000000"/>
          </a:solidFill>
          <a:latin typeface="+mj-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Rockwell" panose="02060603020205020403" pitchFamily="18" charset="0"/>
                <a:ea typeface="+mn-ea"/>
                <a:cs typeface="+mn-cs"/>
              </a:defRPr>
            </a:pPr>
            <a:r>
              <a:rPr lang="en-US" b="1">
                <a:solidFill>
                  <a:sysClr val="windowText" lastClr="000000"/>
                </a:solidFill>
                <a:latin typeface="Rockwell" panose="02060603020205020403" pitchFamily="18" charset="0"/>
              </a:rPr>
              <a:t>Barrel Cheese Sales reported in NDPSR</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Rockwell" panose="02060603020205020403" pitchFamily="18" charset="0"/>
              <a:ea typeface="+mn-ea"/>
              <a:cs typeface="+mn-cs"/>
            </a:defRPr>
          </a:pPr>
          <a:endParaRPr lang="en-US"/>
        </a:p>
      </c:txPr>
    </c:title>
    <c:autoTitleDeleted val="0"/>
    <c:plotArea>
      <c:layout/>
      <c:lineChart>
        <c:grouping val="standard"/>
        <c:varyColors val="0"/>
        <c:ser>
          <c:idx val="0"/>
          <c:order val="0"/>
          <c:spPr>
            <a:ln w="22225" cap="rnd">
              <a:solidFill>
                <a:schemeClr val="tx1"/>
              </a:solidFill>
              <a:round/>
            </a:ln>
            <a:effectLst/>
          </c:spPr>
          <c:marker>
            <c:symbol val="none"/>
          </c:marker>
          <c:cat>
            <c:numRef>
              <c:f>Sheet2!$A$923:$A$1143</c:f>
              <c:numCache>
                <c:formatCode>m/d/yyyy\ h:mm</c:formatCode>
                <c:ptCount val="221"/>
                <c:pt idx="0">
                  <c:v>41944</c:v>
                </c:pt>
                <c:pt idx="1">
                  <c:v>41951</c:v>
                </c:pt>
                <c:pt idx="2">
                  <c:v>41958</c:v>
                </c:pt>
                <c:pt idx="3">
                  <c:v>41965</c:v>
                </c:pt>
                <c:pt idx="4">
                  <c:v>41972</c:v>
                </c:pt>
                <c:pt idx="5">
                  <c:v>41979</c:v>
                </c:pt>
                <c:pt idx="6">
                  <c:v>41986</c:v>
                </c:pt>
                <c:pt idx="7">
                  <c:v>41993</c:v>
                </c:pt>
                <c:pt idx="8">
                  <c:v>42000</c:v>
                </c:pt>
                <c:pt idx="9">
                  <c:v>42007</c:v>
                </c:pt>
                <c:pt idx="10">
                  <c:v>42014</c:v>
                </c:pt>
                <c:pt idx="11">
                  <c:v>42021</c:v>
                </c:pt>
                <c:pt idx="12">
                  <c:v>42028</c:v>
                </c:pt>
                <c:pt idx="13">
                  <c:v>42035</c:v>
                </c:pt>
                <c:pt idx="14">
                  <c:v>42042</c:v>
                </c:pt>
                <c:pt idx="15">
                  <c:v>42049</c:v>
                </c:pt>
                <c:pt idx="16">
                  <c:v>42056</c:v>
                </c:pt>
                <c:pt idx="17">
                  <c:v>42063</c:v>
                </c:pt>
                <c:pt idx="18">
                  <c:v>42070</c:v>
                </c:pt>
                <c:pt idx="19">
                  <c:v>42077</c:v>
                </c:pt>
                <c:pt idx="20">
                  <c:v>42084</c:v>
                </c:pt>
                <c:pt idx="21">
                  <c:v>42091</c:v>
                </c:pt>
                <c:pt idx="22">
                  <c:v>42098</c:v>
                </c:pt>
                <c:pt idx="23">
                  <c:v>42105</c:v>
                </c:pt>
                <c:pt idx="24">
                  <c:v>42112</c:v>
                </c:pt>
                <c:pt idx="25">
                  <c:v>42119</c:v>
                </c:pt>
                <c:pt idx="26">
                  <c:v>42126</c:v>
                </c:pt>
                <c:pt idx="27">
                  <c:v>42133</c:v>
                </c:pt>
                <c:pt idx="28">
                  <c:v>42140</c:v>
                </c:pt>
                <c:pt idx="29">
                  <c:v>42147</c:v>
                </c:pt>
                <c:pt idx="30">
                  <c:v>42154</c:v>
                </c:pt>
                <c:pt idx="31">
                  <c:v>42161</c:v>
                </c:pt>
                <c:pt idx="32">
                  <c:v>42168</c:v>
                </c:pt>
                <c:pt idx="33">
                  <c:v>42175</c:v>
                </c:pt>
                <c:pt idx="34">
                  <c:v>42182</c:v>
                </c:pt>
                <c:pt idx="35">
                  <c:v>42189</c:v>
                </c:pt>
                <c:pt idx="36">
                  <c:v>42196</c:v>
                </c:pt>
                <c:pt idx="37">
                  <c:v>42203</c:v>
                </c:pt>
                <c:pt idx="38">
                  <c:v>42210</c:v>
                </c:pt>
                <c:pt idx="39">
                  <c:v>42217</c:v>
                </c:pt>
                <c:pt idx="40">
                  <c:v>42224</c:v>
                </c:pt>
                <c:pt idx="41">
                  <c:v>42231</c:v>
                </c:pt>
                <c:pt idx="42">
                  <c:v>42238</c:v>
                </c:pt>
                <c:pt idx="43">
                  <c:v>42245</c:v>
                </c:pt>
                <c:pt idx="44">
                  <c:v>42252</c:v>
                </c:pt>
                <c:pt idx="45">
                  <c:v>42259</c:v>
                </c:pt>
                <c:pt idx="46">
                  <c:v>42266</c:v>
                </c:pt>
                <c:pt idx="47">
                  <c:v>42273</c:v>
                </c:pt>
                <c:pt idx="48">
                  <c:v>42280</c:v>
                </c:pt>
                <c:pt idx="49">
                  <c:v>42287</c:v>
                </c:pt>
                <c:pt idx="50">
                  <c:v>42294</c:v>
                </c:pt>
                <c:pt idx="51">
                  <c:v>42301</c:v>
                </c:pt>
                <c:pt idx="52">
                  <c:v>42308</c:v>
                </c:pt>
                <c:pt idx="53">
                  <c:v>42315</c:v>
                </c:pt>
                <c:pt idx="54">
                  <c:v>42322</c:v>
                </c:pt>
                <c:pt idx="55">
                  <c:v>42329</c:v>
                </c:pt>
                <c:pt idx="56">
                  <c:v>42336</c:v>
                </c:pt>
                <c:pt idx="57">
                  <c:v>42343</c:v>
                </c:pt>
                <c:pt idx="58">
                  <c:v>42350</c:v>
                </c:pt>
                <c:pt idx="59">
                  <c:v>42357</c:v>
                </c:pt>
                <c:pt idx="60">
                  <c:v>42364</c:v>
                </c:pt>
                <c:pt idx="61">
                  <c:v>42371</c:v>
                </c:pt>
                <c:pt idx="62">
                  <c:v>42378</c:v>
                </c:pt>
                <c:pt idx="63">
                  <c:v>42385</c:v>
                </c:pt>
                <c:pt idx="64">
                  <c:v>42392</c:v>
                </c:pt>
                <c:pt idx="65">
                  <c:v>42399</c:v>
                </c:pt>
                <c:pt idx="66">
                  <c:v>42406</c:v>
                </c:pt>
                <c:pt idx="67">
                  <c:v>42413</c:v>
                </c:pt>
                <c:pt idx="68">
                  <c:v>42420</c:v>
                </c:pt>
                <c:pt idx="69">
                  <c:v>42427</c:v>
                </c:pt>
                <c:pt idx="70">
                  <c:v>42434</c:v>
                </c:pt>
                <c:pt idx="71">
                  <c:v>42441</c:v>
                </c:pt>
                <c:pt idx="72">
                  <c:v>42448</c:v>
                </c:pt>
                <c:pt idx="73">
                  <c:v>42455</c:v>
                </c:pt>
                <c:pt idx="74">
                  <c:v>42462</c:v>
                </c:pt>
                <c:pt idx="75">
                  <c:v>42469</c:v>
                </c:pt>
                <c:pt idx="76">
                  <c:v>42476</c:v>
                </c:pt>
                <c:pt idx="77">
                  <c:v>42483</c:v>
                </c:pt>
                <c:pt idx="78">
                  <c:v>42490</c:v>
                </c:pt>
                <c:pt idx="79">
                  <c:v>42497</c:v>
                </c:pt>
                <c:pt idx="80">
                  <c:v>42504</c:v>
                </c:pt>
                <c:pt idx="81">
                  <c:v>42511</c:v>
                </c:pt>
                <c:pt idx="82">
                  <c:v>42518</c:v>
                </c:pt>
                <c:pt idx="83">
                  <c:v>42525</c:v>
                </c:pt>
                <c:pt idx="84">
                  <c:v>42532</c:v>
                </c:pt>
                <c:pt idx="85">
                  <c:v>42539</c:v>
                </c:pt>
                <c:pt idx="86">
                  <c:v>42546</c:v>
                </c:pt>
                <c:pt idx="87">
                  <c:v>42553</c:v>
                </c:pt>
                <c:pt idx="88">
                  <c:v>42560</c:v>
                </c:pt>
                <c:pt idx="89">
                  <c:v>42567</c:v>
                </c:pt>
                <c:pt idx="90">
                  <c:v>42574</c:v>
                </c:pt>
                <c:pt idx="91">
                  <c:v>42581</c:v>
                </c:pt>
                <c:pt idx="92">
                  <c:v>42588</c:v>
                </c:pt>
                <c:pt idx="93">
                  <c:v>42595</c:v>
                </c:pt>
                <c:pt idx="94">
                  <c:v>42602</c:v>
                </c:pt>
                <c:pt idx="95">
                  <c:v>42609</c:v>
                </c:pt>
                <c:pt idx="96">
                  <c:v>42616</c:v>
                </c:pt>
                <c:pt idx="97">
                  <c:v>42623</c:v>
                </c:pt>
                <c:pt idx="98">
                  <c:v>42630</c:v>
                </c:pt>
                <c:pt idx="99">
                  <c:v>42637</c:v>
                </c:pt>
                <c:pt idx="100">
                  <c:v>42644</c:v>
                </c:pt>
                <c:pt idx="101">
                  <c:v>42651</c:v>
                </c:pt>
                <c:pt idx="102">
                  <c:v>42658</c:v>
                </c:pt>
                <c:pt idx="103">
                  <c:v>42665</c:v>
                </c:pt>
                <c:pt idx="104">
                  <c:v>42672</c:v>
                </c:pt>
                <c:pt idx="105">
                  <c:v>42679</c:v>
                </c:pt>
                <c:pt idx="106">
                  <c:v>42686</c:v>
                </c:pt>
                <c:pt idx="107">
                  <c:v>42693</c:v>
                </c:pt>
                <c:pt idx="108">
                  <c:v>42700</c:v>
                </c:pt>
                <c:pt idx="109">
                  <c:v>42707</c:v>
                </c:pt>
                <c:pt idx="110">
                  <c:v>42714</c:v>
                </c:pt>
                <c:pt idx="111">
                  <c:v>42721</c:v>
                </c:pt>
                <c:pt idx="112">
                  <c:v>42728</c:v>
                </c:pt>
                <c:pt idx="113">
                  <c:v>42735</c:v>
                </c:pt>
                <c:pt idx="114">
                  <c:v>42742</c:v>
                </c:pt>
                <c:pt idx="115">
                  <c:v>42749</c:v>
                </c:pt>
                <c:pt idx="116">
                  <c:v>42756</c:v>
                </c:pt>
                <c:pt idx="117">
                  <c:v>42763</c:v>
                </c:pt>
                <c:pt idx="118">
                  <c:v>42770</c:v>
                </c:pt>
                <c:pt idx="119">
                  <c:v>42777</c:v>
                </c:pt>
                <c:pt idx="120">
                  <c:v>42784</c:v>
                </c:pt>
                <c:pt idx="121">
                  <c:v>42791</c:v>
                </c:pt>
                <c:pt idx="122">
                  <c:v>42798</c:v>
                </c:pt>
                <c:pt idx="123">
                  <c:v>42805</c:v>
                </c:pt>
                <c:pt idx="124">
                  <c:v>42812</c:v>
                </c:pt>
                <c:pt idx="125">
                  <c:v>42819</c:v>
                </c:pt>
                <c:pt idx="126">
                  <c:v>42826</c:v>
                </c:pt>
                <c:pt idx="127">
                  <c:v>42833</c:v>
                </c:pt>
                <c:pt idx="128">
                  <c:v>42840</c:v>
                </c:pt>
                <c:pt idx="129">
                  <c:v>42847</c:v>
                </c:pt>
                <c:pt idx="130">
                  <c:v>42854</c:v>
                </c:pt>
                <c:pt idx="131">
                  <c:v>42861</c:v>
                </c:pt>
                <c:pt idx="132">
                  <c:v>42868</c:v>
                </c:pt>
                <c:pt idx="133">
                  <c:v>42875</c:v>
                </c:pt>
                <c:pt idx="134">
                  <c:v>42882</c:v>
                </c:pt>
                <c:pt idx="135">
                  <c:v>42889</c:v>
                </c:pt>
                <c:pt idx="136">
                  <c:v>42896</c:v>
                </c:pt>
                <c:pt idx="137">
                  <c:v>42903</c:v>
                </c:pt>
                <c:pt idx="138">
                  <c:v>42910</c:v>
                </c:pt>
                <c:pt idx="139">
                  <c:v>42917</c:v>
                </c:pt>
                <c:pt idx="140">
                  <c:v>42924</c:v>
                </c:pt>
                <c:pt idx="141">
                  <c:v>42931</c:v>
                </c:pt>
                <c:pt idx="142">
                  <c:v>42938</c:v>
                </c:pt>
                <c:pt idx="143">
                  <c:v>42945</c:v>
                </c:pt>
                <c:pt idx="144">
                  <c:v>42952</c:v>
                </c:pt>
                <c:pt idx="145">
                  <c:v>42959</c:v>
                </c:pt>
                <c:pt idx="146">
                  <c:v>42966</c:v>
                </c:pt>
                <c:pt idx="147">
                  <c:v>42973</c:v>
                </c:pt>
                <c:pt idx="148">
                  <c:v>42980</c:v>
                </c:pt>
                <c:pt idx="149">
                  <c:v>42987</c:v>
                </c:pt>
                <c:pt idx="150">
                  <c:v>42994</c:v>
                </c:pt>
                <c:pt idx="151">
                  <c:v>43001</c:v>
                </c:pt>
                <c:pt idx="152">
                  <c:v>43008</c:v>
                </c:pt>
                <c:pt idx="153">
                  <c:v>43015</c:v>
                </c:pt>
                <c:pt idx="154">
                  <c:v>43022</c:v>
                </c:pt>
                <c:pt idx="155">
                  <c:v>43029</c:v>
                </c:pt>
                <c:pt idx="156">
                  <c:v>43036</c:v>
                </c:pt>
                <c:pt idx="157">
                  <c:v>43043</c:v>
                </c:pt>
                <c:pt idx="158">
                  <c:v>43050</c:v>
                </c:pt>
                <c:pt idx="159">
                  <c:v>43057</c:v>
                </c:pt>
                <c:pt idx="160">
                  <c:v>43064</c:v>
                </c:pt>
                <c:pt idx="161">
                  <c:v>43071</c:v>
                </c:pt>
                <c:pt idx="162">
                  <c:v>43078</c:v>
                </c:pt>
                <c:pt idx="163">
                  <c:v>43085</c:v>
                </c:pt>
                <c:pt idx="164">
                  <c:v>43092</c:v>
                </c:pt>
                <c:pt idx="165">
                  <c:v>43099</c:v>
                </c:pt>
                <c:pt idx="166">
                  <c:v>43106</c:v>
                </c:pt>
                <c:pt idx="167">
                  <c:v>43113</c:v>
                </c:pt>
                <c:pt idx="168">
                  <c:v>43120</c:v>
                </c:pt>
                <c:pt idx="169">
                  <c:v>43127</c:v>
                </c:pt>
                <c:pt idx="170">
                  <c:v>43134</c:v>
                </c:pt>
                <c:pt idx="171">
                  <c:v>43141</c:v>
                </c:pt>
                <c:pt idx="172">
                  <c:v>43148</c:v>
                </c:pt>
                <c:pt idx="173">
                  <c:v>43155</c:v>
                </c:pt>
                <c:pt idx="174">
                  <c:v>43162</c:v>
                </c:pt>
                <c:pt idx="175">
                  <c:v>43169</c:v>
                </c:pt>
                <c:pt idx="176">
                  <c:v>43176</c:v>
                </c:pt>
                <c:pt idx="177">
                  <c:v>43183</c:v>
                </c:pt>
                <c:pt idx="178">
                  <c:v>43190</c:v>
                </c:pt>
                <c:pt idx="179">
                  <c:v>43197</c:v>
                </c:pt>
                <c:pt idx="180">
                  <c:v>43204</c:v>
                </c:pt>
                <c:pt idx="181">
                  <c:v>43211</c:v>
                </c:pt>
                <c:pt idx="182">
                  <c:v>43218</c:v>
                </c:pt>
                <c:pt idx="183">
                  <c:v>43225</c:v>
                </c:pt>
                <c:pt idx="184">
                  <c:v>43232</c:v>
                </c:pt>
                <c:pt idx="185">
                  <c:v>43239</c:v>
                </c:pt>
                <c:pt idx="186">
                  <c:v>43246</c:v>
                </c:pt>
                <c:pt idx="187">
                  <c:v>43253</c:v>
                </c:pt>
                <c:pt idx="188">
                  <c:v>43260</c:v>
                </c:pt>
                <c:pt idx="189">
                  <c:v>43267</c:v>
                </c:pt>
                <c:pt idx="190">
                  <c:v>43274</c:v>
                </c:pt>
                <c:pt idx="191">
                  <c:v>43281</c:v>
                </c:pt>
                <c:pt idx="192">
                  <c:v>43288</c:v>
                </c:pt>
                <c:pt idx="193">
                  <c:v>43295</c:v>
                </c:pt>
                <c:pt idx="194">
                  <c:v>43302</c:v>
                </c:pt>
                <c:pt idx="195">
                  <c:v>43309</c:v>
                </c:pt>
                <c:pt idx="196">
                  <c:v>43316</c:v>
                </c:pt>
                <c:pt idx="197">
                  <c:v>43323</c:v>
                </c:pt>
                <c:pt idx="198">
                  <c:v>43330</c:v>
                </c:pt>
                <c:pt idx="199">
                  <c:v>43337</c:v>
                </c:pt>
                <c:pt idx="200">
                  <c:v>43344</c:v>
                </c:pt>
                <c:pt idx="201">
                  <c:v>43351</c:v>
                </c:pt>
                <c:pt idx="202">
                  <c:v>43358</c:v>
                </c:pt>
                <c:pt idx="203">
                  <c:v>43365</c:v>
                </c:pt>
                <c:pt idx="204">
                  <c:v>43372</c:v>
                </c:pt>
                <c:pt idx="205">
                  <c:v>43379</c:v>
                </c:pt>
                <c:pt idx="206">
                  <c:v>43386</c:v>
                </c:pt>
                <c:pt idx="207">
                  <c:v>43393</c:v>
                </c:pt>
                <c:pt idx="208">
                  <c:v>43400</c:v>
                </c:pt>
                <c:pt idx="209">
                  <c:v>43407</c:v>
                </c:pt>
                <c:pt idx="210">
                  <c:v>43414</c:v>
                </c:pt>
                <c:pt idx="211">
                  <c:v>43421</c:v>
                </c:pt>
                <c:pt idx="212">
                  <c:v>43428</c:v>
                </c:pt>
                <c:pt idx="213">
                  <c:v>43435</c:v>
                </c:pt>
                <c:pt idx="214">
                  <c:v>43442</c:v>
                </c:pt>
                <c:pt idx="215">
                  <c:v>43449</c:v>
                </c:pt>
                <c:pt idx="216">
                  <c:v>43456</c:v>
                </c:pt>
                <c:pt idx="217">
                  <c:v>43463</c:v>
                </c:pt>
                <c:pt idx="218">
                  <c:v>43470</c:v>
                </c:pt>
                <c:pt idx="219">
                  <c:v>43477</c:v>
                </c:pt>
                <c:pt idx="220">
                  <c:v>43484</c:v>
                </c:pt>
              </c:numCache>
            </c:numRef>
          </c:cat>
          <c:val>
            <c:numRef>
              <c:f>Sheet2!$D$923:$D$1143</c:f>
              <c:numCache>
                <c:formatCode>General</c:formatCode>
                <c:ptCount val="221"/>
                <c:pt idx="0">
                  <c:v>8972580</c:v>
                </c:pt>
                <c:pt idx="1">
                  <c:v>9587393</c:v>
                </c:pt>
                <c:pt idx="2">
                  <c:v>7235356</c:v>
                </c:pt>
                <c:pt idx="3">
                  <c:v>10376595</c:v>
                </c:pt>
                <c:pt idx="4">
                  <c:v>8641700</c:v>
                </c:pt>
                <c:pt idx="5">
                  <c:v>9961261</c:v>
                </c:pt>
                <c:pt idx="6">
                  <c:v>10442002</c:v>
                </c:pt>
                <c:pt idx="7">
                  <c:v>9999121</c:v>
                </c:pt>
                <c:pt idx="8">
                  <c:v>8306632</c:v>
                </c:pt>
                <c:pt idx="9" formatCode="_(* #,##0_);_(* \(#,##0\);_(* &quot;-&quot;??_);_(@_)">
                  <c:v>9122463</c:v>
                </c:pt>
                <c:pt idx="10" formatCode="_(* #,##0_);_(* \(#,##0\);_(* &quot;-&quot;??_);_(@_)">
                  <c:v>10718107</c:v>
                </c:pt>
                <c:pt idx="11" formatCode="_(* #,##0_);_(* \(#,##0\);_(* &quot;-&quot;??_);_(@_)">
                  <c:v>9843246</c:v>
                </c:pt>
                <c:pt idx="12" formatCode="_(* #,##0_);_(* \(#,##0\);_(* &quot;-&quot;??_);_(@_)">
                  <c:v>9927461</c:v>
                </c:pt>
                <c:pt idx="13" formatCode="_(* #,##0_);_(* \(#,##0\);_(* &quot;-&quot;??_);_(@_)">
                  <c:v>10492928</c:v>
                </c:pt>
                <c:pt idx="14" formatCode="_(* #,##0_);_(* \(#,##0\);_(* &quot;-&quot;??_);_(@_)">
                  <c:v>10173876</c:v>
                </c:pt>
                <c:pt idx="15" formatCode="_(* #,##0_);_(* \(#,##0\);_(* &quot;-&quot;??_);_(@_)">
                  <c:v>9930522</c:v>
                </c:pt>
                <c:pt idx="16" formatCode="_(* #,##0_);_(* \(#,##0\);_(* &quot;-&quot;??_);_(@_)">
                  <c:v>10377959</c:v>
                </c:pt>
                <c:pt idx="17" formatCode="_(* #,##0_);_(* \(#,##0\);_(* &quot;-&quot;??_);_(@_)">
                  <c:v>9890187</c:v>
                </c:pt>
                <c:pt idx="18" formatCode="_(* #,##0_);_(* \(#,##0\);_(* &quot;-&quot;??_);_(@_)">
                  <c:v>10397994</c:v>
                </c:pt>
                <c:pt idx="19" formatCode="_(* #,##0_);_(* \(#,##0\);_(* &quot;-&quot;??_);_(@_)">
                  <c:v>9530547</c:v>
                </c:pt>
                <c:pt idx="20" formatCode="_(* #,##0_);_(* \(#,##0\);_(* &quot;-&quot;??_);_(@_)">
                  <c:v>11098151</c:v>
                </c:pt>
                <c:pt idx="21" formatCode="_(* #,##0_);_(* \(#,##0\);_(* &quot;-&quot;??_);_(@_)">
                  <c:v>9711077</c:v>
                </c:pt>
                <c:pt idx="22" formatCode="_(* #,##0_);_(* \(#,##0\);_(* &quot;-&quot;??_);_(@_)">
                  <c:v>9550948</c:v>
                </c:pt>
                <c:pt idx="23" formatCode="_(* #,##0_);_(* \(#,##0\);_(* &quot;-&quot;??_);_(@_)">
                  <c:v>10137426</c:v>
                </c:pt>
                <c:pt idx="24" formatCode="_(* #,##0_);_(* \(#,##0\);_(* &quot;-&quot;??_);_(@_)">
                  <c:v>10250823</c:v>
                </c:pt>
                <c:pt idx="25" formatCode="_(* #,##0_);_(* \(#,##0\);_(* &quot;-&quot;??_);_(@_)">
                  <c:v>9941803</c:v>
                </c:pt>
                <c:pt idx="26" formatCode="_(* #,##0_);_(* \(#,##0\);_(* &quot;-&quot;??_);_(@_)">
                  <c:v>9894341</c:v>
                </c:pt>
                <c:pt idx="27" formatCode="_(* #,##0_);_(* \(#,##0\);_(* &quot;-&quot;??_);_(@_)">
                  <c:v>9735104</c:v>
                </c:pt>
                <c:pt idx="28" formatCode="_(* #,##0_);_(* \(#,##0\);_(* &quot;-&quot;??_);_(@_)">
                  <c:v>9847401</c:v>
                </c:pt>
                <c:pt idx="29" formatCode="_(* #,##0_);_(* \(#,##0\);_(* &quot;-&quot;??_);_(@_)">
                  <c:v>9023123</c:v>
                </c:pt>
                <c:pt idx="30" formatCode="_(* #,##0_);_(* \(#,##0\);_(* &quot;-&quot;??_);_(@_)">
                  <c:v>10746337</c:v>
                </c:pt>
                <c:pt idx="31" formatCode="_(* #,##0_);_(* \(#,##0\);_(* &quot;-&quot;??_);_(@_)">
                  <c:v>9603219</c:v>
                </c:pt>
                <c:pt idx="32" formatCode="_(* #,##0_);_(* \(#,##0\);_(* &quot;-&quot;??_);_(@_)">
                  <c:v>10917666</c:v>
                </c:pt>
                <c:pt idx="33" formatCode="_(* #,##0_);_(* \(#,##0\);_(* &quot;-&quot;??_);_(@_)">
                  <c:v>9268038</c:v>
                </c:pt>
                <c:pt idx="34" formatCode="_(* #,##0_);_(* \(#,##0\);_(* &quot;-&quot;??_);_(@_)">
                  <c:v>10382580</c:v>
                </c:pt>
                <c:pt idx="35" formatCode="_(* #,##0_);_(* \(#,##0\);_(* &quot;-&quot;??_);_(@_)">
                  <c:v>9902737</c:v>
                </c:pt>
                <c:pt idx="36" formatCode="_(* #,##0_);_(* \(#,##0\);_(* &quot;-&quot;??_);_(@_)">
                  <c:v>11984096</c:v>
                </c:pt>
                <c:pt idx="37" formatCode="_(* #,##0_);_(* \(#,##0\);_(* &quot;-&quot;??_);_(@_)">
                  <c:v>10796066</c:v>
                </c:pt>
                <c:pt idx="38" formatCode="_(* #,##0_);_(* \(#,##0\);_(* &quot;-&quot;??_);_(@_)">
                  <c:v>10609190</c:v>
                </c:pt>
                <c:pt idx="39" formatCode="_(* #,##0_);_(* \(#,##0\);_(* &quot;-&quot;??_);_(@_)">
                  <c:v>10365661</c:v>
                </c:pt>
                <c:pt idx="40" formatCode="_(* #,##0_);_(* \(#,##0\);_(* &quot;-&quot;??_);_(@_)">
                  <c:v>10123940</c:v>
                </c:pt>
                <c:pt idx="41" formatCode="_(* #,##0_);_(* \(#,##0\);_(* &quot;-&quot;??_);_(@_)">
                  <c:v>10554449</c:v>
                </c:pt>
                <c:pt idx="42" formatCode="_(* #,##0_);_(* \(#,##0\);_(* &quot;-&quot;??_);_(@_)">
                  <c:v>9738968</c:v>
                </c:pt>
                <c:pt idx="43" formatCode="_(* #,##0_);_(* \(#,##0\);_(* &quot;-&quot;??_);_(@_)">
                  <c:v>9304509</c:v>
                </c:pt>
                <c:pt idx="44" formatCode="_(* #,##0_);_(* \(#,##0\);_(* &quot;-&quot;??_);_(@_)">
                  <c:v>12430387</c:v>
                </c:pt>
                <c:pt idx="45" formatCode="_(* #,##0_);_(* \(#,##0\);_(* &quot;-&quot;??_);_(@_)">
                  <c:v>11884187</c:v>
                </c:pt>
                <c:pt idx="46" formatCode="_(* #,##0_);_(* \(#,##0\);_(* &quot;-&quot;??_);_(@_)">
                  <c:v>9407352</c:v>
                </c:pt>
                <c:pt idx="47" formatCode="_(* #,##0_);_(* \(#,##0\);_(* &quot;-&quot;??_);_(@_)">
                  <c:v>10456388</c:v>
                </c:pt>
                <c:pt idx="48" formatCode="_(* #,##0_);_(* \(#,##0\);_(* &quot;-&quot;??_);_(@_)">
                  <c:v>9249459</c:v>
                </c:pt>
                <c:pt idx="49" formatCode="_(* #,##0_);_(* \(#,##0\);_(* &quot;-&quot;??_);_(@_)">
                  <c:v>10172769</c:v>
                </c:pt>
                <c:pt idx="50" formatCode="_(* #,##0_);_(* \(#,##0\);_(* &quot;-&quot;??_);_(@_)">
                  <c:v>9081807</c:v>
                </c:pt>
                <c:pt idx="51" formatCode="_(* #,##0_);_(* \(#,##0\);_(* &quot;-&quot;??_);_(@_)">
                  <c:v>8974990</c:v>
                </c:pt>
                <c:pt idx="52" formatCode="_(* #,##0_);_(* \(#,##0\);_(* &quot;-&quot;??_);_(@_)">
                  <c:v>10186186</c:v>
                </c:pt>
                <c:pt idx="53" formatCode="_(* #,##0_);_(* \(#,##0\);_(* &quot;-&quot;??_);_(@_)">
                  <c:v>9159344</c:v>
                </c:pt>
                <c:pt idx="54" formatCode="_(* #,##0_);_(* \(#,##0\);_(* &quot;-&quot;??_);_(@_)">
                  <c:v>9769834</c:v>
                </c:pt>
                <c:pt idx="55" formatCode="_(* #,##0_);_(* \(#,##0\);_(* &quot;-&quot;??_);_(@_)">
                  <c:v>9903311</c:v>
                </c:pt>
                <c:pt idx="56" formatCode="_(* #,##0_);_(* \(#,##0\);_(* &quot;-&quot;??_);_(@_)">
                  <c:v>8199380</c:v>
                </c:pt>
                <c:pt idx="57" formatCode="_(* #,##0_);_(* \(#,##0\);_(* &quot;-&quot;??_);_(@_)">
                  <c:v>9709622</c:v>
                </c:pt>
                <c:pt idx="58" formatCode="_(* #,##0_);_(* \(#,##0\);_(* &quot;-&quot;??_);_(@_)">
                  <c:v>10316439</c:v>
                </c:pt>
                <c:pt idx="59" formatCode="_(* #,##0_);_(* \(#,##0\);_(* &quot;-&quot;??_);_(@_)">
                  <c:v>10400022</c:v>
                </c:pt>
                <c:pt idx="60" formatCode="_(* #,##0_);_(* \(#,##0\);_(* &quot;-&quot;??_);_(@_)">
                  <c:v>8629095</c:v>
                </c:pt>
                <c:pt idx="61" formatCode="_(* #,##0_);_(* \(#,##0\);_(* &quot;-&quot;??_);_(@_)">
                  <c:v>9167653</c:v>
                </c:pt>
                <c:pt idx="62" formatCode="_(* #,##0_);_(* \(#,##0\);_(* &quot;-&quot;??_);_(@_)">
                  <c:v>11141233</c:v>
                </c:pt>
                <c:pt idx="63" formatCode="_(* #,##0_);_(* \(#,##0\);_(* &quot;-&quot;??_);_(@_)">
                  <c:v>11285012</c:v>
                </c:pt>
                <c:pt idx="64" formatCode="_(* #,##0_);_(* \(#,##0\);_(* &quot;-&quot;??_);_(@_)">
                  <c:v>10403831</c:v>
                </c:pt>
                <c:pt idx="65" formatCode="_(* #,##0_);_(* \(#,##0\);_(* &quot;-&quot;??_);_(@_)">
                  <c:v>10360803</c:v>
                </c:pt>
                <c:pt idx="66" formatCode="_(* #,##0_);_(* \(#,##0\);_(* &quot;-&quot;??_);_(@_)">
                  <c:v>9478002</c:v>
                </c:pt>
                <c:pt idx="67" formatCode="_(* #,##0_);_(* \(#,##0\);_(* &quot;-&quot;??_);_(@_)">
                  <c:v>9673471</c:v>
                </c:pt>
                <c:pt idx="68" formatCode="_(* #,##0_);_(* \(#,##0\);_(* &quot;-&quot;??_);_(@_)">
                  <c:v>9508649</c:v>
                </c:pt>
                <c:pt idx="69" formatCode="_(* #,##0_);_(* \(#,##0\);_(* &quot;-&quot;??_);_(@_)">
                  <c:v>8779044</c:v>
                </c:pt>
                <c:pt idx="70" formatCode="_(* #,##0_);_(* \(#,##0\);_(* &quot;-&quot;??_);_(@_)">
                  <c:v>9874812</c:v>
                </c:pt>
                <c:pt idx="71" formatCode="_(* #,##0_);_(* \(#,##0\);_(* &quot;-&quot;??_);_(@_)">
                  <c:v>9708171</c:v>
                </c:pt>
                <c:pt idx="72" formatCode="_(* #,##0_);_(* \(#,##0\);_(* &quot;-&quot;??_);_(@_)">
                  <c:v>10275065</c:v>
                </c:pt>
                <c:pt idx="73" formatCode="_(* #,##0_);_(* \(#,##0\);_(* &quot;-&quot;??_);_(@_)">
                  <c:v>8890623</c:v>
                </c:pt>
                <c:pt idx="74" formatCode="_(* #,##0_);_(* \(#,##0\);_(* &quot;-&quot;??_);_(@_)">
                  <c:v>9373016</c:v>
                </c:pt>
                <c:pt idx="75" formatCode="_(* #,##0_);_(* \(#,##0\);_(* &quot;-&quot;??_);_(@_)">
                  <c:v>9758965</c:v>
                </c:pt>
                <c:pt idx="76" formatCode="_(* #,##0_);_(* \(#,##0\);_(* &quot;-&quot;??_);_(@_)">
                  <c:v>10899700</c:v>
                </c:pt>
                <c:pt idx="77" formatCode="_(* #,##0_);_(* \(#,##0\);_(* &quot;-&quot;??_);_(@_)">
                  <c:v>9836879</c:v>
                </c:pt>
                <c:pt idx="78" formatCode="_(* #,##0_);_(* \(#,##0\);_(* &quot;-&quot;??_);_(@_)">
                  <c:v>10394852</c:v>
                </c:pt>
                <c:pt idx="79" formatCode="_(* #,##0_);_(* \(#,##0\);_(* &quot;-&quot;??_);_(@_)">
                  <c:v>10293517</c:v>
                </c:pt>
                <c:pt idx="80" formatCode="_(* #,##0_);_(* \(#,##0\);_(* &quot;-&quot;??_);_(@_)">
                  <c:v>10623959</c:v>
                </c:pt>
                <c:pt idx="81" formatCode="_(* #,##0_);_(* \(#,##0\);_(* &quot;-&quot;??_);_(@_)">
                  <c:v>10785386</c:v>
                </c:pt>
                <c:pt idx="82" formatCode="_(* #,##0_);_(* \(#,##0\);_(* &quot;-&quot;??_);_(@_)">
                  <c:v>10419878</c:v>
                </c:pt>
                <c:pt idx="83" formatCode="_(* #,##0_);_(* \(#,##0\);_(* &quot;-&quot;??_);_(@_)">
                  <c:v>11243509</c:v>
                </c:pt>
                <c:pt idx="84" formatCode="_(* #,##0_);_(* \(#,##0\);_(* &quot;-&quot;??_);_(@_)">
                  <c:v>10619996</c:v>
                </c:pt>
                <c:pt idx="85" formatCode="_(* #,##0_);_(* \(#,##0\);_(* &quot;-&quot;??_);_(@_)">
                  <c:v>9676803</c:v>
                </c:pt>
                <c:pt idx="86" formatCode="_(* #,##0_);_(* \(#,##0\);_(* &quot;-&quot;??_);_(@_)">
                  <c:v>10344662</c:v>
                </c:pt>
                <c:pt idx="87" formatCode="_(* #,##0_);_(* \(#,##0\);_(* &quot;-&quot;??_);_(@_)">
                  <c:v>9452586</c:v>
                </c:pt>
                <c:pt idx="88" formatCode="_(* #,##0_);_(* \(#,##0\);_(* &quot;-&quot;??_);_(@_)">
                  <c:v>10358559</c:v>
                </c:pt>
                <c:pt idx="89" formatCode="_(* #,##0_);_(* \(#,##0\);_(* &quot;-&quot;??_);_(@_)">
                  <c:v>10174982</c:v>
                </c:pt>
                <c:pt idx="90" formatCode="_(* #,##0_);_(* \(#,##0\);_(* &quot;-&quot;??_);_(@_)">
                  <c:v>8734554</c:v>
                </c:pt>
                <c:pt idx="91" formatCode="_(* #,##0_);_(* \(#,##0\);_(* &quot;-&quot;??_);_(@_)">
                  <c:v>9510562</c:v>
                </c:pt>
                <c:pt idx="92" formatCode="_(* #,##0_);_(* \(#,##0\);_(* &quot;-&quot;??_);_(@_)">
                  <c:v>9666063</c:v>
                </c:pt>
                <c:pt idx="93" formatCode="_(* #,##0_);_(* \(#,##0\);_(* &quot;-&quot;??_);_(@_)">
                  <c:v>9945980</c:v>
                </c:pt>
                <c:pt idx="94" formatCode="_(* #,##0_);_(* \(#,##0\);_(* &quot;-&quot;??_);_(@_)">
                  <c:v>10344607</c:v>
                </c:pt>
                <c:pt idx="95" formatCode="_(* #,##0_);_(* \(#,##0\);_(* &quot;-&quot;??_);_(@_)">
                  <c:v>8831636</c:v>
                </c:pt>
                <c:pt idx="96" formatCode="_(* #,##0_);_(* \(#,##0\);_(* &quot;-&quot;??_);_(@_)">
                  <c:v>9253676</c:v>
                </c:pt>
                <c:pt idx="97" formatCode="_(* #,##0_);_(* \(#,##0\);_(* &quot;-&quot;??_);_(@_)">
                  <c:v>10390836</c:v>
                </c:pt>
                <c:pt idx="98" formatCode="_(* #,##0_);_(* \(#,##0\);_(* &quot;-&quot;??_);_(@_)">
                  <c:v>10010550</c:v>
                </c:pt>
                <c:pt idx="99" formatCode="_(* #,##0_);_(* \(#,##0\);_(* &quot;-&quot;??_);_(@_)">
                  <c:v>10757116</c:v>
                </c:pt>
                <c:pt idx="100" formatCode="_(* #,##0_);_(* \(#,##0\);_(* &quot;-&quot;??_);_(@_)">
                  <c:v>11166195</c:v>
                </c:pt>
                <c:pt idx="101" formatCode="_(* #,##0_);_(* \(#,##0\);_(* &quot;-&quot;??_);_(@_)">
                  <c:v>10557601</c:v>
                </c:pt>
                <c:pt idx="102" formatCode="_(* #,##0_);_(* \(#,##0\);_(* &quot;-&quot;??_);_(@_)">
                  <c:v>11036981</c:v>
                </c:pt>
                <c:pt idx="103" formatCode="_(* #,##0_);_(* \(#,##0\);_(* &quot;-&quot;??_);_(@_)">
                  <c:v>10393863</c:v>
                </c:pt>
                <c:pt idx="104" formatCode="_(* #,##0_);_(* \(#,##0\);_(* &quot;-&quot;??_);_(@_)">
                  <c:v>10047139</c:v>
                </c:pt>
                <c:pt idx="105" formatCode="_(* #,##0_);_(* \(#,##0\);_(* &quot;-&quot;??_);_(@_)">
                  <c:v>10840769</c:v>
                </c:pt>
                <c:pt idx="106" formatCode="_(* #,##0_);_(* \(#,##0\);_(* &quot;-&quot;??_);_(@_)">
                  <c:v>11144642</c:v>
                </c:pt>
                <c:pt idx="107" formatCode="_(* #,##0_);_(* \(#,##0\);_(* &quot;-&quot;??_);_(@_)">
                  <c:v>10120762</c:v>
                </c:pt>
                <c:pt idx="108" formatCode="_(* #,##0_);_(* \(#,##0\);_(* &quot;-&quot;??_);_(@_)">
                  <c:v>10265375</c:v>
                </c:pt>
                <c:pt idx="109" formatCode="_(* #,##0_);_(* \(#,##0\);_(* &quot;-&quot;??_);_(@_)">
                  <c:v>11657916</c:v>
                </c:pt>
                <c:pt idx="110" formatCode="_(* #,##0_);_(* \(#,##0\);_(* &quot;-&quot;??_);_(@_)">
                  <c:v>12170956</c:v>
                </c:pt>
                <c:pt idx="111" formatCode="_(* #,##0_);_(* \(#,##0\);_(* &quot;-&quot;??_);_(@_)">
                  <c:v>12412307</c:v>
                </c:pt>
                <c:pt idx="112" formatCode="_(* #,##0_);_(* \(#,##0\);_(* &quot;-&quot;??_);_(@_)">
                  <c:v>10798260</c:v>
                </c:pt>
                <c:pt idx="113" formatCode="_(* #,##0_);_(* \(#,##0\);_(* &quot;-&quot;??_);_(@_)">
                  <c:v>9501625</c:v>
                </c:pt>
                <c:pt idx="114" formatCode="_(* #,##0_);_(* \(#,##0\);_(* &quot;-&quot;??_);_(@_)">
                  <c:v>9571316</c:v>
                </c:pt>
                <c:pt idx="115" formatCode="_(* #,##0_);_(* \(#,##0\);_(* &quot;-&quot;??_);_(@_)">
                  <c:v>13702669</c:v>
                </c:pt>
                <c:pt idx="116" formatCode="_(* #,##0_);_(* \(#,##0\);_(* &quot;-&quot;??_);_(@_)">
                  <c:v>11723737</c:v>
                </c:pt>
                <c:pt idx="117" formatCode="_(* #,##0_);_(* \(#,##0\);_(* &quot;-&quot;??_);_(@_)">
                  <c:v>11741032</c:v>
                </c:pt>
                <c:pt idx="118" formatCode="_(* #,##0_);_(* \(#,##0\);_(* &quot;-&quot;??_);_(@_)">
                  <c:v>12310466</c:v>
                </c:pt>
                <c:pt idx="119" formatCode="_(* #,##0_);_(* \(#,##0\);_(* &quot;-&quot;??_);_(@_)">
                  <c:v>12390349</c:v>
                </c:pt>
                <c:pt idx="120" formatCode="_(* #,##0_);_(* \(#,##0\);_(* &quot;-&quot;??_);_(@_)">
                  <c:v>11913579</c:v>
                </c:pt>
                <c:pt idx="121" formatCode="_(* #,##0_);_(* \(#,##0\);_(* &quot;-&quot;??_);_(@_)">
                  <c:v>10926824</c:v>
                </c:pt>
                <c:pt idx="122" formatCode="_(* #,##0_);_(* \(#,##0\);_(* &quot;-&quot;??_);_(@_)">
                  <c:v>13242921</c:v>
                </c:pt>
                <c:pt idx="123" formatCode="_(* #,##0_);_(* \(#,##0\);_(* &quot;-&quot;??_);_(@_)">
                  <c:v>13549405</c:v>
                </c:pt>
                <c:pt idx="124" formatCode="_(* #,##0_);_(* \(#,##0\);_(* &quot;-&quot;??_);_(@_)">
                  <c:v>15125416</c:v>
                </c:pt>
                <c:pt idx="125" formatCode="_(* #,##0_);_(* \(#,##0\);_(* &quot;-&quot;??_);_(@_)">
                  <c:v>13745912</c:v>
                </c:pt>
                <c:pt idx="126" formatCode="_(* #,##0_);_(* \(#,##0\);_(* &quot;-&quot;??_);_(@_)">
                  <c:v>12701901</c:v>
                </c:pt>
                <c:pt idx="127" formatCode="_(* #,##0_);_(* \(#,##0\);_(* &quot;-&quot;??_);_(@_)">
                  <c:v>14091699</c:v>
                </c:pt>
                <c:pt idx="128" formatCode="_(* #,##0_);_(* \(#,##0\);_(* &quot;-&quot;??_);_(@_)">
                  <c:v>14282017</c:v>
                </c:pt>
                <c:pt idx="129" formatCode="_(* #,##0_);_(* \(#,##0\);_(* &quot;-&quot;??_);_(@_)">
                  <c:v>13871996</c:v>
                </c:pt>
                <c:pt idx="130" formatCode="_(* #,##0_);_(* \(#,##0\);_(* &quot;-&quot;??_);_(@_)">
                  <c:v>13777558</c:v>
                </c:pt>
                <c:pt idx="131" formatCode="_(* #,##0_);_(* \(#,##0\);_(* &quot;-&quot;??_);_(@_)">
                  <c:v>11237229</c:v>
                </c:pt>
                <c:pt idx="132" formatCode="_(* #,##0_);_(* \(#,##0\);_(* &quot;-&quot;??_);_(@_)">
                  <c:v>12612881</c:v>
                </c:pt>
                <c:pt idx="133" formatCode="_(* #,##0_);_(* \(#,##0\);_(* &quot;-&quot;??_);_(@_)">
                  <c:v>13085102</c:v>
                </c:pt>
                <c:pt idx="134" formatCode="_(* #,##0_);_(* \(#,##0\);_(* &quot;-&quot;??_);_(@_)">
                  <c:v>11846233</c:v>
                </c:pt>
                <c:pt idx="135" formatCode="_(* #,##0_);_(* \(#,##0\);_(* &quot;-&quot;??_);_(@_)">
                  <c:v>11961197</c:v>
                </c:pt>
                <c:pt idx="136" formatCode="_(* #,##0_);_(* \(#,##0\);_(* &quot;-&quot;??_);_(@_)">
                  <c:v>12832612</c:v>
                </c:pt>
                <c:pt idx="137" formatCode="_(* #,##0_);_(* \(#,##0\);_(* &quot;-&quot;??_);_(@_)">
                  <c:v>11656724</c:v>
                </c:pt>
                <c:pt idx="138" formatCode="_(* #,##0_);_(* \(#,##0\);_(* &quot;-&quot;??_);_(@_)">
                  <c:v>11220932</c:v>
                </c:pt>
                <c:pt idx="139" formatCode="_(* #,##0_);_(* \(#,##0\);_(* &quot;-&quot;??_);_(@_)">
                  <c:v>12210435</c:v>
                </c:pt>
                <c:pt idx="140" formatCode="_(* #,##0_);_(* \(#,##0\);_(* &quot;-&quot;??_);_(@_)">
                  <c:v>10796511</c:v>
                </c:pt>
                <c:pt idx="141" formatCode="_(* #,##0_);_(* \(#,##0\);_(* &quot;-&quot;??_);_(@_)">
                  <c:v>13441457</c:v>
                </c:pt>
                <c:pt idx="142" formatCode="_(* #,##0_);_(* \(#,##0\);_(* &quot;-&quot;??_);_(@_)">
                  <c:v>9233624</c:v>
                </c:pt>
                <c:pt idx="143" formatCode="_(* #,##0_);_(* \(#,##0\);_(* &quot;-&quot;??_);_(@_)">
                  <c:v>10948266</c:v>
                </c:pt>
                <c:pt idx="144" formatCode="_(* #,##0_);_(* \(#,##0\);_(* &quot;-&quot;??_);_(@_)">
                  <c:v>11520370</c:v>
                </c:pt>
                <c:pt idx="145" formatCode="_(* #,##0_);_(* \(#,##0\);_(* &quot;-&quot;??_);_(@_)">
                  <c:v>10741788</c:v>
                </c:pt>
                <c:pt idx="146" formatCode="_(* #,##0_);_(* \(#,##0\);_(* &quot;-&quot;??_);_(@_)">
                  <c:v>11131479</c:v>
                </c:pt>
                <c:pt idx="147" formatCode="_(* #,##0_);_(* \(#,##0\);_(* &quot;-&quot;??_);_(@_)">
                  <c:v>10232534</c:v>
                </c:pt>
                <c:pt idx="148" formatCode="_(* #,##0_);_(* \(#,##0\);_(* &quot;-&quot;??_);_(@_)">
                  <c:v>11295737</c:v>
                </c:pt>
                <c:pt idx="149" formatCode="_(* #,##0_);_(* \(#,##0\);_(* &quot;-&quot;??_);_(@_)">
                  <c:v>11045018</c:v>
                </c:pt>
                <c:pt idx="150" formatCode="_(* #,##0_);_(* \(#,##0\);_(* &quot;-&quot;??_);_(@_)">
                  <c:v>11023887</c:v>
                </c:pt>
                <c:pt idx="151" formatCode="_(* #,##0_);_(* \(#,##0\);_(* &quot;-&quot;??_);_(@_)">
                  <c:v>11833121</c:v>
                </c:pt>
                <c:pt idx="152" formatCode="_(* #,##0_);_(* \(#,##0\);_(* &quot;-&quot;??_);_(@_)">
                  <c:v>11451910</c:v>
                </c:pt>
                <c:pt idx="153" formatCode="_(* #,##0_);_(* \(#,##0\);_(* &quot;-&quot;??_);_(@_)">
                  <c:v>11293135</c:v>
                </c:pt>
                <c:pt idx="154" formatCode="_(* #,##0_);_(* \(#,##0\);_(* &quot;-&quot;??_);_(@_)">
                  <c:v>12977742</c:v>
                </c:pt>
                <c:pt idx="155" formatCode="_(* #,##0_);_(* \(#,##0\);_(* &quot;-&quot;??_);_(@_)">
                  <c:v>11832068</c:v>
                </c:pt>
                <c:pt idx="156" formatCode="_(* #,##0_);_(* \(#,##0\);_(* &quot;-&quot;??_);_(@_)">
                  <c:v>12093858</c:v>
                </c:pt>
                <c:pt idx="157" formatCode="_(* #,##0_);_(* \(#,##0\);_(* &quot;-&quot;??_);_(@_)">
                  <c:v>11273324</c:v>
                </c:pt>
                <c:pt idx="158" formatCode="_(* #,##0_);_(* \(#,##0\);_(* &quot;-&quot;??_);_(@_)">
                  <c:v>12956560</c:v>
                </c:pt>
                <c:pt idx="159" formatCode="_(* #,##0_);_(* \(#,##0\);_(* &quot;-&quot;??_);_(@_)">
                  <c:v>11784654</c:v>
                </c:pt>
                <c:pt idx="160" formatCode="_(* #,##0_);_(* \(#,##0\);_(* &quot;-&quot;??_);_(@_)">
                  <c:v>10716292</c:v>
                </c:pt>
                <c:pt idx="161" formatCode="_(* #,##0_);_(* \(#,##0\);_(* &quot;-&quot;??_);_(@_)">
                  <c:v>12684103</c:v>
                </c:pt>
                <c:pt idx="162" formatCode="_(* #,##0_);_(* \(#,##0\);_(* &quot;-&quot;??_);_(@_)">
                  <c:v>12758611</c:v>
                </c:pt>
                <c:pt idx="163" formatCode="_(* #,##0_);_(* \(#,##0\);_(* &quot;-&quot;??_);_(@_)">
                  <c:v>12087712</c:v>
                </c:pt>
                <c:pt idx="164" formatCode="_(* #,##0_);_(* \(#,##0\);_(* &quot;-&quot;??_);_(@_)">
                  <c:v>10815771</c:v>
                </c:pt>
                <c:pt idx="165" formatCode="_(* #,##0_);_(* \(#,##0\);_(* &quot;-&quot;??_);_(@_)">
                  <c:v>11801570</c:v>
                </c:pt>
                <c:pt idx="166" formatCode="_(* #,##0_);_(* \(#,##0\);_(* &quot;-&quot;??_);_(@_)">
                  <c:v>14017386</c:v>
                </c:pt>
                <c:pt idx="167" formatCode="_(* #,##0_);_(* \(#,##0\);_(* &quot;-&quot;??_);_(@_)">
                  <c:v>13088123</c:v>
                </c:pt>
                <c:pt idx="168" formatCode="_(* #,##0_);_(* \(#,##0\);_(* &quot;-&quot;??_);_(@_)">
                  <c:v>12326455</c:v>
                </c:pt>
                <c:pt idx="169" formatCode="_(* #,##0_);_(* \(#,##0\);_(* &quot;-&quot;??_);_(@_)">
                  <c:v>13042637</c:v>
                </c:pt>
                <c:pt idx="170" formatCode="_(* #,##0_);_(* \(#,##0\);_(* &quot;-&quot;??_);_(@_)">
                  <c:v>11629492</c:v>
                </c:pt>
                <c:pt idx="171" formatCode="_(* #,##0_);_(* \(#,##0\);_(* &quot;-&quot;??_);_(@_)">
                  <c:v>13609999</c:v>
                </c:pt>
                <c:pt idx="172" formatCode="_(* #,##0_);_(* \(#,##0\);_(* &quot;-&quot;??_);_(@_)">
                  <c:v>12890581</c:v>
                </c:pt>
                <c:pt idx="173" formatCode="_(* #,##0_);_(* \(#,##0\);_(* &quot;-&quot;??_);_(@_)">
                  <c:v>12890239</c:v>
                </c:pt>
                <c:pt idx="174" formatCode="_(* #,##0_);_(* \(#,##0\);_(* &quot;-&quot;??_);_(@_)">
                  <c:v>12713015</c:v>
                </c:pt>
                <c:pt idx="175" formatCode="_(* #,##0_);_(* \(#,##0\);_(* &quot;-&quot;??_);_(@_)">
                  <c:v>14585974</c:v>
                </c:pt>
                <c:pt idx="176" formatCode="_(* #,##0_);_(* \(#,##0\);_(* &quot;-&quot;??_);_(@_)">
                  <c:v>12325764</c:v>
                </c:pt>
                <c:pt idx="177" formatCode="_(* #,##0_);_(* \(#,##0\);_(* &quot;-&quot;??_);_(@_)">
                  <c:v>11873430</c:v>
                </c:pt>
                <c:pt idx="178" formatCode="_(* #,##0_);_(* \(#,##0\);_(* &quot;-&quot;??_);_(@_)">
                  <c:v>12104560</c:v>
                </c:pt>
                <c:pt idx="179" formatCode="_(* #,##0_);_(* \(#,##0\);_(* &quot;-&quot;??_);_(@_)">
                  <c:v>12699494</c:v>
                </c:pt>
                <c:pt idx="180" formatCode="_(* #,##0_);_(* \(#,##0\);_(* &quot;-&quot;??_);_(@_)">
                  <c:v>12744746</c:v>
                </c:pt>
                <c:pt idx="181" formatCode="_(* #,##0_);_(* \(#,##0\);_(* &quot;-&quot;??_);_(@_)">
                  <c:v>12502238</c:v>
                </c:pt>
                <c:pt idx="182" formatCode="_(* #,##0_);_(* \(#,##0\);_(* &quot;-&quot;??_);_(@_)">
                  <c:v>11230427</c:v>
                </c:pt>
                <c:pt idx="183" formatCode="_(* #,##0_);_(* \(#,##0\);_(* &quot;-&quot;??_);_(@_)">
                  <c:v>12141200</c:v>
                </c:pt>
                <c:pt idx="184" formatCode="_(* #,##0_);_(* \(#,##0\);_(* &quot;-&quot;??_);_(@_)">
                  <c:v>12088679</c:v>
                </c:pt>
                <c:pt idx="185" formatCode="_(* #,##0_);_(* \(#,##0\);_(* &quot;-&quot;??_);_(@_)">
                  <c:v>11336573</c:v>
                </c:pt>
                <c:pt idx="186" formatCode="_(* #,##0_);_(* \(#,##0\);_(* &quot;-&quot;??_);_(@_)">
                  <c:v>11796400</c:v>
                </c:pt>
                <c:pt idx="187" formatCode="_(* #,##0_);_(* \(#,##0\);_(* &quot;-&quot;??_);_(@_)">
                  <c:v>11659617</c:v>
                </c:pt>
                <c:pt idx="188" formatCode="_(* #,##0_);_(* \(#,##0\);_(* &quot;-&quot;??_);_(@_)">
                  <c:v>12142222</c:v>
                </c:pt>
                <c:pt idx="189" formatCode="_(* #,##0_);_(* \(#,##0\);_(* &quot;-&quot;??_);_(@_)">
                  <c:v>12743932</c:v>
                </c:pt>
                <c:pt idx="190" formatCode="_(* #,##0_);_(* \(#,##0\);_(* &quot;-&quot;??_);_(@_)">
                  <c:v>12603931</c:v>
                </c:pt>
                <c:pt idx="191" formatCode="_(* #,##0_);_(* \(#,##0\);_(* &quot;-&quot;??_);_(@_)">
                  <c:v>14109199</c:v>
                </c:pt>
                <c:pt idx="192">
                  <c:v>14630617</c:v>
                </c:pt>
                <c:pt idx="193">
                  <c:v>14618790</c:v>
                </c:pt>
                <c:pt idx="194">
                  <c:v>12943013</c:v>
                </c:pt>
                <c:pt idx="195">
                  <c:v>14030418</c:v>
                </c:pt>
                <c:pt idx="196">
                  <c:v>12525747</c:v>
                </c:pt>
                <c:pt idx="197">
                  <c:v>12761866</c:v>
                </c:pt>
                <c:pt idx="198">
                  <c:v>11922582</c:v>
                </c:pt>
                <c:pt idx="199">
                  <c:v>12952147</c:v>
                </c:pt>
                <c:pt idx="200">
                  <c:v>11939477</c:v>
                </c:pt>
                <c:pt idx="201">
                  <c:v>12494355</c:v>
                </c:pt>
                <c:pt idx="202">
                  <c:v>13187676</c:v>
                </c:pt>
                <c:pt idx="203">
                  <c:v>12954966</c:v>
                </c:pt>
                <c:pt idx="204">
                  <c:v>13054759</c:v>
                </c:pt>
                <c:pt idx="205">
                  <c:v>12585016</c:v>
                </c:pt>
                <c:pt idx="206">
                  <c:v>13611618</c:v>
                </c:pt>
                <c:pt idx="207">
                  <c:v>12373280</c:v>
                </c:pt>
                <c:pt idx="208">
                  <c:v>12094545</c:v>
                </c:pt>
                <c:pt idx="209">
                  <c:v>12475635</c:v>
                </c:pt>
                <c:pt idx="210">
                  <c:v>12348238</c:v>
                </c:pt>
                <c:pt idx="211">
                  <c:v>12002651</c:v>
                </c:pt>
                <c:pt idx="212">
                  <c:v>11623625</c:v>
                </c:pt>
                <c:pt idx="213">
                  <c:v>13050630</c:v>
                </c:pt>
                <c:pt idx="214">
                  <c:v>12227181</c:v>
                </c:pt>
                <c:pt idx="215">
                  <c:v>12273519</c:v>
                </c:pt>
                <c:pt idx="216">
                  <c:v>13125039</c:v>
                </c:pt>
                <c:pt idx="217">
                  <c:v>10446461</c:v>
                </c:pt>
                <c:pt idx="218">
                  <c:v>10680619</c:v>
                </c:pt>
                <c:pt idx="219">
                  <c:v>11676423</c:v>
                </c:pt>
                <c:pt idx="220">
                  <c:v>13110777</c:v>
                </c:pt>
              </c:numCache>
            </c:numRef>
          </c:val>
          <c:smooth val="0"/>
          <c:extLst>
            <c:ext xmlns:c16="http://schemas.microsoft.com/office/drawing/2014/chart" uri="{C3380CC4-5D6E-409C-BE32-E72D297353CC}">
              <c16:uniqueId val="{00000000-5C36-40E8-8EFE-6AA82597ED21}"/>
            </c:ext>
          </c:extLst>
        </c:ser>
        <c:dLbls>
          <c:showLegendKey val="0"/>
          <c:showVal val="0"/>
          <c:showCatName val="0"/>
          <c:showSerName val="0"/>
          <c:showPercent val="0"/>
          <c:showBubbleSize val="0"/>
        </c:dLbls>
        <c:smooth val="0"/>
        <c:axId val="1270979952"/>
        <c:axId val="1270988480"/>
      </c:lineChart>
      <c:dateAx>
        <c:axId val="1270979952"/>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0988480"/>
        <c:crosses val="autoZero"/>
        <c:auto val="1"/>
        <c:lblOffset val="100"/>
        <c:baseTimeUnit val="days"/>
      </c:dateAx>
      <c:valAx>
        <c:axId val="1270988480"/>
        <c:scaling>
          <c:orientation val="minMax"/>
          <c:min val="8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0979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r>
              <a:rPr lang="en-US"/>
              <a:t>Dairy Margin Coverage</a:t>
            </a:r>
          </a:p>
          <a:p>
            <a:pPr>
              <a:defRPr/>
            </a:pPr>
            <a:r>
              <a:rPr lang="en-US"/>
              <a:t>$9.50/cwt at 15 cents</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1"/>
          <c:cat>
            <c:multiLvlStrRef>
              <c:f>'Monthly since 2015'!$A$183:$B$228</c:f>
              <c:multiLvlStrCache>
                <c:ptCount val="46"/>
                <c:lvl>
                  <c:pt idx="0">
                    <c:v> </c:v>
                  </c:pt>
                  <c:pt idx="1">
                    <c:v> </c:v>
                  </c:pt>
                  <c:pt idx="2">
                    <c:v> </c:v>
                  </c:pt>
                  <c:pt idx="3">
                    <c:v> </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pt idx="19">
                    <c:v> </c:v>
                  </c:pt>
                  <c:pt idx="20">
                    <c:v> </c:v>
                  </c:pt>
                  <c:pt idx="21">
                    <c:v> </c:v>
                  </c:pt>
                  <c:pt idx="22">
                    <c:v> </c:v>
                  </c:pt>
                  <c:pt idx="23">
                    <c:v> </c:v>
                  </c:pt>
                  <c:pt idx="24">
                    <c:v> </c:v>
                  </c:pt>
                  <c:pt idx="25">
                    <c:v> </c:v>
                  </c:pt>
                  <c:pt idx="26">
                    <c:v> </c:v>
                  </c:pt>
                  <c:pt idx="27">
                    <c:v> </c:v>
                  </c:pt>
                  <c:pt idx="28">
                    <c:v> </c:v>
                  </c:pt>
                  <c:pt idx="29">
                    <c:v> </c:v>
                  </c:pt>
                  <c:pt idx="30">
                    <c:v> </c:v>
                  </c:pt>
                  <c:pt idx="31">
                    <c:v> </c:v>
                  </c:pt>
                  <c:pt idx="32">
                    <c:v> </c:v>
                  </c:pt>
                  <c:pt idx="33">
                    <c:v> </c:v>
                  </c:pt>
                  <c:pt idx="34">
                    <c:v> </c:v>
                  </c:pt>
                  <c:pt idx="35">
                    <c:v> </c:v>
                  </c:pt>
                  <c:pt idx="36">
                    <c:v> </c:v>
                  </c:pt>
                  <c:pt idx="37">
                    <c:v> </c:v>
                  </c:pt>
                  <c:pt idx="38">
                    <c:v> </c:v>
                  </c:pt>
                  <c:pt idx="39">
                    <c:v> </c:v>
                  </c:pt>
                  <c:pt idx="40">
                    <c:v> </c:v>
                  </c:pt>
                  <c:pt idx="41">
                    <c:v> </c:v>
                  </c:pt>
                  <c:pt idx="42">
                    <c:v> </c:v>
                  </c:pt>
                  <c:pt idx="43">
                    <c:v> </c:v>
                  </c:pt>
                  <c:pt idx="44">
                    <c:v> </c:v>
                  </c:pt>
                  <c:pt idx="45">
                    <c:v> </c:v>
                  </c:pt>
                </c:lvl>
                <c:lvl>
                  <c:pt idx="0">
                    <c:v>2015</c:v>
                  </c:pt>
                  <c:pt idx="12">
                    <c:v>2016</c:v>
                  </c:pt>
                  <c:pt idx="24">
                    <c:v>2017</c:v>
                  </c:pt>
                  <c:pt idx="36">
                    <c:v>2018</c:v>
                  </c:pt>
                </c:lvl>
              </c:multiLvlStrCache>
            </c:multiLvlStrRef>
          </c:cat>
          <c:val>
            <c:numRef>
              <c:f>'Monthly since 2015'!$P$183:$P$228</c:f>
              <c:numCache>
                <c:formatCode>General</c:formatCode>
                <c:ptCount val="46"/>
                <c:pt idx="0">
                  <c:v>1.0143899999999992</c:v>
                </c:pt>
                <c:pt idx="1">
                  <c:v>1.6946100000000004</c:v>
                </c:pt>
                <c:pt idx="2">
                  <c:v>1.82382</c:v>
                </c:pt>
                <c:pt idx="3">
                  <c:v>1.86788</c:v>
                </c:pt>
                <c:pt idx="4">
                  <c:v>1.51763</c:v>
                </c:pt>
                <c:pt idx="5">
                  <c:v>1.1916899999999999</c:v>
                </c:pt>
                <c:pt idx="6">
                  <c:v>1.9034100000000005</c:v>
                </c:pt>
                <c:pt idx="7">
                  <c:v>1.4064000000000001</c:v>
                </c:pt>
                <c:pt idx="8">
                  <c:v>0.40090999999999999</c:v>
                </c:pt>
                <c:pt idx="9">
                  <c:v>0.13487999999999936</c:v>
                </c:pt>
                <c:pt idx="10">
                  <c:v>-0.15</c:v>
                </c:pt>
                <c:pt idx="11">
                  <c:v>0.25060000000000071</c:v>
                </c:pt>
                <c:pt idx="12">
                  <c:v>1.2451100000000008</c:v>
                </c:pt>
                <c:pt idx="13">
                  <c:v>1.4363300000000003</c:v>
                </c:pt>
                <c:pt idx="14">
                  <c:v>1.8829100000000003</c:v>
                </c:pt>
                <c:pt idx="15">
                  <c:v>2.5197300000000005</c:v>
                </c:pt>
                <c:pt idx="16">
                  <c:v>3.5779799999999997</c:v>
                </c:pt>
                <c:pt idx="17">
                  <c:v>3.5964899999999997</c:v>
                </c:pt>
                <c:pt idx="18">
                  <c:v>1.7604599999999997</c:v>
                </c:pt>
                <c:pt idx="19">
                  <c:v>8.9169999999999666E-2</c:v>
                </c:pt>
                <c:pt idx="20">
                  <c:v>-0.13483000000000053</c:v>
                </c:pt>
                <c:pt idx="21">
                  <c:v>0.50497000000000047</c:v>
                </c:pt>
                <c:pt idx="22">
                  <c:v>-0.15</c:v>
                </c:pt>
                <c:pt idx="23">
                  <c:v>-0.15</c:v>
                </c:pt>
                <c:pt idx="24">
                  <c:v>-0.15</c:v>
                </c:pt>
                <c:pt idx="25">
                  <c:v>-0.15</c:v>
                </c:pt>
                <c:pt idx="26">
                  <c:v>-1.9299999999994044E-3</c:v>
                </c:pt>
                <c:pt idx="27">
                  <c:v>0.80391000000000046</c:v>
                </c:pt>
                <c:pt idx="28">
                  <c:v>0.73574000000000017</c:v>
                </c:pt>
                <c:pt idx="29">
                  <c:v>2.239999999999967E-2</c:v>
                </c:pt>
                <c:pt idx="30">
                  <c:v>0.27286999999999961</c:v>
                </c:pt>
                <c:pt idx="31">
                  <c:v>-0.15</c:v>
                </c:pt>
                <c:pt idx="32">
                  <c:v>-0.15</c:v>
                </c:pt>
                <c:pt idx="33">
                  <c:v>-0.15</c:v>
                </c:pt>
                <c:pt idx="34">
                  <c:v>-0.15</c:v>
                </c:pt>
                <c:pt idx="35">
                  <c:v>-1.098999999999925E-2</c:v>
                </c:pt>
                <c:pt idx="36">
                  <c:v>1.2329499999999993</c:v>
                </c:pt>
                <c:pt idx="37">
                  <c:v>2.46651</c:v>
                </c:pt>
                <c:pt idx="38">
                  <c:v>2.5816300000000001</c:v>
                </c:pt>
                <c:pt idx="39">
                  <c:v>2.7336500000000004</c:v>
                </c:pt>
                <c:pt idx="40">
                  <c:v>2.5690700000000004</c:v>
                </c:pt>
                <c:pt idx="41">
                  <c:v>1.9847899999999998</c:v>
                </c:pt>
                <c:pt idx="42">
                  <c:v>2.6318500000000005</c:v>
                </c:pt>
                <c:pt idx="43">
                  <c:v>1.9233100000000003</c:v>
                </c:pt>
                <c:pt idx="44">
                  <c:v>1.0924400000000003</c:v>
                </c:pt>
                <c:pt idx="45">
                  <c:v>0.39260000000000017</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c14:spPr>
              </c14:invertSolidFillFmt>
            </c:ext>
            <c:ext xmlns:c16="http://schemas.microsoft.com/office/drawing/2014/chart" uri="{C3380CC4-5D6E-409C-BE32-E72D297353CC}">
              <c16:uniqueId val="{00000000-2DC6-4CAA-8AA7-383C85AEE0FF}"/>
            </c:ext>
          </c:extLst>
        </c:ser>
        <c:dLbls>
          <c:showLegendKey val="0"/>
          <c:showVal val="0"/>
          <c:showCatName val="0"/>
          <c:showSerName val="0"/>
          <c:showPercent val="0"/>
          <c:showBubbleSize val="0"/>
        </c:dLbls>
        <c:gapWidth val="0"/>
        <c:overlap val="-27"/>
        <c:axId val="543061200"/>
        <c:axId val="543061528"/>
      </c:barChart>
      <c:catAx>
        <c:axId val="543061200"/>
        <c:scaling>
          <c:orientation val="minMax"/>
        </c:scaling>
        <c:delete val="0"/>
        <c:axPos val="b"/>
        <c:numFmt formatCode="m/d/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543061528"/>
        <c:crosses val="autoZero"/>
        <c:auto val="1"/>
        <c:lblAlgn val="ctr"/>
        <c:lblOffset val="100"/>
        <c:tickLblSkip val="1"/>
        <c:noMultiLvlLbl val="0"/>
      </c:catAx>
      <c:valAx>
        <c:axId val="543061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r>
                  <a:rPr lang="en-US"/>
                  <a:t>Net Payment Per Cwt</a:t>
                </a:r>
              </a:p>
            </c:rich>
          </c:tx>
          <c:layout>
            <c:manualLayout>
              <c:xMode val="edge"/>
              <c:yMode val="edge"/>
              <c:x val="8.6759799770550726E-3"/>
              <c:y val="0.1479716948848399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54306120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latin typeface="Century Gothic" panose="020B0502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r>
              <a:rPr lang="en-US"/>
              <a:t>Dairy Margin Coverage</a:t>
            </a:r>
          </a:p>
          <a:p>
            <a:pPr>
              <a:defRPr/>
            </a:pPr>
            <a:r>
              <a:rPr lang="en-US"/>
              <a:t>$9.50/cwt at 15 cents</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'Annual since 2000'!$B$1</c:f>
              <c:strCache>
                <c:ptCount val="1"/>
                <c:pt idx="0">
                  <c:v>Annual net benefit</c:v>
                </c:pt>
              </c:strCache>
            </c:strRef>
          </c:tx>
          <c:spPr>
            <a:solidFill>
              <a:srgbClr val="548235"/>
            </a:solidFill>
            <a:ln>
              <a:noFill/>
            </a:ln>
            <a:effectLst/>
          </c:spPr>
          <c:invertIfNegative val="1"/>
          <c:cat>
            <c:numRef>
              <c:f>'Annual since 2000'!$A$2:$A$20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'Annual since 2000'!$B$2:$B$20</c:f>
              <c:numCache>
                <c:formatCode>General</c:formatCode>
                <c:ptCount val="19"/>
                <c:pt idx="0">
                  <c:v>1.4609000000000001</c:v>
                </c:pt>
                <c:pt idx="1">
                  <c:v>0.1052</c:v>
                </c:pt>
                <c:pt idx="2">
                  <c:v>2.1537999999999999</c:v>
                </c:pt>
                <c:pt idx="3">
                  <c:v>2.0518000000000001</c:v>
                </c:pt>
                <c:pt idx="4">
                  <c:v>0.19009999999999999</c:v>
                </c:pt>
                <c:pt idx="5">
                  <c:v>-0.12989999999999999</c:v>
                </c:pt>
                <c:pt idx="6">
                  <c:v>1.6794</c:v>
                </c:pt>
                <c:pt idx="7">
                  <c:v>0.1295</c:v>
                </c:pt>
                <c:pt idx="8">
                  <c:v>1.0331999999999999</c:v>
                </c:pt>
                <c:pt idx="9">
                  <c:v>4.7972999999999999</c:v>
                </c:pt>
                <c:pt idx="10">
                  <c:v>1.0986</c:v>
                </c:pt>
                <c:pt idx="11">
                  <c:v>0.57269999999999999</c:v>
                </c:pt>
                <c:pt idx="12">
                  <c:v>4.0359999999999996</c:v>
                </c:pt>
                <c:pt idx="13">
                  <c:v>2.4872000000000001</c:v>
                </c:pt>
                <c:pt idx="14">
                  <c:v>-0.15</c:v>
                </c:pt>
                <c:pt idx="15">
                  <c:v>1.0880000000000001</c:v>
                </c:pt>
                <c:pt idx="16">
                  <c:v>1.3482000000000001</c:v>
                </c:pt>
                <c:pt idx="17">
                  <c:v>7.6799999999999993E-2</c:v>
                </c:pt>
                <c:pt idx="18">
                  <c:v>1.9609000000000001</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c14:spPr>
              </c14:invertSolidFillFmt>
            </c:ext>
            <c:ext xmlns:c16="http://schemas.microsoft.com/office/drawing/2014/chart" uri="{C3380CC4-5D6E-409C-BE32-E72D297353CC}">
              <c16:uniqueId val="{00000000-791A-4E2B-B584-DF2BD1BCDDE5}"/>
            </c:ext>
          </c:extLst>
        </c:ser>
        <c:dLbls>
          <c:showLegendKey val="0"/>
          <c:showVal val="0"/>
          <c:showCatName val="0"/>
          <c:showSerName val="0"/>
          <c:showPercent val="0"/>
          <c:showBubbleSize val="0"/>
        </c:dLbls>
        <c:gapWidth val="12"/>
        <c:overlap val="-27"/>
        <c:axId val="1098696472"/>
        <c:axId val="1098691880"/>
      </c:barChart>
      <c:catAx>
        <c:axId val="1098696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098691880"/>
        <c:crosses val="autoZero"/>
        <c:auto val="1"/>
        <c:lblAlgn val="ctr"/>
        <c:lblOffset val="100"/>
        <c:noMultiLvlLbl val="0"/>
      </c:catAx>
      <c:valAx>
        <c:axId val="1098691880"/>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r>
                  <a:rPr lang="en-US"/>
                  <a:t>Net benefit </a:t>
                </a:r>
              </a:p>
              <a:p>
                <a:pPr>
                  <a:defRPr/>
                </a:pPr>
                <a:r>
                  <a:rPr lang="en-US"/>
                  <a:t>(indemnity minus premiums)</a:t>
                </a:r>
              </a:p>
            </c:rich>
          </c:tx>
          <c:layout>
            <c:manualLayout>
              <c:xMode val="edge"/>
              <c:yMode val="edge"/>
              <c:x val="7.0840712393357196E-3"/>
              <c:y val="0.1598637108038844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09869647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40000"/>
                <a:lumOff val="60000"/>
              </a:schemeClr>
            </a:solidFill>
            <a:ln>
              <a:solidFill>
                <a:schemeClr val="tx1"/>
              </a:solidFill>
            </a:ln>
            <a:effectLst/>
          </c:spPr>
          <c:invertIfNegative val="0"/>
          <c:cat>
            <c:numRef>
              <c:f>'BF0840E0-94A1-309A-A0EF-93838D4'!$B$2:$B$49</c:f>
              <c:numCache>
                <c:formatCode>General</c:formatCode>
                <c:ptCount val="48"/>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numCache>
            </c:numRef>
          </c:cat>
          <c:val>
            <c:numRef>
              <c:f>'BF0840E0-94A1-309A-A0EF-93838D4'!$S$2:$S$49</c:f>
              <c:numCache>
                <c:formatCode>#,##0</c:formatCode>
                <c:ptCount val="48"/>
                <c:pt idx="0">
                  <c:v>1107710</c:v>
                </c:pt>
                <c:pt idx="1">
                  <c:v>1008750</c:v>
                </c:pt>
                <c:pt idx="2">
                  <c:v>898250</c:v>
                </c:pt>
                <c:pt idx="3">
                  <c:v>801550</c:v>
                </c:pt>
                <c:pt idx="4">
                  <c:v>722150</c:v>
                </c:pt>
                <c:pt idx="5">
                  <c:v>647860</c:v>
                </c:pt>
                <c:pt idx="6">
                  <c:v>591870</c:v>
                </c:pt>
                <c:pt idx="7">
                  <c:v>539350</c:v>
                </c:pt>
                <c:pt idx="8">
                  <c:v>497040</c:v>
                </c:pt>
                <c:pt idx="9">
                  <c:v>470240</c:v>
                </c:pt>
                <c:pt idx="10">
                  <c:v>443610</c:v>
                </c:pt>
                <c:pt idx="11">
                  <c:v>416160</c:v>
                </c:pt>
                <c:pt idx="12">
                  <c:v>393510</c:v>
                </c:pt>
                <c:pt idx="13">
                  <c:v>369210</c:v>
                </c:pt>
                <c:pt idx="14">
                  <c:v>349470</c:v>
                </c:pt>
                <c:pt idx="15">
                  <c:v>334180</c:v>
                </c:pt>
                <c:pt idx="16">
                  <c:v>320160</c:v>
                </c:pt>
                <c:pt idx="17">
                  <c:v>307920</c:v>
                </c:pt>
                <c:pt idx="18">
                  <c:v>297740</c:v>
                </c:pt>
                <c:pt idx="19">
                  <c:v>282430</c:v>
                </c:pt>
                <c:pt idx="20">
                  <c:v>269050</c:v>
                </c:pt>
                <c:pt idx="21">
                  <c:v>249190</c:v>
                </c:pt>
                <c:pt idx="22">
                  <c:v>227880</c:v>
                </c:pt>
                <c:pt idx="23">
                  <c:v>216130</c:v>
                </c:pt>
                <c:pt idx="24">
                  <c:v>202890</c:v>
                </c:pt>
                <c:pt idx="25">
                  <c:v>192660</c:v>
                </c:pt>
                <c:pt idx="26">
                  <c:v>180640</c:v>
                </c:pt>
                <c:pt idx="27">
                  <c:v>170500</c:v>
                </c:pt>
                <c:pt idx="28">
                  <c:v>157150</c:v>
                </c:pt>
                <c:pt idx="29">
                  <c:v>148140</c:v>
                </c:pt>
                <c:pt idx="30">
                  <c:v>139670</c:v>
                </c:pt>
                <c:pt idx="31">
                  <c:v>130980</c:v>
                </c:pt>
                <c:pt idx="32">
                  <c:v>123700</c:v>
                </c:pt>
                <c:pt idx="33">
                  <c:v>117145</c:v>
                </c:pt>
                <c:pt idx="34">
                  <c:v>110855</c:v>
                </c:pt>
                <c:pt idx="35">
                  <c:v>105055</c:v>
                </c:pt>
                <c:pt idx="36">
                  <c:v>97460</c:v>
                </c:pt>
                <c:pt idx="37">
                  <c:v>91240</c:v>
                </c:pt>
                <c:pt idx="38">
                  <c:v>86360</c:v>
                </c:pt>
                <c:pt idx="39">
                  <c:v>81520</c:v>
                </c:pt>
                <c:pt idx="40">
                  <c:v>78300</c:v>
                </c:pt>
                <c:pt idx="41">
                  <c:v>74880</c:v>
                </c:pt>
                <c:pt idx="42">
                  <c:v>69995</c:v>
                </c:pt>
                <c:pt idx="43">
                  <c:v>67000</c:v>
                </c:pt>
                <c:pt idx="44">
                  <c:v>65000</c:v>
                </c:pt>
                <c:pt idx="45">
                  <c:v>62500</c:v>
                </c:pt>
                <c:pt idx="46">
                  <c:v>60000</c:v>
                </c:pt>
                <c:pt idx="47">
                  <c:v>58000</c:v>
                </c:pt>
              </c:numCache>
            </c:numRef>
          </c:val>
          <c:extLst>
            <c:ext xmlns:c16="http://schemas.microsoft.com/office/drawing/2014/chart" uri="{C3380CC4-5D6E-409C-BE32-E72D297353CC}">
              <c16:uniqueId val="{00000000-FC57-486D-8590-5150CCD34068}"/>
            </c:ext>
          </c:extLst>
        </c:ser>
        <c:dLbls>
          <c:showLegendKey val="0"/>
          <c:showVal val="0"/>
          <c:showCatName val="0"/>
          <c:showSerName val="0"/>
          <c:showPercent val="0"/>
          <c:showBubbleSize val="0"/>
        </c:dLbls>
        <c:gapWidth val="0"/>
        <c:overlap val="-27"/>
        <c:axId val="379690048"/>
        <c:axId val="379699456"/>
      </c:barChart>
      <c:catAx>
        <c:axId val="3796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ysClr val="windowText" lastClr="000000"/>
                </a:solidFill>
                <a:latin typeface="+mj-lt"/>
                <a:ea typeface="+mn-ea"/>
                <a:cs typeface="+mn-cs"/>
              </a:defRPr>
            </a:pPr>
            <a:endParaRPr lang="en-US"/>
          </a:p>
        </c:txPr>
        <c:crossAx val="379699456"/>
        <c:crosses val="autoZero"/>
        <c:auto val="1"/>
        <c:lblAlgn val="ctr"/>
        <c:lblOffset val="100"/>
        <c:noMultiLvlLbl val="0"/>
      </c:catAx>
      <c:valAx>
        <c:axId val="37969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r>
                  <a:rPr lang="en-US"/>
                  <a:t>Number</a:t>
                </a:r>
                <a:r>
                  <a:rPr lang="en-US" baseline="0"/>
                  <a:t> of Dairy Farms</a:t>
                </a:r>
                <a:endParaRPr lang="en-US"/>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379690048"/>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5">
                <a:lumMod val="40000"/>
                <a:lumOff val="60000"/>
              </a:schemeClr>
            </a:solidFill>
            <a:ln>
              <a:solidFill>
                <a:schemeClr val="tx1"/>
              </a:solidFill>
            </a:ln>
            <a:effectLst/>
          </c:spPr>
          <c:invertIfNegative val="0"/>
          <c:cat>
            <c:numRef>
              <c:f>'BF0840E0-94A1-309A-A0EF-93838D4'!$B$3:$B$49</c:f>
              <c:numCache>
                <c:formatCode>General</c:formatCode>
                <c:ptCount val="47"/>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numCache>
            </c:numRef>
          </c:cat>
          <c:val>
            <c:numRef>
              <c:f>'BF0840E0-94A1-309A-A0EF-93838D4'!$U$3:$U$49</c:f>
              <c:numCache>
                <c:formatCode>0.0%</c:formatCode>
                <c:ptCount val="47"/>
                <c:pt idx="0">
                  <c:v>8.933746197109349E-2</c:v>
                </c:pt>
                <c:pt idx="1">
                  <c:v>0.109541511771995</c:v>
                </c:pt>
                <c:pt idx="2">
                  <c:v>0.10765377122182018</c:v>
                </c:pt>
                <c:pt idx="3">
                  <c:v>9.905807497972674E-2</c:v>
                </c:pt>
                <c:pt idx="4">
                  <c:v>0.10287336425950289</c:v>
                </c:pt>
                <c:pt idx="5">
                  <c:v>8.6422992621862704E-2</c:v>
                </c:pt>
                <c:pt idx="6">
                  <c:v>8.8735702096744196E-2</c:v>
                </c:pt>
                <c:pt idx="7">
                  <c:v>7.8446277927134545E-2</c:v>
                </c:pt>
                <c:pt idx="8">
                  <c:v>5.3919201673909511E-2</c:v>
                </c:pt>
                <c:pt idx="9">
                  <c:v>5.6630656685947578E-2</c:v>
                </c:pt>
                <c:pt idx="10">
                  <c:v>6.1878677216473887E-2</c:v>
                </c:pt>
                <c:pt idx="11">
                  <c:v>5.4426182237600873E-2</c:v>
                </c:pt>
                <c:pt idx="12">
                  <c:v>6.1751924982846651E-2</c:v>
                </c:pt>
                <c:pt idx="13">
                  <c:v>5.3465507434793169E-2</c:v>
                </c:pt>
                <c:pt idx="14">
                  <c:v>4.3751967264715086E-2</c:v>
                </c:pt>
                <c:pt idx="15">
                  <c:v>4.1953438266802312E-2</c:v>
                </c:pt>
                <c:pt idx="16">
                  <c:v>3.8230884557721168E-2</c:v>
                </c:pt>
                <c:pt idx="17">
                  <c:v>3.3060535203949026E-2</c:v>
                </c:pt>
                <c:pt idx="18">
                  <c:v>5.1420702626452597E-2</c:v>
                </c:pt>
                <c:pt idx="19">
                  <c:v>4.7374570690082551E-2</c:v>
                </c:pt>
                <c:pt idx="20">
                  <c:v>7.381527597100912E-2</c:v>
                </c:pt>
                <c:pt idx="21">
                  <c:v>8.5517075324049951E-2</c:v>
                </c:pt>
                <c:pt idx="22">
                  <c:v>5.156222573284186E-2</c:v>
                </c:pt>
                <c:pt idx="23">
                  <c:v>6.1259427196594607E-2</c:v>
                </c:pt>
                <c:pt idx="24">
                  <c:v>5.0421410616590223E-2</c:v>
                </c:pt>
                <c:pt idx="25">
                  <c:v>6.23897020658154E-2</c:v>
                </c:pt>
                <c:pt idx="26">
                  <c:v>5.6133746678476482E-2</c:v>
                </c:pt>
                <c:pt idx="27">
                  <c:v>7.8299120234604058E-2</c:v>
                </c:pt>
                <c:pt idx="28">
                  <c:v>5.733375755647474E-2</c:v>
                </c:pt>
                <c:pt idx="29">
                  <c:v>5.7175644660456326E-2</c:v>
                </c:pt>
                <c:pt idx="30">
                  <c:v>6.2218085487219854E-2</c:v>
                </c:pt>
                <c:pt idx="31">
                  <c:v>5.5581004733547101E-2</c:v>
                </c:pt>
                <c:pt idx="32">
                  <c:v>5.299110751818914E-2</c:v>
                </c:pt>
                <c:pt idx="33">
                  <c:v>5.3694139741346181E-2</c:v>
                </c:pt>
                <c:pt idx="34">
                  <c:v>5.2320598980650446E-2</c:v>
                </c:pt>
                <c:pt idx="35">
                  <c:v>7.2295464280614952E-2</c:v>
                </c:pt>
                <c:pt idx="36">
                  <c:v>6.3821054791709408E-2</c:v>
                </c:pt>
                <c:pt idx="37">
                  <c:v>5.3485313459009198E-2</c:v>
                </c:pt>
                <c:pt idx="38">
                  <c:v>5.6044465030106516E-2</c:v>
                </c:pt>
                <c:pt idx="39">
                  <c:v>3.94995093228655E-2</c:v>
                </c:pt>
                <c:pt idx="40">
                  <c:v>4.3678160919540243E-2</c:v>
                </c:pt>
                <c:pt idx="41">
                  <c:v>6.5237713675213693E-2</c:v>
                </c:pt>
                <c:pt idx="42">
                  <c:v>4.2788770626473349E-2</c:v>
                </c:pt>
                <c:pt idx="43">
                  <c:v>2.9850746268656692E-2</c:v>
                </c:pt>
                <c:pt idx="44">
                  <c:v>3.8461538461538436E-2</c:v>
                </c:pt>
                <c:pt idx="45">
                  <c:v>4.0000000000000036E-2</c:v>
                </c:pt>
                <c:pt idx="46">
                  <c:v>3.3333333333333326E-2</c:v>
                </c:pt>
              </c:numCache>
            </c:numRef>
          </c:val>
          <c:extLst>
            <c:ext xmlns:c16="http://schemas.microsoft.com/office/drawing/2014/chart" uri="{C3380CC4-5D6E-409C-BE32-E72D297353CC}">
              <c16:uniqueId val="{00000000-F5C3-4D71-8F8F-4AA23E9AB7AE}"/>
            </c:ext>
          </c:extLst>
        </c:ser>
        <c:dLbls>
          <c:showLegendKey val="0"/>
          <c:showVal val="0"/>
          <c:showCatName val="0"/>
          <c:showSerName val="0"/>
          <c:showPercent val="0"/>
          <c:showBubbleSize val="0"/>
        </c:dLbls>
        <c:gapWidth val="0"/>
        <c:overlap val="100"/>
        <c:axId val="540601632"/>
        <c:axId val="653789240"/>
      </c:barChart>
      <c:catAx>
        <c:axId val="54060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653789240"/>
        <c:crosses val="autoZero"/>
        <c:auto val="1"/>
        <c:lblAlgn val="ctr"/>
        <c:lblOffset val="100"/>
        <c:noMultiLvlLbl val="0"/>
      </c:catAx>
      <c:valAx>
        <c:axId val="65378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r>
                  <a:rPr lang="en-US"/>
                  <a:t>Reduction in Number of Dairy</a:t>
                </a:r>
                <a:r>
                  <a:rPr lang="en-US" baseline="0"/>
                  <a:t> Farms</a:t>
                </a:r>
                <a:endParaRPr lang="en-US"/>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5406016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Sheet1!$E$2</c:f>
              <c:strCache>
                <c:ptCount val="1"/>
                <c:pt idx="0">
                  <c:v>5-Yr CAGR Yield Per Cow</c:v>
                </c:pt>
              </c:strCache>
            </c:strRef>
          </c:tx>
          <c:spPr>
            <a:ln w="50800" cap="rnd">
              <a:solidFill>
                <a:srgbClr val="00B050"/>
              </a:solidFill>
              <a:round/>
            </a:ln>
            <a:effectLst/>
          </c:spPr>
          <c:marker>
            <c:symbol val="none"/>
          </c:marker>
          <c:cat>
            <c:numRef>
              <c:f>Sheet1!$A$12:$A$39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Sheet1!$E$12:$E$39</c:f>
              <c:numCache>
                <c:formatCode>0.0%</c:formatCode>
                <c:ptCount val="28"/>
                <c:pt idx="0">
                  <c:v>2.2728742586352046E-2</c:v>
                </c:pt>
                <c:pt idx="1">
                  <c:v>2.2222146995521497E-2</c:v>
                </c:pt>
                <c:pt idx="2">
                  <c:v>2.1543511916247704E-2</c:v>
                </c:pt>
                <c:pt idx="3">
                  <c:v>1.8829631324586371E-2</c:v>
                </c:pt>
                <c:pt idx="4">
                  <c:v>2.1957639064751344E-2</c:v>
                </c:pt>
                <c:pt idx="5">
                  <c:v>1.9047112966975588E-2</c:v>
                </c:pt>
                <c:pt idx="6">
                  <c:v>1.6509055059002797E-2</c:v>
                </c:pt>
                <c:pt idx="7">
                  <c:v>1.4968071404522165E-2</c:v>
                </c:pt>
                <c:pt idx="8">
                  <c:v>1.6474632745899997E-2</c:v>
                </c:pt>
                <c:pt idx="9">
                  <c:v>1.7230710474030353E-2</c:v>
                </c:pt>
                <c:pt idx="10">
                  <c:v>1.8962624930049632E-2</c:v>
                </c:pt>
                <c:pt idx="11">
                  <c:v>1.8353567629919798E-2</c:v>
                </c:pt>
                <c:pt idx="12">
                  <c:v>1.8008957428674588E-2</c:v>
                </c:pt>
                <c:pt idx="13">
                  <c:v>1.6244844632825384E-2</c:v>
                </c:pt>
                <c:pt idx="14">
                  <c:v>1.2319290100130775E-2</c:v>
                </c:pt>
                <c:pt idx="15">
                  <c:v>1.3473440234323508E-2</c:v>
                </c:pt>
                <c:pt idx="16">
                  <c:v>1.6844358496489686E-2</c:v>
                </c:pt>
                <c:pt idx="17">
                  <c:v>1.5322070539694144E-2</c:v>
                </c:pt>
                <c:pt idx="18">
                  <c:v>1.5568803855112057E-2</c:v>
                </c:pt>
                <c:pt idx="19">
                  <c:v>1.5109619932356377E-2</c:v>
                </c:pt>
                <c:pt idx="20">
                  <c:v>1.4625930903043205E-2</c:v>
                </c:pt>
                <c:pt idx="21">
                  <c:v>1.314030072652117E-2</c:v>
                </c:pt>
                <c:pt idx="22">
                  <c:v>1.3601542700760083E-2</c:v>
                </c:pt>
                <c:pt idx="23">
                  <c:v>1.2682978724616767E-2</c:v>
                </c:pt>
                <c:pt idx="24">
                  <c:v>1.4811445344966367E-2</c:v>
                </c:pt>
                <c:pt idx="25">
                  <c:v>1.0955727916470037E-2</c:v>
                </c:pt>
                <c:pt idx="26">
                  <c:v>1.236910299589411E-2</c:v>
                </c:pt>
                <c:pt idx="27">
                  <c:v>1.0408327764394265E-2</c:v>
                </c:pt>
              </c:numCache>
            </c:numRef>
          </c:val>
          <c:smooth val="0"/>
          <c:extLst>
            <c:ext xmlns:c16="http://schemas.microsoft.com/office/drawing/2014/chart" uri="{C3380CC4-5D6E-409C-BE32-E72D297353CC}">
              <c16:uniqueId val="{00000000-06F4-4842-A161-3528D3CB0E5E}"/>
            </c:ext>
          </c:extLst>
        </c:ser>
        <c:ser>
          <c:idx val="1"/>
          <c:order val="1"/>
          <c:tx>
            <c:strRef>
              <c:f>Sheet1!$F$2</c:f>
              <c:strCache>
                <c:ptCount val="1"/>
                <c:pt idx="0">
                  <c:v>US Population Growth</c:v>
                </c:pt>
              </c:strCache>
            </c:strRef>
          </c:tx>
          <c:spPr>
            <a:ln w="50800" cap="rnd">
              <a:solidFill>
                <a:srgbClr val="002060"/>
              </a:solidFill>
              <a:round/>
            </a:ln>
            <a:effectLst/>
          </c:spPr>
          <c:marker>
            <c:symbol val="none"/>
          </c:marker>
          <c:cat>
            <c:numRef>
              <c:f>Sheet1!$A$12:$A$39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Sheet1!$F$12:$F$39</c:f>
              <c:numCache>
                <c:formatCode>0.0%</c:formatCode>
                <c:ptCount val="28"/>
                <c:pt idx="0">
                  <c:v>1.2829435689888924E-2</c:v>
                </c:pt>
                <c:pt idx="1">
                  <c:v>1.3230959890053146E-2</c:v>
                </c:pt>
                <c:pt idx="2">
                  <c:v>1.3552132785027971E-2</c:v>
                </c:pt>
                <c:pt idx="3">
                  <c:v>1.2570296968431149E-2</c:v>
                </c:pt>
                <c:pt idx="4">
                  <c:v>1.1948234503200966E-2</c:v>
                </c:pt>
                <c:pt idx="5">
                  <c:v>1.1788286451963581E-2</c:v>
                </c:pt>
                <c:pt idx="6">
                  <c:v>1.1923282110973075E-2</c:v>
                </c:pt>
                <c:pt idx="7">
                  <c:v>1.2003996416497385E-2</c:v>
                </c:pt>
                <c:pt idx="8">
                  <c:v>1.1508238645678126E-2</c:v>
                </c:pt>
                <c:pt idx="9">
                  <c:v>1.1481750931001448E-2</c:v>
                </c:pt>
                <c:pt idx="10">
                  <c:v>1.0333065096173703E-2</c:v>
                </c:pt>
                <c:pt idx="11">
                  <c:v>9.8150471545173888E-3</c:v>
                </c:pt>
                <c:pt idx="12">
                  <c:v>9.3566884093629708E-3</c:v>
                </c:pt>
                <c:pt idx="13">
                  <c:v>9.1765958771013855E-3</c:v>
                </c:pt>
                <c:pt idx="14">
                  <c:v>9.226773747036331E-3</c:v>
                </c:pt>
                <c:pt idx="15">
                  <c:v>9.3359270236046191E-3</c:v>
                </c:pt>
                <c:pt idx="16">
                  <c:v>9.6431009952541273E-3</c:v>
                </c:pt>
                <c:pt idx="17">
                  <c:v>9.6076328045359757E-3</c:v>
                </c:pt>
                <c:pt idx="18">
                  <c:v>9.1235456771221728E-3</c:v>
                </c:pt>
                <c:pt idx="19">
                  <c:v>8.7238863802084187E-3</c:v>
                </c:pt>
                <c:pt idx="20">
                  <c:v>7.8186032188528182E-3</c:v>
                </c:pt>
                <c:pt idx="21">
                  <c:v>7.3301662555040571E-3</c:v>
                </c:pt>
                <c:pt idx="22">
                  <c:v>7.2512819857848054E-3</c:v>
                </c:pt>
                <c:pt idx="23">
                  <c:v>7.1325093435872398E-3</c:v>
                </c:pt>
                <c:pt idx="24">
                  <c:v>7.535244738076278E-3</c:v>
                </c:pt>
                <c:pt idx="25">
                  <c:v>7.3820450420336078E-3</c:v>
                </c:pt>
                <c:pt idx="26">
                  <c:v>7.191500446561477E-3</c:v>
                </c:pt>
                <c:pt idx="27">
                  <c:v>7.1247571455402533E-3</c:v>
                </c:pt>
              </c:numCache>
            </c:numRef>
          </c:val>
          <c:smooth val="0"/>
          <c:extLst>
            <c:ext xmlns:c16="http://schemas.microsoft.com/office/drawing/2014/chart" uri="{C3380CC4-5D6E-409C-BE32-E72D297353CC}">
              <c16:uniqueId val="{00000001-06F4-4842-A161-3528D3CB0E5E}"/>
            </c:ext>
          </c:extLst>
        </c:ser>
        <c:dLbls>
          <c:showLegendKey val="0"/>
          <c:showVal val="0"/>
          <c:showCatName val="0"/>
          <c:showSerName val="0"/>
          <c:showPercent val="0"/>
          <c:showBubbleSize val="0"/>
        </c:dLbls>
        <c:smooth val="0"/>
        <c:axId val="235641600"/>
        <c:axId val="235640816"/>
      </c:lineChart>
      <c:catAx>
        <c:axId val="23564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j-lt"/>
                <a:ea typeface="+mn-ea"/>
                <a:cs typeface="+mn-cs"/>
              </a:defRPr>
            </a:pPr>
            <a:endParaRPr lang="en-US"/>
          </a:p>
        </c:txPr>
        <c:crossAx val="235640816"/>
        <c:crosses val="autoZero"/>
        <c:auto val="1"/>
        <c:lblAlgn val="ctr"/>
        <c:lblOffset val="100"/>
        <c:tickLblSkip val="2"/>
        <c:noMultiLvlLbl val="0"/>
      </c:catAx>
      <c:valAx>
        <c:axId val="235640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crossAx val="23564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r>
              <a:rPr lang="en-US"/>
              <a:t>U.S Dairy Herd Size</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Sheet2!$A$28:$A$78</c:f>
              <c:numCache>
                <c:formatCode>m/d/yyyy</c:formatCode>
                <c:ptCount val="51"/>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numCache>
            </c:numRef>
          </c:cat>
          <c:val>
            <c:numRef>
              <c:f>Sheet2!$B$28:$B$78</c:f>
              <c:numCache>
                <c:formatCode>General</c:formatCode>
                <c:ptCount val="51"/>
                <c:pt idx="0">
                  <c:v>21944</c:v>
                </c:pt>
                <c:pt idx="1">
                  <c:v>21505</c:v>
                </c:pt>
                <c:pt idx="2">
                  <c:v>21338</c:v>
                </c:pt>
                <c:pt idx="3">
                  <c:v>21691</c:v>
                </c:pt>
                <c:pt idx="4">
                  <c:v>21581</c:v>
                </c:pt>
                <c:pt idx="5">
                  <c:v>21044</c:v>
                </c:pt>
                <c:pt idx="6">
                  <c:v>20501</c:v>
                </c:pt>
                <c:pt idx="7">
                  <c:v>19774</c:v>
                </c:pt>
                <c:pt idx="8">
                  <c:v>18711</c:v>
                </c:pt>
                <c:pt idx="9">
                  <c:v>17901</c:v>
                </c:pt>
                <c:pt idx="10">
                  <c:v>17515</c:v>
                </c:pt>
                <c:pt idx="11">
                  <c:v>17243</c:v>
                </c:pt>
                <c:pt idx="12">
                  <c:v>16842</c:v>
                </c:pt>
                <c:pt idx="13">
                  <c:v>16260</c:v>
                </c:pt>
                <c:pt idx="14">
                  <c:v>15677</c:v>
                </c:pt>
                <c:pt idx="15">
                  <c:v>14953</c:v>
                </c:pt>
                <c:pt idx="16">
                  <c:v>14071</c:v>
                </c:pt>
                <c:pt idx="17">
                  <c:v>13415</c:v>
                </c:pt>
                <c:pt idx="18">
                  <c:v>12832</c:v>
                </c:pt>
                <c:pt idx="19">
                  <c:v>12307</c:v>
                </c:pt>
                <c:pt idx="20">
                  <c:v>12000</c:v>
                </c:pt>
                <c:pt idx="21">
                  <c:v>11839</c:v>
                </c:pt>
                <c:pt idx="22">
                  <c:v>11700</c:v>
                </c:pt>
                <c:pt idx="23">
                  <c:v>11413</c:v>
                </c:pt>
                <c:pt idx="24">
                  <c:v>11230</c:v>
                </c:pt>
                <c:pt idx="25">
                  <c:v>11139</c:v>
                </c:pt>
                <c:pt idx="26">
                  <c:v>11032</c:v>
                </c:pt>
                <c:pt idx="27">
                  <c:v>10945</c:v>
                </c:pt>
                <c:pt idx="28">
                  <c:v>10803</c:v>
                </c:pt>
                <c:pt idx="29">
                  <c:v>10734</c:v>
                </c:pt>
                <c:pt idx="30">
                  <c:v>10799</c:v>
                </c:pt>
                <c:pt idx="31">
                  <c:v>10898</c:v>
                </c:pt>
                <c:pt idx="32">
                  <c:v>11011</c:v>
                </c:pt>
                <c:pt idx="33">
                  <c:v>11059</c:v>
                </c:pt>
                <c:pt idx="34">
                  <c:v>10793</c:v>
                </c:pt>
                <c:pt idx="35">
                  <c:v>10981</c:v>
                </c:pt>
                <c:pt idx="36">
                  <c:v>10773</c:v>
                </c:pt>
                <c:pt idx="37">
                  <c:v>10327</c:v>
                </c:pt>
                <c:pt idx="38">
                  <c:v>10224</c:v>
                </c:pt>
                <c:pt idx="39">
                  <c:v>10046</c:v>
                </c:pt>
                <c:pt idx="40">
                  <c:v>9993</c:v>
                </c:pt>
                <c:pt idx="41">
                  <c:v>9826</c:v>
                </c:pt>
                <c:pt idx="42">
                  <c:v>9688</c:v>
                </c:pt>
                <c:pt idx="43">
                  <c:v>9581</c:v>
                </c:pt>
                <c:pt idx="44">
                  <c:v>9494</c:v>
                </c:pt>
                <c:pt idx="45">
                  <c:v>9466</c:v>
                </c:pt>
                <c:pt idx="46">
                  <c:v>9372</c:v>
                </c:pt>
                <c:pt idx="47">
                  <c:v>9252</c:v>
                </c:pt>
                <c:pt idx="48">
                  <c:v>9151</c:v>
                </c:pt>
                <c:pt idx="49">
                  <c:v>9153</c:v>
                </c:pt>
                <c:pt idx="50">
                  <c:v>9199</c:v>
                </c:pt>
              </c:numCache>
            </c:numRef>
          </c:val>
          <c:smooth val="0"/>
          <c:extLst>
            <c:ext xmlns:c16="http://schemas.microsoft.com/office/drawing/2014/chart" uri="{C3380CC4-5D6E-409C-BE32-E72D297353CC}">
              <c16:uniqueId val="{00000000-09B1-42FB-BDF7-39A8CADD62AD}"/>
            </c:ext>
          </c:extLst>
        </c:ser>
        <c:dLbls>
          <c:showLegendKey val="0"/>
          <c:showVal val="0"/>
          <c:showCatName val="0"/>
          <c:showSerName val="0"/>
          <c:showPercent val="0"/>
          <c:showBubbleSize val="0"/>
        </c:dLbls>
        <c:smooth val="0"/>
        <c:axId val="1727002888"/>
        <c:axId val="1727003216"/>
      </c:lineChart>
      <c:dateAx>
        <c:axId val="172700288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727003216"/>
        <c:crosses val="autoZero"/>
        <c:auto val="1"/>
        <c:lblOffset val="100"/>
        <c:baseTimeUnit val="years"/>
      </c:dateAx>
      <c:valAx>
        <c:axId val="172700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crossAx val="1727002888"/>
        <c:crosses val="autoZero"/>
        <c:crossBetween val="between"/>
        <c:dispUnits>
          <c:builtInUnit val="thousands"/>
          <c:dispUnitsLbl>
            <c:layout>
              <c:manualLayout>
                <c:xMode val="edge"/>
                <c:yMode val="edge"/>
                <c:x val="2.2107083579572012E-2"/>
                <c:y val="7.6022413637617928E-2"/>
              </c:manualLayout>
            </c:layout>
            <c:tx>
              <c:rich>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r>
                    <a:rPr lang="en-US"/>
                    <a:t>Million Dairy Cows</a:t>
                  </a:r>
                </a:p>
              </c:rich>
            </c:tx>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Century Gothic" panose="020B0502020202020204" pitchFamily="34" charset="0"/>
                    <a:ea typeface="+mn-ea"/>
                    <a:cs typeface="+mn-cs"/>
                  </a:defRPr>
                </a:pPr>
                <a:endParaRPr lang="en-US"/>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ysClr val="windowText" lastClr="000000"/>
          </a:solidFill>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48282752068599"/>
          <c:y val="0.14325838136212354"/>
          <c:w val="0.63827292691447546"/>
          <c:h val="0.59263194645503003"/>
        </c:manualLayout>
      </c:layout>
      <c:lineChart>
        <c:grouping val="standard"/>
        <c:varyColors val="0"/>
        <c:ser>
          <c:idx val="0"/>
          <c:order val="0"/>
          <c:tx>
            <c:strRef>
              <c:f>MPRDFAC!$E$2</c:f>
              <c:strCache>
                <c:ptCount val="1"/>
                <c:pt idx="0">
                  <c:v>Average number of milk cows in the U.S.</c:v>
                </c:pt>
              </c:strCache>
            </c:strRef>
          </c:tx>
          <c:spPr>
            <a:ln w="38100" cap="rnd">
              <a:solidFill>
                <a:schemeClr val="accent1"/>
              </a:solidFill>
              <a:round/>
            </a:ln>
            <a:effectLst/>
          </c:spPr>
          <c:marker>
            <c:symbol val="none"/>
          </c:marker>
          <c:cat>
            <c:numRef>
              <c:f>MPRDFAC!$A$5:$A$40</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MPRDFAC!$E$5:$E$40</c:f>
              <c:numCache>
                <c:formatCode>#,##0_);\(#,##0\)</c:formatCode>
                <c:ptCount val="36"/>
                <c:pt idx="0">
                  <c:v>10799</c:v>
                </c:pt>
                <c:pt idx="1">
                  <c:v>10898</c:v>
                </c:pt>
                <c:pt idx="2">
                  <c:v>11011</c:v>
                </c:pt>
                <c:pt idx="3">
                  <c:v>11059</c:v>
                </c:pt>
                <c:pt idx="4">
                  <c:v>10793</c:v>
                </c:pt>
                <c:pt idx="5">
                  <c:v>10981</c:v>
                </c:pt>
                <c:pt idx="6">
                  <c:v>10773</c:v>
                </c:pt>
                <c:pt idx="7">
                  <c:v>10327</c:v>
                </c:pt>
                <c:pt idx="8">
                  <c:v>10224</c:v>
                </c:pt>
                <c:pt idx="9">
                  <c:v>10046</c:v>
                </c:pt>
                <c:pt idx="10">
                  <c:v>9993</c:v>
                </c:pt>
                <c:pt idx="11">
                  <c:v>9826</c:v>
                </c:pt>
                <c:pt idx="12">
                  <c:v>9688</c:v>
                </c:pt>
                <c:pt idx="13">
                  <c:v>9581</c:v>
                </c:pt>
                <c:pt idx="14">
                  <c:v>9494</c:v>
                </c:pt>
                <c:pt idx="15">
                  <c:v>9466</c:v>
                </c:pt>
                <c:pt idx="16">
                  <c:v>9372</c:v>
                </c:pt>
                <c:pt idx="17">
                  <c:v>9252</c:v>
                </c:pt>
                <c:pt idx="18">
                  <c:v>9151</c:v>
                </c:pt>
                <c:pt idx="19">
                  <c:v>9153</c:v>
                </c:pt>
                <c:pt idx="20">
                  <c:v>9199</c:v>
                </c:pt>
                <c:pt idx="21">
                  <c:v>9103</c:v>
                </c:pt>
                <c:pt idx="22">
                  <c:v>9139</c:v>
                </c:pt>
                <c:pt idx="23">
                  <c:v>9081</c:v>
                </c:pt>
                <c:pt idx="24">
                  <c:v>9010</c:v>
                </c:pt>
                <c:pt idx="25">
                  <c:v>9050</c:v>
                </c:pt>
                <c:pt idx="26">
                  <c:v>9137</c:v>
                </c:pt>
                <c:pt idx="27">
                  <c:v>9189</c:v>
                </c:pt>
                <c:pt idx="28">
                  <c:v>9314</c:v>
                </c:pt>
                <c:pt idx="29">
                  <c:v>9202</c:v>
                </c:pt>
                <c:pt idx="30">
                  <c:v>9123</c:v>
                </c:pt>
                <c:pt idx="31">
                  <c:v>9199</c:v>
                </c:pt>
                <c:pt idx="32">
                  <c:v>9237</c:v>
                </c:pt>
                <c:pt idx="33">
                  <c:v>9224</c:v>
                </c:pt>
                <c:pt idx="34">
                  <c:v>9257</c:v>
                </c:pt>
                <c:pt idx="35">
                  <c:v>9317</c:v>
                </c:pt>
              </c:numCache>
            </c:numRef>
          </c:val>
          <c:smooth val="0"/>
          <c:extLst>
            <c:ext xmlns:c16="http://schemas.microsoft.com/office/drawing/2014/chart" uri="{C3380CC4-5D6E-409C-BE32-E72D297353CC}">
              <c16:uniqueId val="{00000000-7C4C-4D2C-B3A0-224FC0AEC05C}"/>
            </c:ext>
          </c:extLst>
        </c:ser>
        <c:dLbls>
          <c:showLegendKey val="0"/>
          <c:showVal val="0"/>
          <c:showCatName val="0"/>
          <c:showSerName val="0"/>
          <c:showPercent val="0"/>
          <c:showBubbleSize val="0"/>
        </c:dLbls>
        <c:marker val="1"/>
        <c:smooth val="0"/>
        <c:axId val="545385632"/>
        <c:axId val="545332320"/>
      </c:lineChart>
      <c:lineChart>
        <c:grouping val="standard"/>
        <c:varyColors val="0"/>
        <c:ser>
          <c:idx val="1"/>
          <c:order val="1"/>
          <c:tx>
            <c:v>U.S. Dairy Exports as % of U.S. Milk Solids</c:v>
          </c:tx>
          <c:spPr>
            <a:ln w="34925" cap="rnd">
              <a:solidFill>
                <a:srgbClr val="FF0000"/>
              </a:solidFill>
              <a:round/>
            </a:ln>
            <a:effectLst/>
          </c:spPr>
          <c:marker>
            <c:symbol val="none"/>
          </c:marker>
          <c:val>
            <c:numRef>
              <c:f>MPRDFAC!$F$5:$F$40</c:f>
              <c:numCache>
                <c:formatCode>General</c:formatCode>
                <c:ptCount val="36"/>
                <c:pt idx="16" formatCode="0.0%">
                  <c:v>3.8479034437690345E-2</c:v>
                </c:pt>
                <c:pt idx="17" formatCode="0.0%">
                  <c:v>3.4615870180062444E-2</c:v>
                </c:pt>
                <c:pt idx="18" formatCode="0.0%">
                  <c:v>4.0963121975775348E-2</c:v>
                </c:pt>
                <c:pt idx="19" formatCode="0.0%">
                  <c:v>4.0338714006105919E-2</c:v>
                </c:pt>
                <c:pt idx="20" formatCode="0.0%">
                  <c:v>4.6634070804001192E-2</c:v>
                </c:pt>
                <c:pt idx="21" formatCode="0.0%">
                  <c:v>4.8725927660377755E-2</c:v>
                </c:pt>
                <c:pt idx="22" formatCode="0.0%">
                  <c:v>5.2920573930261602E-2</c:v>
                </c:pt>
                <c:pt idx="23" formatCode="0.0%">
                  <c:v>4.9181488390478888E-2</c:v>
                </c:pt>
                <c:pt idx="24" formatCode="0.0%">
                  <c:v>5.4106325054059053E-2</c:v>
                </c:pt>
                <c:pt idx="25" formatCode="0.0%">
                  <c:v>7.5630984472222954E-2</c:v>
                </c:pt>
                <c:pt idx="26" formatCode="0.0%">
                  <c:v>8.1460809256757832E-2</c:v>
                </c:pt>
                <c:pt idx="27" formatCode="0.0%">
                  <c:v>9.1760411847848986E-2</c:v>
                </c:pt>
                <c:pt idx="28" formatCode="0.0%">
                  <c:v>9.5874515899478513E-2</c:v>
                </c:pt>
                <c:pt idx="29" formatCode="0.0%">
                  <c:v>0.10662663810635563</c:v>
                </c:pt>
                <c:pt idx="30" formatCode="0.0%">
                  <c:v>9.0461247561738664E-2</c:v>
                </c:pt>
                <c:pt idx="31" formatCode="0.0%">
                  <c:v>0.12430986170946327</c:v>
                </c:pt>
                <c:pt idx="32" formatCode="0.0%">
                  <c:v>0.13098531488964771</c:v>
                </c:pt>
                <c:pt idx="33" formatCode="0.0%">
                  <c:v>0.12977585273873293</c:v>
                </c:pt>
                <c:pt idx="34" formatCode="0.0%">
                  <c:v>0.15268972289248842</c:v>
                </c:pt>
                <c:pt idx="35" formatCode="0.0%">
                  <c:v>0.15112623533342884</c:v>
                </c:pt>
              </c:numCache>
            </c:numRef>
          </c:val>
          <c:smooth val="0"/>
          <c:extLst>
            <c:ext xmlns:c16="http://schemas.microsoft.com/office/drawing/2014/chart" uri="{C3380CC4-5D6E-409C-BE32-E72D297353CC}">
              <c16:uniqueId val="{00000001-7C4C-4D2C-B3A0-224FC0AEC05C}"/>
            </c:ext>
          </c:extLst>
        </c:ser>
        <c:dLbls>
          <c:showLegendKey val="0"/>
          <c:showVal val="0"/>
          <c:showCatName val="0"/>
          <c:showSerName val="0"/>
          <c:showPercent val="0"/>
          <c:showBubbleSize val="0"/>
        </c:dLbls>
        <c:marker val="1"/>
        <c:smooth val="0"/>
        <c:axId val="545340944"/>
        <c:axId val="545325264"/>
      </c:lineChart>
      <c:catAx>
        <c:axId val="5453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crossAx val="545332320"/>
        <c:crosses val="autoZero"/>
        <c:auto val="1"/>
        <c:lblAlgn val="ctr"/>
        <c:lblOffset val="100"/>
        <c:tickLblSkip val="5"/>
        <c:tickMarkSkip val="5"/>
        <c:noMultiLvlLbl val="0"/>
      </c:catAx>
      <c:valAx>
        <c:axId val="545332320"/>
        <c:scaling>
          <c:orientation val="minMax"/>
          <c:min val="8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r>
                  <a:rPr lang="en-US"/>
                  <a:t>Million Dairy Cows</a:t>
                </a:r>
              </a:p>
            </c:rich>
          </c:tx>
          <c:layout>
            <c:manualLayout>
              <c:xMode val="edge"/>
              <c:yMode val="edge"/>
              <c:x val="3.8968560568654498E-2"/>
              <c:y val="0.1198699838998754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0_);\(#,##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crossAx val="545385632"/>
        <c:crosses val="autoZero"/>
        <c:crossBetween val="between"/>
        <c:dispUnits>
          <c:builtInUnit val="thousands"/>
        </c:dispUnits>
      </c:valAx>
      <c:valAx>
        <c:axId val="545325264"/>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r>
                  <a:rPr lang="en-US"/>
                  <a:t>Exports as % of U.S. Milk Solids</a:t>
                </a:r>
              </a:p>
            </c:rich>
          </c:tx>
          <c:layout>
            <c:manualLayout>
              <c:xMode val="edge"/>
              <c:yMode val="edge"/>
              <c:x val="0.9422683050077717"/>
              <c:y val="0.1266471342245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crossAx val="545340944"/>
        <c:crosses val="max"/>
        <c:crossBetween val="between"/>
      </c:valAx>
      <c:catAx>
        <c:axId val="545340944"/>
        <c:scaling>
          <c:orientation val="minMax"/>
        </c:scaling>
        <c:delete val="1"/>
        <c:axPos val="b"/>
        <c:majorTickMark val="out"/>
        <c:minorTickMark val="none"/>
        <c:tickLblPos val="nextTo"/>
        <c:crossAx val="545325264"/>
        <c:crosses val="autoZero"/>
        <c:auto val="1"/>
        <c:lblAlgn val="ctr"/>
        <c:lblOffset val="100"/>
        <c:noMultiLvlLbl val="0"/>
      </c:catAx>
      <c:spPr>
        <a:noFill/>
        <a:ln>
          <a:noFill/>
        </a:ln>
        <a:effectLst/>
      </c:spPr>
    </c:plotArea>
    <c:legend>
      <c:legendPos val="b"/>
      <c:layout>
        <c:manualLayout>
          <c:xMode val="edge"/>
          <c:yMode val="edge"/>
          <c:x val="6.9800175262413888E-2"/>
          <c:y val="0.83838649794778342"/>
          <c:w val="0.83948766660057017"/>
          <c:h val="0.1150571384777832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Century Gothic" panose="020B0502020202020204" pitchFamily="34" charset="0"/>
                <a:ea typeface="+mn-ea"/>
                <a:cs typeface="+mn-cs"/>
              </a:defRPr>
            </a:pPr>
            <a:r>
              <a:rPr lang="en-US"/>
              <a:t>U.S. Share of World Dairy Trade Volume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9.599742592347868E-2"/>
          <c:y val="0.12619299236846276"/>
          <c:w val="0.8926457254816339"/>
          <c:h val="0.76668270580439812"/>
        </c:manualLayout>
      </c:layout>
      <c:lineChart>
        <c:grouping val="standard"/>
        <c:varyColors val="0"/>
        <c:ser>
          <c:idx val="0"/>
          <c:order val="0"/>
          <c:spPr>
            <a:ln w="50800" cap="rnd">
              <a:solidFill>
                <a:srgbClr val="002060"/>
              </a:solidFill>
              <a:round/>
            </a:ln>
            <a:effectLst/>
          </c:spPr>
          <c:marker>
            <c:symbol val="none"/>
          </c:marker>
          <c:cat>
            <c:strRef>
              <c:f>'[Export volume-share for Marin.xlsx]Export vol &amp; share - Jan-Dec17'!$B$2:$P$2</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strCache>
            </c:strRef>
          </c:cat>
          <c:val>
            <c:numRef>
              <c:f>'[Export volume-share for Marin.xlsx]Export vol &amp; share - Jan-Dec17'!$B$29:$P$29</c:f>
              <c:numCache>
                <c:formatCode>_(* #,##0.000_);_(* \(#,##0.000\);_(* "-"??_);_(@_)</c:formatCode>
                <c:ptCount val="15"/>
                <c:pt idx="0">
                  <c:v>6.7643274102556841E-2</c:v>
                </c:pt>
                <c:pt idx="1">
                  <c:v>9.3425168144765897E-2</c:v>
                </c:pt>
                <c:pt idx="2">
                  <c:v>0.10665558825982206</c:v>
                </c:pt>
                <c:pt idx="3">
                  <c:v>0.1168409343787607</c:v>
                </c:pt>
                <c:pt idx="4">
                  <c:v>0.1356456543951928</c:v>
                </c:pt>
                <c:pt idx="5">
                  <c:v>0.1580543662932252</c:v>
                </c:pt>
                <c:pt idx="6">
                  <c:v>0.11479315425283251</c:v>
                </c:pt>
                <c:pt idx="7">
                  <c:v>0.1598392772281845</c:v>
                </c:pt>
                <c:pt idx="8">
                  <c:v>0.15664174543273462</c:v>
                </c:pt>
                <c:pt idx="9">
                  <c:v>0.15263159516176636</c:v>
                </c:pt>
                <c:pt idx="10">
                  <c:v>0.17826962231297203</c:v>
                </c:pt>
                <c:pt idx="11">
                  <c:v>0.17475432698850446</c:v>
                </c:pt>
                <c:pt idx="12">
                  <c:v>0.15796852900248171</c:v>
                </c:pt>
                <c:pt idx="13">
                  <c:v>0.1628473905238223</c:v>
                </c:pt>
                <c:pt idx="14">
                  <c:v>0.17044438701647333</c:v>
                </c:pt>
              </c:numCache>
            </c:numRef>
          </c:val>
          <c:smooth val="0"/>
          <c:extLst>
            <c:ext xmlns:c16="http://schemas.microsoft.com/office/drawing/2014/chart" uri="{C3380CC4-5D6E-409C-BE32-E72D297353CC}">
              <c16:uniqueId val="{00000000-015A-4DD4-9529-6611879BDB0B}"/>
            </c:ext>
          </c:extLst>
        </c:ser>
        <c:dLbls>
          <c:showLegendKey val="0"/>
          <c:showVal val="0"/>
          <c:showCatName val="0"/>
          <c:showSerName val="0"/>
          <c:showPercent val="0"/>
          <c:showBubbleSize val="0"/>
        </c:dLbls>
        <c:smooth val="0"/>
        <c:axId val="549918776"/>
        <c:axId val="549918120"/>
      </c:lineChart>
      <c:catAx>
        <c:axId val="54991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549918120"/>
        <c:crosses val="autoZero"/>
        <c:auto val="1"/>
        <c:lblAlgn val="ctr"/>
        <c:lblOffset val="100"/>
        <c:tickLblSkip val="2"/>
        <c:noMultiLvlLbl val="0"/>
      </c:catAx>
      <c:valAx>
        <c:axId val="549918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549918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Sheet1!$C$30</c:f>
              <c:strCache>
                <c:ptCount val="1"/>
                <c:pt idx="0">
                  <c:v>Dairy</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B4D3-479C-ABA3-FD7A78D1B2F6}"/>
              </c:ext>
            </c:extLst>
          </c:dPt>
          <c:cat>
            <c:strRef>
              <c:f>Sheet1!$B$31:$B$32</c:f>
              <c:strCache>
                <c:ptCount val="2"/>
                <c:pt idx="0">
                  <c:v>Imports</c:v>
                </c:pt>
                <c:pt idx="1">
                  <c:v>Exports</c:v>
                </c:pt>
              </c:strCache>
            </c:strRef>
          </c:cat>
          <c:val>
            <c:numRef>
              <c:f>Sheet1!$C$31:$C$32</c:f>
              <c:numCache>
                <c:formatCode>#,##0</c:formatCode>
                <c:ptCount val="2"/>
                <c:pt idx="0">
                  <c:v>130393201</c:v>
                </c:pt>
                <c:pt idx="1">
                  <c:v>1316325091</c:v>
                </c:pt>
              </c:numCache>
            </c:numRef>
          </c:val>
          <c:extLst>
            <c:ext xmlns:c16="http://schemas.microsoft.com/office/drawing/2014/chart" uri="{C3380CC4-5D6E-409C-BE32-E72D297353CC}">
              <c16:uniqueId val="{00000000-B4D3-479C-ABA3-FD7A78D1B2F6}"/>
            </c:ext>
          </c:extLst>
        </c:ser>
        <c:dLbls>
          <c:showLegendKey val="0"/>
          <c:showVal val="0"/>
          <c:showCatName val="0"/>
          <c:showSerName val="0"/>
          <c:showPercent val="0"/>
          <c:showBubbleSize val="0"/>
        </c:dLbls>
        <c:gapWidth val="50"/>
        <c:overlap val="-27"/>
        <c:axId val="1171000112"/>
        <c:axId val="941244648"/>
      </c:barChart>
      <c:catAx>
        <c:axId val="117100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941244648"/>
        <c:crosses val="autoZero"/>
        <c:auto val="1"/>
        <c:lblAlgn val="ctr"/>
        <c:lblOffset val="100"/>
        <c:noMultiLvlLbl val="0"/>
      </c:catAx>
      <c:valAx>
        <c:axId val="941244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171000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050">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Sheet1!$C$40</c:f>
              <c:strCache>
                <c:ptCount val="1"/>
                <c:pt idx="0">
                  <c:v>Dairy</c:v>
                </c:pt>
              </c:strCache>
            </c:strRef>
          </c:tx>
          <c:spPr>
            <a:solidFill>
              <a:schemeClr val="accent1"/>
            </a:solidFill>
            <a:ln>
              <a:noFill/>
            </a:ln>
            <a:effectLst/>
          </c:spPr>
          <c:invertIfNegative val="0"/>
          <c:dPt>
            <c:idx val="0"/>
            <c:invertIfNegative val="0"/>
            <c:bubble3D val="0"/>
            <c:spPr>
              <a:solidFill>
                <a:srgbClr val="7A0019"/>
              </a:solidFill>
              <a:ln>
                <a:noFill/>
              </a:ln>
              <a:effectLst/>
            </c:spPr>
            <c:extLst>
              <c:ext xmlns:c16="http://schemas.microsoft.com/office/drawing/2014/chart" uri="{C3380CC4-5D6E-409C-BE32-E72D297353CC}">
                <c16:uniqueId val="{00000001-182A-43BC-899C-7305DC1E7893}"/>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182A-43BC-899C-7305DC1E7893}"/>
              </c:ext>
            </c:extLst>
          </c:dPt>
          <c:cat>
            <c:strRef>
              <c:f>Sheet1!$B$41:$B$42</c:f>
              <c:strCache>
                <c:ptCount val="2"/>
                <c:pt idx="0">
                  <c:v>Imports</c:v>
                </c:pt>
                <c:pt idx="1">
                  <c:v>Exports</c:v>
                </c:pt>
              </c:strCache>
            </c:strRef>
          </c:cat>
          <c:val>
            <c:numRef>
              <c:f>Sheet1!$C$41:$C$42</c:f>
              <c:numCache>
                <c:formatCode>#,##0</c:formatCode>
                <c:ptCount val="2"/>
                <c:pt idx="0">
                  <c:v>42650622</c:v>
                </c:pt>
                <c:pt idx="1">
                  <c:v>578722729</c:v>
                </c:pt>
              </c:numCache>
            </c:numRef>
          </c:val>
          <c:extLst>
            <c:ext xmlns:c16="http://schemas.microsoft.com/office/drawing/2014/chart" uri="{C3380CC4-5D6E-409C-BE32-E72D297353CC}">
              <c16:uniqueId val="{00000004-182A-43BC-899C-7305DC1E7893}"/>
            </c:ext>
          </c:extLst>
        </c:ser>
        <c:dLbls>
          <c:showLegendKey val="0"/>
          <c:showVal val="0"/>
          <c:showCatName val="0"/>
          <c:showSerName val="0"/>
          <c:showPercent val="0"/>
          <c:showBubbleSize val="0"/>
        </c:dLbls>
        <c:gapWidth val="50"/>
        <c:overlap val="-27"/>
        <c:axId val="1171000112"/>
        <c:axId val="941244648"/>
      </c:barChart>
      <c:catAx>
        <c:axId val="117100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941244648"/>
        <c:crosses val="autoZero"/>
        <c:auto val="1"/>
        <c:lblAlgn val="ctr"/>
        <c:lblOffset val="100"/>
        <c:noMultiLvlLbl val="0"/>
      </c:catAx>
      <c:valAx>
        <c:axId val="941244648"/>
        <c:scaling>
          <c:orientation val="minMax"/>
          <c:max val="14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171000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0.3255</cdr:x>
      <cdr:y>0.03681</cdr:y>
    </cdr:from>
    <cdr:to>
      <cdr:x>0.56139</cdr:x>
      <cdr:y>0.17106</cdr:y>
    </cdr:to>
    <cdr:sp macro="" textlink="">
      <cdr:nvSpPr>
        <cdr:cNvPr id="6" name="TextBox 1"/>
        <cdr:cNvSpPr txBox="1"/>
      </cdr:nvSpPr>
      <cdr:spPr bwMode="auto">
        <a:xfrm xmlns:a="http://schemas.openxmlformats.org/drawingml/2006/main">
          <a:off x="2826493" y="133350"/>
          <a:ext cx="2048380" cy="4863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a:solidFill>
                <a:schemeClr val="tx1"/>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2017</a:t>
          </a:r>
          <a:endParaRPr lang="en-US" sz="300" b="0" i="0" dirty="0">
            <a:solidFill>
              <a:schemeClr val="tx1"/>
            </a:solidFill>
            <a:latin typeface="+mn-lt"/>
            <a:ea typeface="Times New Roman" charset="0"/>
            <a:cs typeface="Times New Roman" charset="0"/>
          </a:endParaRPr>
        </a:p>
        <a:p xmlns:a="http://schemas.openxmlformats.org/drawingml/2006/main">
          <a:pPr eaLnBrk="0" hangingPunct="0"/>
          <a:r>
            <a:rPr lang="en-US" sz="1400" b="0" i="0" dirty="0">
              <a:solidFill>
                <a:schemeClr val="tx1"/>
              </a:solidFill>
              <a:latin typeface="+mn-lt"/>
              <a:ea typeface="Times New Roman" charset="0"/>
              <a:cs typeface="Times New Roman" charset="0"/>
            </a:rPr>
            <a:t>history  </a:t>
          </a:r>
          <a:r>
            <a:rPr lang="en-US" sz="1400" b="0" i="0" baseline="0" dirty="0">
              <a:solidFill>
                <a:schemeClr val="tx1"/>
              </a:solidFill>
              <a:latin typeface="+mn-lt"/>
              <a:ea typeface="Times New Roman" charset="0"/>
              <a:cs typeface="Times New Roman" charset="0"/>
            </a:rPr>
            <a:t>  projections</a:t>
          </a:r>
          <a:endParaRPr lang="en-US" sz="14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0.83758</cdr:x>
      <cdr:y>0.13947</cdr:y>
    </cdr:from>
    <cdr:to>
      <cdr:x>1</cdr:x>
      <cdr:y>0.82775</cdr:y>
    </cdr:to>
    <cdr:sp macro="" textlink="">
      <cdr:nvSpPr>
        <cdr:cNvPr id="7" name="TextBox 1"/>
        <cdr:cNvSpPr txBox="1"/>
      </cdr:nvSpPr>
      <cdr:spPr bwMode="auto">
        <a:xfrm xmlns:a="http://schemas.openxmlformats.org/drawingml/2006/main">
          <a:off x="7273206" y="505254"/>
          <a:ext cx="1410419" cy="24934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b="0" i="0" baseline="0" dirty="0">
            <a:solidFill>
              <a:schemeClr val="accent5"/>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0" i="0" baseline="0" dirty="0">
              <a:solidFill>
                <a:schemeClr val="accent2"/>
              </a:solidFill>
              <a:latin typeface="Arial" panose="020B0604020202020204" pitchFamily="34" charset="0"/>
              <a:ea typeface="Times New Roman" charset="0"/>
              <a:cs typeface="Arial" panose="020B0604020202020204" pitchFamily="34" charset="0"/>
            </a:rPr>
            <a:t>Low Oil and Gas Resource and Technology </a:t>
          </a:r>
        </a:p>
        <a:p xmlns:a="http://schemas.openxmlformats.org/drawingml/2006/main">
          <a:pPr eaLnBrk="0" hangingPunct="0"/>
          <a:r>
            <a:rPr kumimoji="0" lang="en-US" sz="1400" b="0" i="0" u="none" strike="noStrike" kern="0" cap="none" spc="0" normalizeH="0" baseline="0" noProof="0" dirty="0">
              <a:ln>
                <a:noFill/>
              </a:ln>
              <a:solidFill>
                <a:srgbClr val="A33340"/>
              </a:solidFill>
              <a:effectLst/>
              <a:uLnTx/>
              <a:uFillTx/>
              <a:latin typeface="Arial" panose="020B0604020202020204" pitchFamily="34" charset="0"/>
              <a:ea typeface="Times New Roman" charset="0"/>
              <a:cs typeface="Arial" panose="020B0604020202020204" pitchFamily="34" charset="0"/>
            </a:rPr>
            <a:t>Low Oil Price</a:t>
          </a:r>
          <a:endParaRPr kumimoji="0" lang="en-US" sz="1400" b="0" i="0" u="none" strike="noStrike" kern="0" cap="none" spc="0" normalizeH="0" baseline="0" noProof="0" dirty="0">
            <a:ln>
              <a:noFill/>
            </a:ln>
            <a:solidFill>
              <a:srgbClr val="0096D7"/>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kumimoji="0" lang="en-US" sz="1400" b="0" i="0" u="none" strike="noStrike" kern="0" cap="none" spc="0" normalizeH="0" baseline="0" noProof="0" dirty="0">
              <a:ln>
                <a:noFill/>
              </a:ln>
              <a:solidFill>
                <a:srgbClr val="0096D7"/>
              </a:solidFill>
              <a:effectLst/>
              <a:uLnTx/>
              <a:uFillTx/>
              <a:latin typeface="Arial" panose="020B0604020202020204" pitchFamily="34" charset="0"/>
              <a:ea typeface="Times New Roman" charset="0"/>
              <a:cs typeface="Arial" panose="020B0604020202020204" pitchFamily="34" charset="0"/>
            </a:rPr>
            <a:t>High Economic Growth</a:t>
          </a:r>
          <a:endParaRPr lang="en-US" sz="1400" b="0" i="0" baseline="0" dirty="0">
            <a:solidFill>
              <a:schemeClr val="accent6"/>
            </a:solidFill>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953"/>
              </a:solidFill>
              <a:effectLst/>
              <a:uLnTx/>
              <a:uFillTx/>
              <a:latin typeface="Arial" panose="020B0604020202020204" pitchFamily="34" charset="0"/>
              <a:ea typeface="Times New Roman" charset="0"/>
              <a:cs typeface="Arial" panose="020B0604020202020204" pitchFamily="34" charset="0"/>
            </a:rPr>
            <a:t>Reference  </a:t>
          </a:r>
        </a:p>
        <a:p xmlns:a="http://schemas.openxmlformats.org/drawingml/2006/main">
          <a:pPr eaLnBrk="0" hangingPunct="0"/>
          <a:r>
            <a:rPr lang="en-US" sz="1400" b="0" i="0" baseline="0" dirty="0">
              <a:solidFill>
                <a:schemeClr val="accent6"/>
              </a:solidFill>
              <a:latin typeface="Arial" panose="020B0604020202020204" pitchFamily="34" charset="0"/>
              <a:ea typeface="Times New Roman" charset="0"/>
              <a:cs typeface="Arial" panose="020B0604020202020204" pitchFamily="34" charset="0"/>
            </a:rPr>
            <a:t>Low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C702"/>
              </a:solidFill>
              <a:effectLst/>
              <a:uLnTx/>
              <a:uFillTx/>
              <a:latin typeface="Arial" panose="020B0604020202020204" pitchFamily="34" charset="0"/>
              <a:ea typeface="Times New Roman" charset="0"/>
              <a:cs typeface="Arial" panose="020B0604020202020204" pitchFamily="34" charset="0"/>
            </a:rPr>
            <a:t>High Oil Price</a:t>
          </a:r>
          <a:endParaRPr kumimoji="0" lang="en-US" sz="1400" b="0" i="0" u="none" strike="noStrike" kern="0" cap="none" spc="0" normalizeH="0" baseline="0" noProof="0" dirty="0">
            <a:ln>
              <a:noFill/>
            </a:ln>
            <a:solidFill>
              <a:srgbClr val="5D9732"/>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D9732"/>
              </a:solidFill>
              <a:effectLst/>
              <a:uLnTx/>
              <a:uFillTx/>
              <a:latin typeface="Arial" panose="020B0604020202020204" pitchFamily="34" charset="0"/>
              <a:ea typeface="Times New Roman" charset="0"/>
              <a:cs typeface="Arial" panose="020B0604020202020204" pitchFamily="34" charset="0"/>
            </a:rPr>
            <a:t>High Oil and Gas Resource and Technology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C702"/>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C702"/>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6D7"/>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6D7"/>
            </a:solidFill>
            <a:effectLst/>
            <a:uLnTx/>
            <a:uFillTx/>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900" b="0" i="0" dirty="0">
            <a:solidFill>
              <a:schemeClr val="accent6"/>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0.17573</cdr:x>
      <cdr:y>0.37789</cdr:y>
    </cdr:from>
    <cdr:to>
      <cdr:x>0.3424</cdr:x>
      <cdr:y>0.64023</cdr:y>
    </cdr:to>
    <cdr:sp macro="" textlink="">
      <cdr:nvSpPr>
        <cdr:cNvPr id="3" name="TextBox 2"/>
        <cdr:cNvSpPr txBox="1"/>
      </cdr:nvSpPr>
      <cdr:spPr bwMode="auto">
        <a:xfrm xmlns:a="http://schemas.openxmlformats.org/drawingml/2006/main">
          <a:off x="1525973" y="1368975"/>
          <a:ext cx="1447300" cy="9503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a:solidFill>
                <a:srgbClr val="333333"/>
              </a:solidFill>
              <a:latin typeface="+mn-lt"/>
              <a:ea typeface="Times New Roman" charset="0"/>
              <a:cs typeface="Times New Roman" charset="0"/>
            </a:rPr>
            <a:t>net imports</a:t>
          </a:r>
        </a:p>
        <a:p xmlns:a="http://schemas.openxmlformats.org/drawingml/2006/main">
          <a:pPr eaLnBrk="0" hangingPunct="0"/>
          <a:endParaRPr lang="en-US" sz="900" i="0" dirty="0">
            <a:solidFill>
              <a:srgbClr val="333333"/>
            </a:solidFill>
            <a:latin typeface="+mn-lt"/>
            <a:ea typeface="Times New Roman" charset="0"/>
            <a:cs typeface="Times New Roman" charset="0"/>
          </a:endParaRPr>
        </a:p>
        <a:p xmlns:a="http://schemas.openxmlformats.org/drawingml/2006/main">
          <a:pPr eaLnBrk="0" hangingPunct="0"/>
          <a:endParaRPr lang="en-US" sz="900" i="0" dirty="0">
            <a:solidFill>
              <a:srgbClr val="333333"/>
            </a:solidFill>
            <a:latin typeface="+mn-lt"/>
            <a:ea typeface="Times New Roman" charset="0"/>
            <a:cs typeface="Times New Roman" charset="0"/>
          </a:endParaRPr>
        </a:p>
        <a:p xmlns:a="http://schemas.openxmlformats.org/drawingml/2006/main">
          <a:pPr eaLnBrk="0" hangingPunct="0"/>
          <a:r>
            <a:rPr lang="en-US" sz="1400" i="0" dirty="0">
              <a:solidFill>
                <a:srgbClr val="333333"/>
              </a:solidFill>
              <a:latin typeface="+mn-lt"/>
              <a:ea typeface="Times New Roman" charset="0"/>
              <a:cs typeface="Times New Roman" charset="0"/>
            </a:rPr>
            <a:t>net exports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E03425-4D1B-4D68-B0FA-5C8655429886}" type="datetimeFigureOut">
              <a:rPr lang="en-US" smtClean="0"/>
              <a:t>1/27/2019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79C3C0-DDC9-4CB7-A5CF-A18E38BFE3AD}" type="slidenum">
              <a:rPr lang="en-US" smtClean="0"/>
              <a:t>‹#›</a:t>
            </a:fld>
            <a:endParaRPr lang="en-US"/>
          </a:p>
        </p:txBody>
      </p:sp>
    </p:spTree>
    <p:extLst>
      <p:ext uri="{BB962C8B-B14F-4D97-AF65-F5344CB8AC3E}">
        <p14:creationId xmlns:p14="http://schemas.microsoft.com/office/powerpoint/2010/main" val="90896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92202-20BD-4F5F-8276-3405BF01809A}"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7CDEA-219B-4350-92B4-566E5E4FDA17}" type="slidenum">
              <a:rPr lang="en-US" smtClean="0"/>
              <a:t>‹#›</a:t>
            </a:fld>
            <a:endParaRPr lang="en-US"/>
          </a:p>
        </p:txBody>
      </p:sp>
    </p:spTree>
    <p:extLst>
      <p:ext uri="{BB962C8B-B14F-4D97-AF65-F5344CB8AC3E}">
        <p14:creationId xmlns:p14="http://schemas.microsoft.com/office/powerpoint/2010/main" val="372752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57200" y="719138"/>
            <a:ext cx="6400800" cy="3600450"/>
          </a:xfrm>
          <a:ln/>
        </p:spPr>
      </p:sp>
      <p:sp>
        <p:nvSpPr>
          <p:cNvPr id="11267" name="Rectangle 3"/>
          <p:cNvSpPr>
            <a:spLocks noGrp="1" noChangeArrowheads="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62007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7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0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9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16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95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3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0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4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EU Quotas lifted</a:t>
            </a:r>
          </a:p>
          <a:p>
            <a:pPr marL="171450" indent="-171450">
              <a:buFont typeface="Arial" panose="020B0604020202020204" pitchFamily="34" charset="0"/>
              <a:buChar char="•"/>
            </a:pPr>
            <a:r>
              <a:rPr lang="en-US" dirty="0"/>
              <a:t>Chinese</a:t>
            </a:r>
            <a:r>
              <a:rPr lang="en-US" baseline="0" dirty="0"/>
              <a:t> Import demand grew rapidly mid 2013-mid 2014, raising dairy prices and spurring producer expansion globally</a:t>
            </a:r>
          </a:p>
          <a:p>
            <a:pPr marL="171450" indent="-171450">
              <a:buFont typeface="Arial" panose="020B0604020202020204" pitchFamily="34" charset="0"/>
              <a:buChar char="•"/>
            </a:pPr>
            <a:r>
              <a:rPr lang="en-US" baseline="0" dirty="0"/>
              <a:t>Dairy processing capacity was expanded in EU and NZ to handle the growth</a:t>
            </a:r>
          </a:p>
          <a:p>
            <a:pPr marL="171450" indent="-171450">
              <a:buFont typeface="Arial" panose="020B0604020202020204" pitchFamily="34" charset="0"/>
              <a:buChar char="•"/>
            </a:pPr>
            <a:r>
              <a:rPr lang="en-US" baseline="0" dirty="0"/>
              <a:t>Developing countries growing demand for dairy was increasingly evident, especially while 3</a:t>
            </a:r>
            <a:r>
              <a:rPr lang="en-US" baseline="30000" dirty="0"/>
              <a:t>rd</a:t>
            </a:r>
            <a:r>
              <a:rPr lang="en-US" baseline="0" dirty="0"/>
              <a:t> world counties were experience high income growth rates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95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15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49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5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90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32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7CDEA-219B-4350-92B4-566E5E4FD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59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5" name="Picture 7" descr="UofM-2_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737" y="139700"/>
            <a:ext cx="11800417" cy="65786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ctrTitle"/>
          </p:nvPr>
        </p:nvSpPr>
        <p:spPr>
          <a:xfrm>
            <a:off x="914400" y="1981200"/>
            <a:ext cx="10363200" cy="1143000"/>
          </a:xfrm>
        </p:spPr>
        <p:txBody>
          <a:bodyPr/>
          <a:lstStyle>
            <a:lvl1pPr algn="ctr">
              <a:defRPr/>
            </a:lvl1pPr>
          </a:lstStyle>
          <a:p>
            <a:pPr lvl="0"/>
            <a:r>
              <a:rPr lang="en-US" noProof="0"/>
              <a:t>Click to edit Master title style</a:t>
            </a:r>
          </a:p>
        </p:txBody>
      </p:sp>
      <p:sp>
        <p:nvSpPr>
          <p:cNvPr id="7172" name="Rectangle 4"/>
          <p:cNvSpPr>
            <a:spLocks noGrp="1" noChangeArrowheads="1"/>
          </p:cNvSpPr>
          <p:nvPr>
            <p:ph type="subTitle" idx="1"/>
          </p:nvPr>
        </p:nvSpPr>
        <p:spPr>
          <a:xfrm>
            <a:off x="1828800" y="3581400"/>
            <a:ext cx="8534400" cy="609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7665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8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304800"/>
            <a:ext cx="28702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84074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590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2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0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4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29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325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3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9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1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57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03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45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3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372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95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63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970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98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900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7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047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17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753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569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00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3516377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3191636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26D32-6EA6-4281-AD06-08CD76AEECC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4201585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26D32-6EA6-4281-AD06-08CD76AEECC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2064985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26D32-6EA6-4281-AD06-08CD76AEECC7}"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2409049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26D32-6EA6-4281-AD06-08CD76AEECC7}"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303837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752600"/>
            <a:ext cx="5638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752600"/>
            <a:ext cx="5638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82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26D32-6EA6-4281-AD06-08CD76AEECC7}"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3942481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1422323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26D32-6EA6-4281-AD06-08CD76AEECC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2892043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654333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26D32-6EA6-4281-AD06-08CD76AEECC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2D1FD-1925-4109-9CE8-09B47974F8A4}" type="slidenum">
              <a:rPr lang="en-US" smtClean="0"/>
              <a:t>‹#›</a:t>
            </a:fld>
            <a:endParaRPr lang="en-US"/>
          </a:p>
        </p:txBody>
      </p:sp>
    </p:spTree>
    <p:extLst>
      <p:ext uri="{BB962C8B-B14F-4D97-AF65-F5344CB8AC3E}">
        <p14:creationId xmlns:p14="http://schemas.microsoft.com/office/powerpoint/2010/main" val="712762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3ADC11-CD3C-41BB-9696-6D4DB26A0A6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4016391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DC11-CD3C-41BB-9696-6D4DB26A0A6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1346650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3ADC11-CD3C-41BB-9696-6D4DB26A0A6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617824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3ADC11-CD3C-41BB-9696-6D4DB26A0A6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320073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3ADC11-CD3C-41BB-9696-6D4DB26A0A6B}"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54550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747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3ADC11-CD3C-41BB-9696-6D4DB26A0A6B}"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4104337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ADC11-CD3C-41BB-9696-6D4DB26A0A6B}"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764978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3ADC11-CD3C-41BB-9696-6D4DB26A0A6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086918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3ADC11-CD3C-41BB-9696-6D4DB26A0A6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351317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DC11-CD3C-41BB-9696-6D4DB26A0A6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4080217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DC11-CD3C-41BB-9696-6D4DB26A0A6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424F4-1207-4A73-9536-583FBD35D876}" type="slidenum">
              <a:rPr lang="en-US" smtClean="0"/>
              <a:t>‹#›</a:t>
            </a:fld>
            <a:endParaRPr lang="en-US"/>
          </a:p>
        </p:txBody>
      </p:sp>
    </p:spTree>
    <p:extLst>
      <p:ext uri="{BB962C8B-B14F-4D97-AF65-F5344CB8AC3E}">
        <p14:creationId xmlns:p14="http://schemas.microsoft.com/office/powerpoint/2010/main" val="227758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510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4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617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07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heme" Target="../theme/theme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UofM-2_M"/>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4737" y="136525"/>
            <a:ext cx="1180041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304800"/>
            <a:ext cx="11480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752600"/>
            <a:ext cx="11480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40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400">
          <a:solidFill>
            <a:srgbClr val="7A0019"/>
          </a:solidFill>
          <a:latin typeface="+mj-lt"/>
          <a:ea typeface="+mj-ea"/>
          <a:cs typeface="+mj-cs"/>
        </a:defRPr>
      </a:lvl1pPr>
      <a:lvl2pPr algn="l" rtl="0" eaLnBrk="1" fontAlgn="base" hangingPunct="1">
        <a:spcBef>
          <a:spcPct val="0"/>
        </a:spcBef>
        <a:spcAft>
          <a:spcPct val="0"/>
        </a:spcAft>
        <a:defRPr sz="4400">
          <a:solidFill>
            <a:srgbClr val="7A0019"/>
          </a:solidFill>
          <a:latin typeface="Arial" charset="0"/>
          <a:ea typeface="ＭＳ Ｐゴシック" pitchFamily="16" charset="-128"/>
        </a:defRPr>
      </a:lvl2pPr>
      <a:lvl3pPr algn="l" rtl="0" eaLnBrk="1" fontAlgn="base" hangingPunct="1">
        <a:spcBef>
          <a:spcPct val="0"/>
        </a:spcBef>
        <a:spcAft>
          <a:spcPct val="0"/>
        </a:spcAft>
        <a:defRPr sz="4400">
          <a:solidFill>
            <a:srgbClr val="7A0019"/>
          </a:solidFill>
          <a:latin typeface="Arial" charset="0"/>
          <a:ea typeface="ＭＳ Ｐゴシック" pitchFamily="16" charset="-128"/>
        </a:defRPr>
      </a:lvl3pPr>
      <a:lvl4pPr algn="l" rtl="0" eaLnBrk="1" fontAlgn="base" hangingPunct="1">
        <a:spcBef>
          <a:spcPct val="0"/>
        </a:spcBef>
        <a:spcAft>
          <a:spcPct val="0"/>
        </a:spcAft>
        <a:defRPr sz="4400">
          <a:solidFill>
            <a:srgbClr val="7A0019"/>
          </a:solidFill>
          <a:latin typeface="Arial" charset="0"/>
          <a:ea typeface="ＭＳ Ｐゴシック" pitchFamily="16" charset="-128"/>
        </a:defRPr>
      </a:lvl4pPr>
      <a:lvl5pPr algn="l"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l"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l"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l"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l"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7200" y="381001"/>
            <a:ext cx="11277600" cy="3328721"/>
          </a:xfrm>
          <a:prstGeom prst="rect">
            <a:avLst/>
          </a:prstGeom>
        </p:spPr>
      </p:pic>
      <p:sp>
        <p:nvSpPr>
          <p:cNvPr id="2" name="Rectangle 4"/>
          <p:cNvSpPr>
            <a:spLocks noChangeArrowheads="1"/>
          </p:cNvSpPr>
          <p:nvPr userDrawn="1"/>
        </p:nvSpPr>
        <p:spPr bwMode="auto">
          <a:xfrm>
            <a:off x="457200" y="3581405"/>
            <a:ext cx="11277600" cy="1995487"/>
          </a:xfrm>
          <a:prstGeom prst="rect">
            <a:avLst/>
          </a:prstGeom>
          <a:solidFill>
            <a:srgbClr val="00549E"/>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txBody>
          <a:bodyPr vert="horz" wrap="square" lIns="27432" tIns="27432" rIns="27432" bIns="27432" numCol="1" anchor="t" anchorCtr="0" compatLnSpc="1">
            <a:prstTxWarp prst="textNoShape">
              <a:avLst/>
            </a:prstTxWarp>
          </a:bodyPr>
          <a:lstStyle/>
          <a:p>
            <a:endParaRPr lang="en-US" sz="1350">
              <a:solidFill>
                <a:prstClr val="black"/>
              </a:solidFill>
            </a:endParaRPr>
          </a:p>
        </p:txBody>
      </p:sp>
      <p:pic>
        <p:nvPicPr>
          <p:cNvPr id="7170" name="Picture 2" descr="BA_logo_final"/>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2803" y="5715005"/>
            <a:ext cx="24765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pic>
        <p:nvPicPr>
          <p:cNvPr id="7171" name="Picture 3" descr="main_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012770" y="5651505"/>
            <a:ext cx="2468033"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pic>
      <p:sp>
        <p:nvSpPr>
          <p:cNvPr id="3" name="Text Box 7"/>
          <p:cNvSpPr txBox="1">
            <a:spLocks noChangeArrowheads="1"/>
          </p:cNvSpPr>
          <p:nvPr userDrawn="1"/>
        </p:nvSpPr>
        <p:spPr bwMode="auto">
          <a:xfrm>
            <a:off x="1551520" y="3686180"/>
            <a:ext cx="9859433"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txBody>
          <a:bodyPr vert="horz" wrap="square" lIns="27432" tIns="27432" rIns="27432" bIns="27432" numCol="1" anchor="t" anchorCtr="0" compatLnSpc="1">
            <a:prstTxWarp prst="textNoShape">
              <a:avLst/>
            </a:prstTxWarp>
          </a:bodyPr>
          <a:lstStyle/>
          <a:p>
            <a:pPr algn="r" fontAlgn="base">
              <a:spcBef>
                <a:spcPct val="0"/>
              </a:spcBef>
              <a:spcAft>
                <a:spcPct val="0"/>
              </a:spcAft>
            </a:pPr>
            <a:r>
              <a:rPr lang="en-US" altLang="en-US" sz="3600" dirty="0">
                <a:solidFill>
                  <a:srgbClr val="CCDDEC"/>
                </a:solidFill>
                <a:latin typeface="Trebuchet MS" panose="020B0603020202020204" pitchFamily="34" charset="0"/>
                <a:cs typeface="Arial" pitchFamily="34" charset="0"/>
              </a:rPr>
              <a:t>A Path Forward</a:t>
            </a:r>
            <a:endParaRPr lang="en-US" altLang="en-US" sz="1350" dirty="0">
              <a:solidFill>
                <a:prstClr val="black"/>
              </a:solidFill>
              <a:latin typeface="Trebuchet MS" panose="020B0603020202020204" pitchFamily="34" charset="0"/>
              <a:cs typeface="Arial" pitchFamily="34" charset="0"/>
            </a:endParaRPr>
          </a:p>
        </p:txBody>
      </p:sp>
      <p:cxnSp>
        <p:nvCxnSpPr>
          <p:cNvPr id="7176" name="AutoShape 8"/>
          <p:cNvCxnSpPr>
            <a:cxnSpLocks noChangeShapeType="1"/>
          </p:cNvCxnSpPr>
          <p:nvPr userDrawn="1"/>
        </p:nvCxnSpPr>
        <p:spPr bwMode="auto">
          <a:xfrm>
            <a:off x="457200" y="4495800"/>
            <a:ext cx="11277600" cy="0"/>
          </a:xfrm>
          <a:prstGeom prst="straightConnector1">
            <a:avLst/>
          </a:prstGeom>
          <a:noFill/>
          <a:ln w="38100" algn="ctr">
            <a:solidFill>
              <a:srgbClr val="CCDD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39D"/>
                  </a:outerShdw>
                </a:effectLst>
              </a14:hiddenEffects>
            </a:ext>
          </a:extLst>
        </p:spPr>
      </p:cxnSp>
      <p:sp>
        <p:nvSpPr>
          <p:cNvPr id="4" name="Text Box 9"/>
          <p:cNvSpPr txBox="1">
            <a:spLocks noChangeArrowheads="1"/>
          </p:cNvSpPr>
          <p:nvPr userDrawn="1"/>
        </p:nvSpPr>
        <p:spPr bwMode="auto">
          <a:xfrm>
            <a:off x="2772835" y="4572000"/>
            <a:ext cx="874818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39D"/>
                  </a:outerShdw>
                </a:effectLst>
              </a14:hiddenEffects>
            </a:ext>
          </a:extLst>
        </p:spPr>
        <p:txBody>
          <a:bodyPr vert="horz" wrap="square" lIns="27432" tIns="27432" rIns="27432" bIns="27432" numCol="1" anchor="t" anchorCtr="0" compatLnSpc="1">
            <a:prstTxWarp prst="textNoShape">
              <a:avLst/>
            </a:prstTxWarp>
          </a:bodyPr>
          <a:lstStyle/>
          <a:p>
            <a:pPr algn="r" fontAlgn="base">
              <a:spcBef>
                <a:spcPct val="0"/>
              </a:spcBef>
              <a:spcAft>
                <a:spcPct val="0"/>
              </a:spcAft>
            </a:pPr>
            <a:r>
              <a:rPr lang="en-US" altLang="en-US" sz="1950" dirty="0">
                <a:solidFill>
                  <a:srgbClr val="CCDDEC"/>
                </a:solidFill>
                <a:latin typeface="Trebuchet MS" panose="020B0603020202020204" pitchFamily="34" charset="0"/>
                <a:cs typeface="Arial" pitchFamily="34" charset="0"/>
              </a:rPr>
              <a:t>Challenges and Opportunities for the</a:t>
            </a:r>
          </a:p>
          <a:p>
            <a:pPr algn="r" fontAlgn="base">
              <a:spcBef>
                <a:spcPct val="0"/>
              </a:spcBef>
              <a:spcAft>
                <a:spcPct val="0"/>
              </a:spcAft>
            </a:pPr>
            <a:r>
              <a:rPr lang="en-US" altLang="en-US" sz="1950" dirty="0">
                <a:solidFill>
                  <a:srgbClr val="CCDDEC"/>
                </a:solidFill>
                <a:latin typeface="Trebuchet MS" panose="020B0603020202020204" pitchFamily="34" charset="0"/>
                <a:cs typeface="Arial" pitchFamily="34" charset="0"/>
              </a:rPr>
              <a:t>Midwest Dairy Industry</a:t>
            </a:r>
            <a:endParaRPr lang="en-US" altLang="en-US" sz="1350" dirty="0">
              <a:solidFill>
                <a:prstClr val="black"/>
              </a:solidFill>
              <a:latin typeface="Trebuchet MS" panose="020B0603020202020204" pitchFamily="34" charset="0"/>
              <a:cs typeface="Arial" pitchFamily="34" charset="0"/>
            </a:endParaRPr>
          </a:p>
        </p:txBody>
      </p:sp>
      <p:sp>
        <p:nvSpPr>
          <p:cNvPr id="7" name="Rectangle 6"/>
          <p:cNvSpPr>
            <a:spLocks noChangeArrowheads="1"/>
          </p:cNvSpPr>
          <p:nvPr userDrawn="1"/>
        </p:nvSpPr>
        <p:spPr bwMode="auto">
          <a:xfrm>
            <a:off x="457200" y="381000"/>
            <a:ext cx="11277600" cy="6172200"/>
          </a:xfrm>
          <a:prstGeom prst="rect">
            <a:avLst/>
          </a:prstGeom>
          <a:noFill/>
          <a:ln w="12700"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endParaRPr lang="en-US" sz="1350">
              <a:solidFill>
                <a:prstClr val="black"/>
              </a:solidFill>
            </a:endParaRPr>
          </a:p>
        </p:txBody>
      </p:sp>
    </p:spTree>
    <p:extLst>
      <p:ext uri="{BB962C8B-B14F-4D97-AF65-F5344CB8AC3E}">
        <p14:creationId xmlns:p14="http://schemas.microsoft.com/office/powerpoint/2010/main" val="166290023"/>
      </p:ext>
    </p:extLst>
  </p:cSld>
  <p:clrMap bg1="lt1" tx1="dk1" bg2="lt2" tx2="dk2" accent1="accent1" accent2="accent2" accent3="accent3" accent4="accent4" accent5="accent5" accent6="accent6" hlink="hlink" folHlink="folHlink"/>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26D32-6EA6-4281-AD06-08CD76AEECC7}"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2D1FD-1925-4109-9CE8-09B47974F8A4}" type="slidenum">
              <a:rPr lang="en-US" smtClean="0"/>
              <a:t>‹#›</a:t>
            </a:fld>
            <a:endParaRPr lang="en-US"/>
          </a:p>
        </p:txBody>
      </p:sp>
    </p:spTree>
    <p:extLst>
      <p:ext uri="{BB962C8B-B14F-4D97-AF65-F5344CB8AC3E}">
        <p14:creationId xmlns:p14="http://schemas.microsoft.com/office/powerpoint/2010/main" val="19587259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26D32-6EA6-4281-AD06-08CD76AEECC7}"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2D1FD-1925-4109-9CE8-09B47974F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262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26D32-6EA6-4281-AD06-08CD76AEECC7}" type="datetimeFigureOut">
              <a:rPr lang="en-US" smtClean="0"/>
              <a:t>1/27/2019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2D1FD-1925-4109-9CE8-09B47974F8A4}" type="slidenum">
              <a:rPr lang="en-US" smtClean="0"/>
              <a:t>‹#›</a:t>
            </a:fld>
            <a:endParaRPr lang="en-US"/>
          </a:p>
        </p:txBody>
      </p:sp>
    </p:spTree>
    <p:extLst>
      <p:ext uri="{BB962C8B-B14F-4D97-AF65-F5344CB8AC3E}">
        <p14:creationId xmlns:p14="http://schemas.microsoft.com/office/powerpoint/2010/main" val="17016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ADC11-CD3C-41BB-9696-6D4DB26A0A6B}"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424F4-1207-4A73-9536-583FBD35D876}" type="slidenum">
              <a:rPr lang="en-US" smtClean="0"/>
              <a:t>‹#›</a:t>
            </a:fld>
            <a:endParaRPr lang="en-US"/>
          </a:p>
        </p:txBody>
      </p:sp>
    </p:spTree>
    <p:extLst>
      <p:ext uri="{BB962C8B-B14F-4D97-AF65-F5344CB8AC3E}">
        <p14:creationId xmlns:p14="http://schemas.microsoft.com/office/powerpoint/2010/main" val="64763389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mbozic@umn.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chart" Target="../charts/chart9.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991013"/>
            <a:ext cx="7772400" cy="1143000"/>
          </a:xfrm>
        </p:spPr>
        <p:txBody>
          <a:bodyPr/>
          <a:lstStyle/>
          <a:p>
            <a:r>
              <a:rPr lang="en-US" b="1" dirty="0"/>
              <a:t>Dairy Consolidation: Causes and Solutions</a:t>
            </a:r>
            <a:endParaRPr lang="en-US" sz="3600" dirty="0">
              <a:latin typeface="Cambria" panose="02040503050406030204" pitchFamily="18" charset="0"/>
            </a:endParaRPr>
          </a:p>
        </p:txBody>
      </p:sp>
      <p:sp>
        <p:nvSpPr>
          <p:cNvPr id="2" name="TextBox 1"/>
          <p:cNvSpPr txBox="1"/>
          <p:nvPr/>
        </p:nvSpPr>
        <p:spPr>
          <a:xfrm>
            <a:off x="260161" y="3154328"/>
            <a:ext cx="4010200" cy="1569660"/>
          </a:xfrm>
          <a:prstGeom prst="rect">
            <a:avLst/>
          </a:prstGeom>
          <a:noFill/>
        </p:spPr>
        <p:txBody>
          <a:bodyPr wrap="none" rtlCol="0" anchor="t">
            <a:spAutoFit/>
          </a:bodyPr>
          <a:lstStyle/>
          <a:p>
            <a:pPr eaLnBrk="0" fontAlgn="base" hangingPunct="0">
              <a:spcBef>
                <a:spcPct val="0"/>
              </a:spcBef>
              <a:spcAft>
                <a:spcPct val="0"/>
              </a:spcAft>
            </a:pPr>
            <a:r>
              <a:rPr lang="en-US" sz="2400" dirty="0">
                <a:solidFill>
                  <a:srgbClr val="000000"/>
                </a:solidFill>
                <a:latin typeface="Cambria" panose="02040503050406030204" pitchFamily="18" charset="0"/>
              </a:rPr>
              <a:t>Wisconsin Ag Outlook Forum</a:t>
            </a:r>
          </a:p>
          <a:p>
            <a:pPr eaLnBrk="0" fontAlgn="base" hangingPunct="0">
              <a:spcBef>
                <a:spcPct val="0"/>
              </a:spcBef>
              <a:spcAft>
                <a:spcPct val="0"/>
              </a:spcAft>
            </a:pPr>
            <a:r>
              <a:rPr lang="en-US" sz="2400" dirty="0">
                <a:solidFill>
                  <a:srgbClr val="000000"/>
                </a:solidFill>
                <a:latin typeface="Cambria" panose="02040503050406030204" pitchFamily="18" charset="0"/>
              </a:rPr>
              <a:t>Madison, WI</a:t>
            </a:r>
          </a:p>
          <a:p>
            <a:pPr eaLnBrk="0" fontAlgn="base" hangingPunct="0">
              <a:spcBef>
                <a:spcPct val="0"/>
              </a:spcBef>
              <a:spcAft>
                <a:spcPct val="0"/>
              </a:spcAft>
            </a:pPr>
            <a:r>
              <a:rPr lang="en-US" sz="2400" dirty="0">
                <a:solidFill>
                  <a:srgbClr val="000000"/>
                </a:solidFill>
                <a:latin typeface="Cambria" panose="02040503050406030204" pitchFamily="18" charset="0"/>
              </a:rPr>
              <a:t>January 29, 2019</a:t>
            </a:r>
          </a:p>
          <a:p>
            <a:pPr eaLnBrk="0" fontAlgn="base" hangingPunct="0">
              <a:spcBef>
                <a:spcPct val="0"/>
              </a:spcBef>
              <a:spcAft>
                <a:spcPct val="0"/>
              </a:spcAft>
            </a:pPr>
            <a:r>
              <a:rPr lang="en-US" sz="2400" dirty="0">
                <a:solidFill>
                  <a:srgbClr val="000000"/>
                </a:solidFill>
                <a:latin typeface="Cambria" panose="02040503050406030204" pitchFamily="18" charset="0"/>
              </a:rPr>
              <a:t>Dr. Marin Bozic</a:t>
            </a:r>
          </a:p>
        </p:txBody>
      </p:sp>
    </p:spTree>
    <p:extLst>
      <p:ext uri="{BB962C8B-B14F-4D97-AF65-F5344CB8AC3E}">
        <p14:creationId xmlns:p14="http://schemas.microsoft.com/office/powerpoint/2010/main" val="25580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
            <a:ext cx="12192000" cy="82391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Exports to Mexico and China</a:t>
            </a:r>
          </a:p>
        </p:txBody>
      </p:sp>
      <p:sp>
        <p:nvSpPr>
          <p:cNvPr id="2" name="Rectangle 1"/>
          <p:cNvSpPr/>
          <p:nvPr/>
        </p:nvSpPr>
        <p:spPr>
          <a:xfrm>
            <a:off x="11572684" y="3"/>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6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pic>
        <p:nvPicPr>
          <p:cNvPr id="4" name="Picture 3" descr="A close up of a flower&#10;&#10;Description generated with high confidence">
            <a:extLst>
              <a:ext uri="{FF2B5EF4-FFF2-40B4-BE49-F238E27FC236}">
                <a16:creationId xmlns:a16="http://schemas.microsoft.com/office/drawing/2014/main" id="{869D26F5-A6D9-42F5-BDE8-B9241300F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829" y="1702101"/>
            <a:ext cx="1567568" cy="895865"/>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D42E3514-05A2-4BD2-ADE3-436B375DA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829" y="4469902"/>
            <a:ext cx="1580441" cy="1053627"/>
          </a:xfrm>
          <a:prstGeom prst="rect">
            <a:avLst/>
          </a:prstGeom>
        </p:spPr>
      </p:pic>
      <p:graphicFrame>
        <p:nvGraphicFramePr>
          <p:cNvPr id="8" name="Chart 7">
            <a:extLst>
              <a:ext uri="{FF2B5EF4-FFF2-40B4-BE49-F238E27FC236}">
                <a16:creationId xmlns:a16="http://schemas.microsoft.com/office/drawing/2014/main" id="{56D1D7E9-61D6-4B51-84F5-F6894AD03A50}"/>
              </a:ext>
            </a:extLst>
          </p:cNvPr>
          <p:cNvGraphicFramePr>
            <a:graphicFrameLocks/>
          </p:cNvGraphicFramePr>
          <p:nvPr>
            <p:extLst/>
          </p:nvPr>
        </p:nvGraphicFramePr>
        <p:xfrm>
          <a:off x="3723565" y="1270379"/>
          <a:ext cx="435136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8A4AA0FF-75CB-45FE-A434-88784121FF16}"/>
              </a:ext>
            </a:extLst>
          </p:cNvPr>
          <p:cNvGraphicFramePr>
            <a:graphicFrameLocks/>
          </p:cNvGraphicFramePr>
          <p:nvPr>
            <p:extLst/>
          </p:nvPr>
        </p:nvGraphicFramePr>
        <p:xfrm>
          <a:off x="3723565" y="4020401"/>
          <a:ext cx="4351361"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987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
            <a:ext cx="12192000" cy="65246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Exports to Mexico and China</a:t>
            </a:r>
          </a:p>
        </p:txBody>
      </p:sp>
      <p:sp>
        <p:nvSpPr>
          <p:cNvPr id="2" name="Rectangle 1"/>
          <p:cNvSpPr/>
          <p:nvPr/>
        </p:nvSpPr>
        <p:spPr>
          <a:xfrm>
            <a:off x="11586972" y="4277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6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pic>
        <p:nvPicPr>
          <p:cNvPr id="4" name="Picture 3" descr="A close up of a flower&#10;&#10;Description generated with high confidence">
            <a:extLst>
              <a:ext uri="{FF2B5EF4-FFF2-40B4-BE49-F238E27FC236}">
                <a16:creationId xmlns:a16="http://schemas.microsoft.com/office/drawing/2014/main" id="{869D26F5-A6D9-42F5-BDE8-B9241300F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128" y="1468739"/>
            <a:ext cx="1567568" cy="895865"/>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D42E3514-05A2-4BD2-ADE3-436B375DA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3255" y="4398464"/>
            <a:ext cx="1580441" cy="1053627"/>
          </a:xfrm>
          <a:prstGeom prst="rect">
            <a:avLst/>
          </a:prstGeom>
        </p:spPr>
      </p:pic>
      <p:graphicFrame>
        <p:nvGraphicFramePr>
          <p:cNvPr id="10" name="Chart 9">
            <a:extLst>
              <a:ext uri="{FF2B5EF4-FFF2-40B4-BE49-F238E27FC236}">
                <a16:creationId xmlns:a16="http://schemas.microsoft.com/office/drawing/2014/main" id="{04A8ADC9-A456-42F1-888D-696881CAB120}"/>
              </a:ext>
            </a:extLst>
          </p:cNvPr>
          <p:cNvGraphicFramePr>
            <a:graphicFrameLocks/>
          </p:cNvGraphicFramePr>
          <p:nvPr>
            <p:extLst/>
          </p:nvPr>
        </p:nvGraphicFramePr>
        <p:xfrm>
          <a:off x="3822515" y="3921456"/>
          <a:ext cx="6434137" cy="2659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2DF5E88C-AF97-4B64-A4C9-905077F50819}"/>
              </a:ext>
            </a:extLst>
          </p:cNvPr>
          <p:cNvGraphicFramePr>
            <a:graphicFrameLocks/>
          </p:cNvGraphicFramePr>
          <p:nvPr>
            <p:extLst/>
          </p:nvPr>
        </p:nvGraphicFramePr>
        <p:xfrm>
          <a:off x="3816079" y="950459"/>
          <a:ext cx="6434137" cy="30593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9877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
            <a:ext cx="12192000" cy="156754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Energy &amp; food independence + robots relieving labor constraints </a:t>
            </a: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U.S. national interest may be perceived by current administration as inducing global </a:t>
            </a:r>
            <a:r>
              <a:rPr kumimoji="0" lang="en-US" sz="3000" b="1" i="1"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disorder</a:t>
            </a:r>
            <a:endPar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11586972" y="4277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6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sp>
        <p:nvSpPr>
          <p:cNvPr id="8" name="Text Placeholder 6"/>
          <p:cNvSpPr>
            <a:spLocks noGrp="1"/>
          </p:cNvSpPr>
          <p:nvPr/>
        </p:nvSpPr>
        <p:spPr>
          <a:xfrm>
            <a:off x="1636290" y="1949839"/>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rPr>
              <a:t>Net energy trade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rPr>
              <a:t>quadrillion British thermal units</a:t>
            </a:r>
          </a:p>
        </p:txBody>
      </p:sp>
      <p:graphicFrame>
        <p:nvGraphicFramePr>
          <p:cNvPr id="9" name="Content Placeholder 4"/>
          <p:cNvGraphicFramePr>
            <a:graphicFrameLocks noGrp="1"/>
          </p:cNvGraphicFramePr>
          <p:nvPr>
            <p:extLst/>
          </p:nvPr>
        </p:nvGraphicFramePr>
        <p:xfrm>
          <a:off x="1646437" y="2544834"/>
          <a:ext cx="8683625" cy="3622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616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latin typeface="Calibri" panose="020F0502020204030204"/>
              </a:rPr>
              <a:t>The number of dairy farms drops 40-50% every decade, while </a:t>
            </a:r>
          </a:p>
          <a:p>
            <a:r>
              <a:rPr lang="en-US" sz="2400" b="1" dirty="0">
                <a:solidFill>
                  <a:prstClr val="white"/>
                </a:solidFill>
                <a:latin typeface="Calibri" panose="020F0502020204030204"/>
              </a:rPr>
              <a:t>average farm size about doubles</a:t>
            </a:r>
          </a:p>
        </p:txBody>
      </p:sp>
      <p:sp>
        <p:nvSpPr>
          <p:cNvPr id="2" name="Rectangle 1"/>
          <p:cNvSpPr/>
          <p:nvPr/>
        </p:nvSpPr>
        <p:spPr>
          <a:xfrm>
            <a:off x="10101072"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A41449BD-9B9B-402F-8E33-6F11BA55CF14}" type="slidenum">
              <a:rPr lang="en-US" sz="1600" b="1">
                <a:solidFill>
                  <a:srgbClr val="FFC000"/>
                </a:solidFill>
                <a:latin typeface="Calibri Light" panose="020F0302020204030204"/>
                <a:cs typeface="Times New Roman" panose="02020603050405020304" pitchFamily="18" charset="0"/>
              </a:rPr>
              <a:pPr algn="r"/>
              <a:t>13</a:t>
            </a:fld>
            <a:endParaRPr lang="en-US" sz="1600" b="1" dirty="0">
              <a:solidFill>
                <a:srgbClr val="FFC000"/>
              </a:solidFill>
              <a:latin typeface="Calibri Light" panose="020F0302020204030204"/>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a:spLocks noGrp="1"/>
          </p:cNvSpPr>
          <p:nvPr>
            <p:ph type="ftr" sz="quarter" idx="4294967295"/>
          </p:nvPr>
        </p:nvSpPr>
        <p:spPr>
          <a:xfrm>
            <a:off x="1524000" y="6571735"/>
            <a:ext cx="3886200" cy="304800"/>
          </a:xfrm>
          <a:prstGeom prst="rect">
            <a:avLst/>
          </a:prstGeom>
        </p:spPr>
        <p:txBody>
          <a:bodyPr/>
          <a:lstStyle/>
          <a:p>
            <a:pPr algn="l">
              <a:defRPr/>
            </a:pPr>
            <a:r>
              <a:rPr lang="en-US" dirty="0">
                <a:solidFill>
                  <a:prstClr val="black">
                    <a:tint val="75000"/>
                  </a:prstClr>
                </a:solidFill>
                <a:latin typeface="Calibri" panose="020F0502020204030204"/>
              </a:rPr>
              <a:t>Source: Dr. Bob Yonkers, IDFA based on USDA, NASS</a:t>
            </a:r>
          </a:p>
        </p:txBody>
      </p:sp>
    </p:spTree>
    <p:extLst>
      <p:ext uri="{BB962C8B-B14F-4D97-AF65-F5344CB8AC3E}">
        <p14:creationId xmlns:p14="http://schemas.microsoft.com/office/powerpoint/2010/main" val="59684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latin typeface="Calibri" panose="020F0502020204030204"/>
              </a:rPr>
              <a:t>Changes in size and management/financing model</a:t>
            </a:r>
          </a:p>
        </p:txBody>
      </p:sp>
      <p:sp>
        <p:nvSpPr>
          <p:cNvPr id="2" name="Rectangle 1"/>
          <p:cNvSpPr/>
          <p:nvPr/>
        </p:nvSpPr>
        <p:spPr>
          <a:xfrm>
            <a:off x="11502817" y="26982"/>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A41449BD-9B9B-402F-8E33-6F11BA55CF14}" type="slidenum">
              <a:rPr lang="en-US" sz="1600" b="1">
                <a:solidFill>
                  <a:srgbClr val="FFC000"/>
                </a:solidFill>
                <a:latin typeface="Calibri Light" panose="020F0302020204030204"/>
                <a:cs typeface="Times New Roman" panose="02020603050405020304" pitchFamily="18" charset="0"/>
              </a:rPr>
              <a:pPr algn="r"/>
              <a:t>14</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654021112"/>
              </p:ext>
            </p:extLst>
          </p:nvPr>
        </p:nvGraphicFramePr>
        <p:xfrm>
          <a:off x="3200400" y="1013097"/>
          <a:ext cx="8991600" cy="55767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10257681" y="4585654"/>
            <a:ext cx="1629519" cy="612476"/>
          </a:xfrm>
          <a:prstGeom prst="wedgeRectCallout">
            <a:avLst>
              <a:gd name="adj1" fmla="val -60170"/>
              <a:gd name="adj2" fmla="val -184966"/>
            </a:avLst>
          </a:prstGeom>
          <a:solidFill>
            <a:srgbClr val="C00000"/>
          </a:solidFill>
          <a:ln cap="rnd">
            <a:noFill/>
            <a:round/>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1000-2000:</a:t>
            </a:r>
          </a:p>
          <a:p>
            <a:pPr algn="ctr"/>
            <a:r>
              <a:rPr lang="en-US" dirty="0">
                <a:solidFill>
                  <a:prstClr val="white"/>
                </a:solidFill>
                <a:latin typeface="Calibri" panose="020F0502020204030204"/>
              </a:rPr>
              <a:t>2007 / 16.1%</a:t>
            </a:r>
          </a:p>
        </p:txBody>
      </p:sp>
      <p:sp>
        <p:nvSpPr>
          <p:cNvPr id="9" name="Rectangular Callout 8"/>
          <p:cNvSpPr/>
          <p:nvPr/>
        </p:nvSpPr>
        <p:spPr>
          <a:xfrm>
            <a:off x="8166339" y="1224228"/>
            <a:ext cx="2077423" cy="612476"/>
          </a:xfrm>
          <a:prstGeom prst="wedgeRectCallout">
            <a:avLst>
              <a:gd name="adj1" fmla="val 122472"/>
              <a:gd name="adj2" fmla="val 37570"/>
            </a:avLst>
          </a:prstGeom>
          <a:solidFill>
            <a:schemeClr val="tx1"/>
          </a:solidFill>
          <a:ln cap="rnd">
            <a:noFill/>
            <a:round/>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2000+:</a:t>
            </a:r>
          </a:p>
          <a:p>
            <a:pPr algn="ctr"/>
            <a:r>
              <a:rPr lang="en-US" dirty="0">
                <a:solidFill>
                  <a:prstClr val="white"/>
                </a:solidFill>
                <a:latin typeface="Calibri" panose="020F0502020204030204"/>
              </a:rPr>
              <a:t> 34.7% and Rising</a:t>
            </a:r>
          </a:p>
        </p:txBody>
      </p:sp>
      <p:sp>
        <p:nvSpPr>
          <p:cNvPr id="11" name="Rectangular Callout 10"/>
          <p:cNvSpPr/>
          <p:nvPr/>
        </p:nvSpPr>
        <p:spPr>
          <a:xfrm>
            <a:off x="8482641" y="4585654"/>
            <a:ext cx="1651959" cy="612476"/>
          </a:xfrm>
          <a:prstGeom prst="wedgeRectCallout">
            <a:avLst>
              <a:gd name="adj1" fmla="val -9560"/>
              <a:gd name="adj2" fmla="val -155389"/>
            </a:avLst>
          </a:prstGeom>
          <a:solidFill>
            <a:srgbClr val="00B050"/>
          </a:solidFill>
          <a:ln cap="rnd">
            <a:noFill/>
            <a:round/>
          </a:ln>
          <a:effectLst>
            <a:glow rad="635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500-1000:</a:t>
            </a:r>
          </a:p>
          <a:p>
            <a:pPr algn="ctr"/>
            <a:r>
              <a:rPr lang="en-US" dirty="0">
                <a:solidFill>
                  <a:prstClr val="white"/>
                </a:solidFill>
                <a:latin typeface="Calibri" panose="020F0502020204030204"/>
              </a:rPr>
              <a:t>2005 / 14.3%</a:t>
            </a:r>
          </a:p>
        </p:txBody>
      </p:sp>
      <p:sp>
        <p:nvSpPr>
          <p:cNvPr id="12" name="Rectangular Callout 11"/>
          <p:cNvSpPr/>
          <p:nvPr/>
        </p:nvSpPr>
        <p:spPr>
          <a:xfrm>
            <a:off x="4873924" y="1224228"/>
            <a:ext cx="1435524" cy="612476"/>
          </a:xfrm>
          <a:prstGeom prst="wedgeRectCallout">
            <a:avLst>
              <a:gd name="adj1" fmla="val 9952"/>
              <a:gd name="adj2" fmla="val 254470"/>
            </a:avLst>
          </a:prstGeom>
          <a:ln cap="rnd">
            <a:noFill/>
            <a:roun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100-200:</a:t>
            </a:r>
          </a:p>
          <a:p>
            <a:pPr algn="ctr"/>
            <a:r>
              <a:rPr lang="en-US" dirty="0">
                <a:solidFill>
                  <a:prstClr val="white"/>
                </a:solidFill>
                <a:latin typeface="Calibri" panose="020F0502020204030204"/>
              </a:rPr>
              <a:t>1997 / 20%</a:t>
            </a:r>
          </a:p>
        </p:txBody>
      </p:sp>
      <p:sp>
        <p:nvSpPr>
          <p:cNvPr id="13" name="Rectangular Callout 12"/>
          <p:cNvSpPr/>
          <p:nvPr/>
        </p:nvSpPr>
        <p:spPr>
          <a:xfrm>
            <a:off x="6458309" y="1224228"/>
            <a:ext cx="1435524" cy="612476"/>
          </a:xfrm>
          <a:prstGeom prst="wedgeRectCallout">
            <a:avLst>
              <a:gd name="adj1" fmla="val 2635"/>
              <a:gd name="adj2" fmla="val 289681"/>
            </a:avLst>
          </a:prstGeom>
          <a:solidFill>
            <a:schemeClr val="accent2"/>
          </a:solidFill>
          <a:ln cap="rnd">
            <a:noFill/>
            <a:round/>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200-500:</a:t>
            </a:r>
          </a:p>
          <a:p>
            <a:pPr algn="ctr"/>
            <a:r>
              <a:rPr lang="en-US" dirty="0">
                <a:solidFill>
                  <a:prstClr val="white"/>
                </a:solidFill>
                <a:latin typeface="Calibri" panose="020F0502020204030204"/>
              </a:rPr>
              <a:t>2000 / 18%</a:t>
            </a:r>
          </a:p>
        </p:txBody>
      </p:sp>
      <p:sp>
        <p:nvSpPr>
          <p:cNvPr id="15" name="TextBox 14">
            <a:extLst>
              <a:ext uri="{FF2B5EF4-FFF2-40B4-BE49-F238E27FC236}">
                <a16:creationId xmlns:a16="http://schemas.microsoft.com/office/drawing/2014/main" id="{D13A3A18-E29A-421A-B161-BBD1850E685A}"/>
              </a:ext>
            </a:extLst>
          </p:cNvPr>
          <p:cNvSpPr txBox="1"/>
          <p:nvPr/>
        </p:nvSpPr>
        <p:spPr>
          <a:xfrm>
            <a:off x="165797" y="1013097"/>
            <a:ext cx="3180304" cy="5909310"/>
          </a:xfrm>
          <a:prstGeom prst="rect">
            <a:avLst/>
          </a:prstGeom>
          <a:noFill/>
        </p:spPr>
        <p:txBody>
          <a:bodyPr wrap="square" rtlCol="0">
            <a:spAutoFit/>
          </a:bodyPr>
          <a:lstStyle/>
          <a:p>
            <a:pPr marL="342900" indent="-342900">
              <a:buFont typeface="+mj-lt"/>
              <a:buAutoNum type="arabicParenR"/>
            </a:pPr>
            <a:r>
              <a:rPr lang="en-US" dirty="0"/>
              <a:t>“large farms”  </a:t>
            </a:r>
            <a:r>
              <a:rPr lang="en-US" dirty="0">
                <a:sym typeface="Wingdings" panose="05000000000000000000" pitchFamily="2" charset="2"/>
              </a:rPr>
              <a:t> </a:t>
            </a:r>
            <a:r>
              <a:rPr lang="en-US" dirty="0"/>
              <a:t>multi-site dairy agribusinesses</a:t>
            </a:r>
          </a:p>
          <a:p>
            <a:pPr marL="342900" indent="-342900">
              <a:buFont typeface="+mj-lt"/>
              <a:buAutoNum type="arabicParenR"/>
            </a:pPr>
            <a:endParaRPr lang="en-US" dirty="0"/>
          </a:p>
          <a:p>
            <a:pPr marL="342900" indent="-342900">
              <a:buFont typeface="+mj-lt"/>
              <a:buAutoNum type="arabicParenR"/>
            </a:pPr>
            <a:r>
              <a:rPr lang="en-US" dirty="0"/>
              <a:t>“family ownership” </a:t>
            </a:r>
            <a:r>
              <a:rPr lang="en-US" dirty="0">
                <a:sym typeface="Wingdings" panose="05000000000000000000" pitchFamily="2" charset="2"/>
              </a:rPr>
              <a:t> non-family partnerships</a:t>
            </a:r>
          </a:p>
          <a:p>
            <a:pPr marL="342900" indent="-342900">
              <a:buFont typeface="+mj-lt"/>
              <a:buAutoNum type="arabicParenR"/>
            </a:pPr>
            <a:endParaRPr lang="en-US" dirty="0">
              <a:sym typeface="Wingdings" panose="05000000000000000000" pitchFamily="2" charset="2"/>
            </a:endParaRPr>
          </a:p>
          <a:p>
            <a:pPr marL="342900" indent="-342900">
              <a:buFont typeface="+mj-lt"/>
              <a:buAutoNum type="arabicParenR"/>
            </a:pPr>
            <a:r>
              <a:rPr lang="en-US" dirty="0">
                <a:sym typeface="Wingdings" panose="05000000000000000000" pitchFamily="2" charset="2"/>
              </a:rPr>
              <a:t>external equity financing  no longer relying solely on retained earnings for expansions</a:t>
            </a:r>
          </a:p>
          <a:p>
            <a:pPr marL="342900" indent="-342900">
              <a:buFont typeface="+mj-lt"/>
              <a:buAutoNum type="arabicParenR"/>
            </a:pPr>
            <a:endParaRPr lang="en-US" dirty="0">
              <a:sym typeface="Wingdings" panose="05000000000000000000" pitchFamily="2" charset="2"/>
            </a:endParaRPr>
          </a:p>
          <a:p>
            <a:pPr marL="342900" indent="-342900">
              <a:buFont typeface="+mj-lt"/>
              <a:buAutoNum type="arabicParenR"/>
            </a:pPr>
            <a:r>
              <a:rPr lang="en-US" dirty="0">
                <a:sym typeface="Wingdings" panose="05000000000000000000" pitchFamily="2" charset="2"/>
              </a:rPr>
              <a:t>No longer constrained to one milkshed  necessary to escape local processing capacity constraints</a:t>
            </a:r>
          </a:p>
          <a:p>
            <a:pPr marL="342900" indent="-342900">
              <a:buFont typeface="+mj-lt"/>
              <a:buAutoNum type="arabicParenR"/>
            </a:pPr>
            <a:endParaRPr lang="en-US" dirty="0">
              <a:sym typeface="Wingdings" panose="05000000000000000000" pitchFamily="2" charset="2"/>
            </a:endParaRPr>
          </a:p>
          <a:p>
            <a:pPr marL="342900" indent="-342900">
              <a:buFont typeface="+mj-lt"/>
              <a:buAutoNum type="arabicParenR"/>
            </a:pPr>
            <a:r>
              <a:rPr lang="en-US" dirty="0">
                <a:sym typeface="Wingdings" panose="05000000000000000000" pitchFamily="2" charset="2"/>
              </a:rPr>
              <a:t>Larger % of milk by dairies that are not ‘last-generation’ dairies  exists are increasingly involuntary</a:t>
            </a:r>
            <a:endParaRPr lang="en-US" dirty="0"/>
          </a:p>
          <a:p>
            <a:pPr marL="342900" indent="-342900">
              <a:buFont typeface="+mj-lt"/>
              <a:buAutoNum type="arabicParenR"/>
            </a:pPr>
            <a:endParaRPr lang="en-US" dirty="0"/>
          </a:p>
        </p:txBody>
      </p:sp>
    </p:spTree>
    <p:extLst>
      <p:ext uri="{BB962C8B-B14F-4D97-AF65-F5344CB8AC3E}">
        <p14:creationId xmlns:p14="http://schemas.microsoft.com/office/powerpoint/2010/main" val="34360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500"/>
                                        <p:tgtEl>
                                          <p:spTgt spid="7">
                                            <p:graphicEl>
                                              <a:chart seriesIdx="0"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0" dur="500"/>
                                        <p:tgtEl>
                                          <p:spTgt spid="7">
                                            <p:graphicEl>
                                              <a:chart seriesIdx="1" categoryIdx="-4" bldStep="series"/>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8" dur="500"/>
                                        <p:tgtEl>
                                          <p:spTgt spid="7">
                                            <p:graphicEl>
                                              <a:chart seriesIdx="2"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36" dur="500"/>
                                        <p:tgtEl>
                                          <p:spTgt spid="7">
                                            <p:graphicEl>
                                              <a:chart seriesIdx="3" categoryIdx="-4" bldStep="series"/>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fade">
                                      <p:cBhvr>
                                        <p:cTn id="44" dur="500"/>
                                        <p:tgtEl>
                                          <p:spTgt spid="7">
                                            <p:graphicEl>
                                              <a:chart seriesIdx="4" categoryIdx="-4" bldStep="series"/>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animBg="1"/>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latin typeface="Calibri" panose="020F0502020204030204"/>
              </a:rPr>
              <a:t>Block-Barrel Spread has hurt Upper Midwest dairy producers</a:t>
            </a:r>
          </a:p>
        </p:txBody>
      </p:sp>
      <p:sp>
        <p:nvSpPr>
          <p:cNvPr id="2" name="Rectangle 1"/>
          <p:cNvSpPr/>
          <p:nvPr/>
        </p:nvSpPr>
        <p:spPr>
          <a:xfrm>
            <a:off x="11502817" y="26982"/>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A41449BD-9B9B-402F-8E33-6F11BA55CF14}" type="slidenum">
              <a:rPr lang="en-US" sz="1600" b="1">
                <a:solidFill>
                  <a:srgbClr val="FFC000"/>
                </a:solidFill>
                <a:latin typeface="Calibri Light" panose="020F0302020204030204"/>
                <a:cs typeface="Times New Roman" panose="02020603050405020304" pitchFamily="18" charset="0"/>
              </a:rPr>
              <a:pPr algn="r"/>
              <a:t>15</a:t>
            </a:fld>
            <a:endParaRPr lang="en-US" sz="1600" b="1" dirty="0">
              <a:solidFill>
                <a:srgbClr val="FFC000"/>
              </a:solidFill>
              <a:latin typeface="Calibri Light" panose="020F0302020204030204"/>
              <a:cs typeface="Times New Roman" panose="02020603050405020304" pitchFamily="18" charset="0"/>
            </a:endParaRPr>
          </a:p>
        </p:txBody>
      </p:sp>
      <p:pic>
        <p:nvPicPr>
          <p:cNvPr id="5" name="Picture 4">
            <a:extLst>
              <a:ext uri="{FF2B5EF4-FFF2-40B4-BE49-F238E27FC236}">
                <a16:creationId xmlns:a16="http://schemas.microsoft.com/office/drawing/2014/main" id="{0D33E05F-A74E-474B-9C26-EA94CF0F5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31" y="1467644"/>
            <a:ext cx="6331130" cy="4559003"/>
          </a:xfrm>
          <a:prstGeom prst="rect">
            <a:avLst/>
          </a:prstGeom>
        </p:spPr>
      </p:pic>
      <p:graphicFrame>
        <p:nvGraphicFramePr>
          <p:cNvPr id="14" name="Chart 13">
            <a:extLst>
              <a:ext uri="{FF2B5EF4-FFF2-40B4-BE49-F238E27FC236}">
                <a16:creationId xmlns:a16="http://schemas.microsoft.com/office/drawing/2014/main" id="{74CA7F3B-4F88-4B7C-8F94-A6F47504742E}"/>
              </a:ext>
            </a:extLst>
          </p:cNvPr>
          <p:cNvGraphicFramePr>
            <a:graphicFrameLocks/>
          </p:cNvGraphicFramePr>
          <p:nvPr>
            <p:extLst>
              <p:ext uri="{D42A27DB-BD31-4B8C-83A1-F6EECF244321}">
                <p14:modId xmlns:p14="http://schemas.microsoft.com/office/powerpoint/2010/main" val="143020208"/>
              </p:ext>
            </p:extLst>
          </p:nvPr>
        </p:nvGraphicFramePr>
        <p:xfrm>
          <a:off x="7435833" y="1201067"/>
          <a:ext cx="4436293" cy="4642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220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latin typeface="Calibri" panose="020F0502020204030204"/>
              </a:rPr>
              <a:t>Ways out? </a:t>
            </a:r>
          </a:p>
        </p:txBody>
      </p:sp>
      <p:sp>
        <p:nvSpPr>
          <p:cNvPr id="2" name="Rectangle 1"/>
          <p:cNvSpPr/>
          <p:nvPr/>
        </p:nvSpPr>
        <p:spPr>
          <a:xfrm>
            <a:off x="11502817" y="26982"/>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A41449BD-9B9B-402F-8E33-6F11BA55CF14}" type="slidenum">
              <a:rPr lang="en-US" sz="1600" b="1">
                <a:solidFill>
                  <a:srgbClr val="FFC000"/>
                </a:solidFill>
                <a:latin typeface="Calibri Light" panose="020F0302020204030204"/>
                <a:cs typeface="Times New Roman" panose="02020603050405020304" pitchFamily="18" charset="0"/>
              </a:rPr>
              <a:pPr algn="r"/>
              <a:t>16</a:t>
            </a:fld>
            <a:endParaRPr lang="en-US" sz="1600" b="1" dirty="0">
              <a:solidFill>
                <a:srgbClr val="FFC000"/>
              </a:solidFill>
              <a:latin typeface="Calibri Light" panose="020F0302020204030204"/>
              <a:cs typeface="Times New Roman" panose="02020603050405020304" pitchFamily="18" charset="0"/>
            </a:endParaRPr>
          </a:p>
        </p:txBody>
      </p:sp>
      <p:sp>
        <p:nvSpPr>
          <p:cNvPr id="3" name="TextBox 2">
            <a:extLst>
              <a:ext uri="{FF2B5EF4-FFF2-40B4-BE49-F238E27FC236}">
                <a16:creationId xmlns:a16="http://schemas.microsoft.com/office/drawing/2014/main" id="{CAFDDC8D-CA34-448B-A37E-1AF04D9767B7}"/>
              </a:ext>
            </a:extLst>
          </p:cNvPr>
          <p:cNvSpPr txBox="1"/>
          <p:nvPr/>
        </p:nvSpPr>
        <p:spPr>
          <a:xfrm>
            <a:off x="195943" y="984739"/>
            <a:ext cx="11374957" cy="5262979"/>
          </a:xfrm>
          <a:prstGeom prst="rect">
            <a:avLst/>
          </a:prstGeom>
          <a:noFill/>
        </p:spPr>
        <p:txBody>
          <a:bodyPr wrap="square" rtlCol="0">
            <a:spAutoFit/>
          </a:bodyPr>
          <a:lstStyle/>
          <a:p>
            <a:pPr marL="457200" indent="-457200">
              <a:buFont typeface="+mj-lt"/>
              <a:buAutoNum type="arabicParenR"/>
            </a:pPr>
            <a:r>
              <a:rPr lang="en-US" sz="2400" dirty="0"/>
              <a:t>Combine on-farm work with off-farm entrepreneurship that does not require you to physically leave the farm</a:t>
            </a:r>
          </a:p>
          <a:p>
            <a:pPr marL="457200" indent="-457200">
              <a:buFont typeface="+mj-lt"/>
              <a:buAutoNum type="arabicParenR"/>
            </a:pPr>
            <a:endParaRPr lang="en-US" sz="2400" dirty="0"/>
          </a:p>
          <a:p>
            <a:pPr marL="457200" indent="-457200">
              <a:buFont typeface="+mj-lt"/>
              <a:buAutoNum type="arabicParenR"/>
            </a:pPr>
            <a:r>
              <a:rPr lang="en-US" sz="2400" dirty="0"/>
              <a:t>Outstanding cow and cost management still makes a big difference for small/medium farms</a:t>
            </a:r>
          </a:p>
          <a:p>
            <a:pPr marL="457200" indent="-457200">
              <a:buFont typeface="+mj-lt"/>
              <a:buAutoNum type="arabicParenR"/>
            </a:pPr>
            <a:endParaRPr lang="en-US" sz="2400" dirty="0"/>
          </a:p>
          <a:p>
            <a:pPr marL="457200" indent="-457200">
              <a:buFont typeface="+mj-lt"/>
              <a:buAutoNum type="arabicParenR"/>
            </a:pPr>
            <a:r>
              <a:rPr lang="en-US" sz="2400" dirty="0"/>
              <a:t>Growth through lateral partnerships</a:t>
            </a:r>
          </a:p>
          <a:p>
            <a:pPr marL="457200" indent="-457200">
              <a:buFont typeface="+mj-lt"/>
              <a:buAutoNum type="arabicParenR"/>
            </a:pPr>
            <a:endParaRPr lang="en-US" sz="2400" dirty="0"/>
          </a:p>
          <a:p>
            <a:pPr marL="457200" indent="-457200">
              <a:buFont typeface="+mj-lt"/>
              <a:buAutoNum type="arabicParenR"/>
            </a:pPr>
            <a:r>
              <a:rPr lang="en-US" sz="2400" dirty="0"/>
              <a:t>Income subsidies</a:t>
            </a:r>
          </a:p>
          <a:p>
            <a:pPr marL="457200" indent="-457200">
              <a:buFont typeface="+mj-lt"/>
              <a:buAutoNum type="arabicParenR"/>
            </a:pPr>
            <a:endParaRPr lang="en-US" sz="2400" dirty="0"/>
          </a:p>
          <a:p>
            <a:pPr marL="457200" indent="-457200">
              <a:buFont typeface="+mj-lt"/>
              <a:buAutoNum type="arabicParenR"/>
            </a:pPr>
            <a:r>
              <a:rPr lang="en-US" sz="2400" dirty="0"/>
              <a:t>Mandatory national supply management</a:t>
            </a:r>
          </a:p>
          <a:p>
            <a:pPr marL="457200" indent="-457200">
              <a:buFont typeface="+mj-lt"/>
              <a:buAutoNum type="arabicParenR"/>
            </a:pPr>
            <a:endParaRPr lang="en-US" sz="2400" dirty="0"/>
          </a:p>
          <a:p>
            <a:pPr marL="457200" indent="-457200">
              <a:buFont typeface="+mj-lt"/>
              <a:buAutoNum type="arabicParenR"/>
            </a:pPr>
            <a:r>
              <a:rPr lang="en-US" sz="2400" dirty="0"/>
              <a:t>Different ownership-based career in agriculture: emerging crops (e.g. hemp)</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4308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4080" y="1315243"/>
            <a:ext cx="3364522" cy="4926757"/>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33395" y="1315243"/>
            <a:ext cx="3292125" cy="4850550"/>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50313" y="1387415"/>
            <a:ext cx="3505504" cy="4827688"/>
          </a:xfrm>
          <a:prstGeom prst="rect">
            <a:avLst/>
          </a:prstGeom>
        </p:spPr>
      </p:pic>
      <p:sp>
        <p:nvSpPr>
          <p:cNvPr id="9" name="Rectangle 8"/>
          <p:cNvSpPr/>
          <p:nvPr/>
        </p:nvSpPr>
        <p:spPr>
          <a:xfrm>
            <a:off x="0" y="-30331"/>
            <a:ext cx="12192000" cy="1068556"/>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Dairy Margin Coverage is a </a:t>
            </a:r>
            <a:r>
              <a:rPr kumimoji="0" lang="en-US" sz="32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massive</a:t>
            </a:r>
            <a:r>
              <a:rPr kumimoji="0" lang="en-US" sz="32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32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improvement over MPP</a:t>
            </a:r>
            <a:endPar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138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46529" y="215152"/>
          <a:ext cx="11649635" cy="6414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7189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10670" y="331694"/>
          <a:ext cx="11519647" cy="63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1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Agricultural ‘consolidation’ is as old as the civilization itself</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2</a:t>
            </a:fld>
            <a:endParaRPr lang="en-US" sz="1600" b="1" dirty="0">
              <a:solidFill>
                <a:srgbClr val="FFC000"/>
              </a:solidFill>
              <a:latin typeface="Calibri Light" panose="020F0302020204030204"/>
              <a:cs typeface="Times New Roman" panose="02020603050405020304" pitchFamily="18" charset="0"/>
            </a:endParaRPr>
          </a:p>
        </p:txBody>
      </p:sp>
      <p:pic>
        <p:nvPicPr>
          <p:cNvPr id="5" name="Picture 4">
            <a:extLst>
              <a:ext uri="{FF2B5EF4-FFF2-40B4-BE49-F238E27FC236}">
                <a16:creationId xmlns:a16="http://schemas.microsoft.com/office/drawing/2014/main" id="{C064A82C-8F11-4B6B-B345-EBFE47005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288" y="1083063"/>
            <a:ext cx="5143237" cy="4031548"/>
          </a:xfrm>
          <a:prstGeom prst="rect">
            <a:avLst/>
          </a:prstGeom>
        </p:spPr>
      </p:pic>
      <p:pic>
        <p:nvPicPr>
          <p:cNvPr id="11" name="Picture 10">
            <a:extLst>
              <a:ext uri="{FF2B5EF4-FFF2-40B4-BE49-F238E27FC236}">
                <a16:creationId xmlns:a16="http://schemas.microsoft.com/office/drawing/2014/main" id="{7D65CCED-3C40-4396-A930-B39A16641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95" y="1031519"/>
            <a:ext cx="4127373" cy="5424548"/>
          </a:xfrm>
          <a:prstGeom prst="rect">
            <a:avLst/>
          </a:prstGeom>
        </p:spPr>
      </p:pic>
      <p:sp>
        <p:nvSpPr>
          <p:cNvPr id="12" name="TextBox 11">
            <a:extLst>
              <a:ext uri="{FF2B5EF4-FFF2-40B4-BE49-F238E27FC236}">
                <a16:creationId xmlns:a16="http://schemas.microsoft.com/office/drawing/2014/main" id="{FCFA11CB-86D9-4CE4-8B31-C6F873DADD3B}"/>
              </a:ext>
            </a:extLst>
          </p:cNvPr>
          <p:cNvSpPr txBox="1"/>
          <p:nvPr/>
        </p:nvSpPr>
        <p:spPr>
          <a:xfrm>
            <a:off x="4858378" y="5461279"/>
            <a:ext cx="7161127" cy="923330"/>
          </a:xfrm>
          <a:prstGeom prst="rect">
            <a:avLst/>
          </a:prstGeom>
          <a:noFill/>
        </p:spPr>
        <p:txBody>
          <a:bodyPr wrap="square" rtlCol="0">
            <a:spAutoFit/>
          </a:bodyPr>
          <a:lstStyle/>
          <a:p>
            <a:r>
              <a:rPr lang="en-US" dirty="0">
                <a:latin typeface="Century Gothic" panose="020B0502020202020204" pitchFamily="34" charset="0"/>
              </a:rPr>
              <a:t>Agricultural surplus meant there was enough food around to feed soldiers, priests, artisans, government…</a:t>
            </a:r>
          </a:p>
          <a:p>
            <a:r>
              <a:rPr lang="en-US" dirty="0">
                <a:latin typeface="Century Gothic" panose="020B0502020202020204" pitchFamily="34" charset="0"/>
              </a:rPr>
              <a:t>So why are we lamenting consolidation? </a:t>
            </a:r>
          </a:p>
        </p:txBody>
      </p:sp>
    </p:spTree>
    <p:extLst>
      <p:ext uri="{BB962C8B-B14F-4D97-AF65-F5344CB8AC3E}">
        <p14:creationId xmlns:p14="http://schemas.microsoft.com/office/powerpoint/2010/main" val="44827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5E503-E85F-425A-ACBD-DF933C831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861"/>
          </a:xfrm>
          <a:prstGeom prst="rect">
            <a:avLst/>
          </a:prstGeom>
        </p:spPr>
      </p:pic>
    </p:spTree>
    <p:extLst>
      <p:ext uri="{BB962C8B-B14F-4D97-AF65-F5344CB8AC3E}">
        <p14:creationId xmlns:p14="http://schemas.microsoft.com/office/powerpoint/2010/main" val="3945768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331"/>
            <a:ext cx="12192000" cy="671899"/>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prstClr val="white"/>
                </a:solidFill>
                <a:effectLst/>
                <a:uLnTx/>
                <a:uFillTx/>
                <a:latin typeface="Calibri" panose="020F0502020204030204"/>
                <a:ea typeface="+mn-ea"/>
                <a:cs typeface="+mn-cs"/>
              </a:rPr>
              <a:t>Premium subsidies</a:t>
            </a:r>
          </a:p>
        </p:txBody>
      </p:sp>
      <p:sp>
        <p:nvSpPr>
          <p:cNvPr id="2" name="Rectangle 1"/>
          <p:cNvSpPr/>
          <p:nvPr/>
        </p:nvSpPr>
        <p:spPr>
          <a:xfrm>
            <a:off x="11716943" y="-30331"/>
            <a:ext cx="425196" cy="212598"/>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2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graphicFrame>
        <p:nvGraphicFramePr>
          <p:cNvPr id="9" name="Table 8">
            <a:extLst>
              <a:ext uri="{FF2B5EF4-FFF2-40B4-BE49-F238E27FC236}">
                <a16:creationId xmlns:a16="http://schemas.microsoft.com/office/drawing/2014/main" id="{401D24EB-CCFD-4CB5-ADB5-86061C40C90B}"/>
              </a:ext>
            </a:extLst>
          </p:cNvPr>
          <p:cNvGraphicFramePr>
            <a:graphicFrameLocks noGrp="1"/>
          </p:cNvGraphicFramePr>
          <p:nvPr>
            <p:extLst/>
          </p:nvPr>
        </p:nvGraphicFramePr>
        <p:xfrm>
          <a:off x="3063241" y="2558423"/>
          <a:ext cx="5681148" cy="1923186"/>
        </p:xfrm>
        <a:graphic>
          <a:graphicData uri="http://schemas.openxmlformats.org/drawingml/2006/table">
            <a:tbl>
              <a:tblPr firstRow="1" firstCol="1" bandRow="1"/>
              <a:tblGrid>
                <a:gridCol w="2799020">
                  <a:extLst>
                    <a:ext uri="{9D8B030D-6E8A-4147-A177-3AD203B41FA5}">
                      <a16:colId xmlns:a16="http://schemas.microsoft.com/office/drawing/2014/main" val="1854727178"/>
                    </a:ext>
                  </a:extLst>
                </a:gridCol>
                <a:gridCol w="2882128">
                  <a:extLst>
                    <a:ext uri="{9D8B030D-6E8A-4147-A177-3AD203B41FA5}">
                      <a16:colId xmlns:a16="http://schemas.microsoft.com/office/drawing/2014/main" val="2884466691"/>
                    </a:ext>
                  </a:extLst>
                </a:gridCol>
              </a:tblGrid>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Coverage Level</a:t>
                      </a:r>
                      <a:endParaRPr lang="en-US" sz="2100" dirty="0">
                        <a:effectLst/>
                        <a:latin typeface="+mn-lt"/>
                        <a:ea typeface="Calibri" panose="020F0502020204030204" pitchFamily="34" charset="0"/>
                      </a:endParaRPr>
                    </a:p>
                  </a:txBody>
                  <a:tcPr marL="36060" marR="360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Premium Subsidy</a:t>
                      </a:r>
                      <a:endParaRPr lang="en-US" sz="2100" dirty="0">
                        <a:effectLst/>
                        <a:latin typeface="+mn-lt"/>
                        <a:ea typeface="Calibri" panose="020F0502020204030204" pitchFamily="34" charset="0"/>
                      </a:endParaRPr>
                    </a:p>
                  </a:txBody>
                  <a:tcPr marL="36060" marR="360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A291C"/>
                    </a:solidFill>
                  </a:tcPr>
                </a:tc>
                <a:extLst>
                  <a:ext uri="{0D108BD9-81ED-4DB2-BD59-A6C34878D82A}">
                    <a16:rowId xmlns:a16="http://schemas.microsoft.com/office/drawing/2014/main" val="730010299"/>
                  </a:ext>
                </a:extLst>
              </a:tr>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90% to 95%</a:t>
                      </a:r>
                      <a:endParaRPr lang="en-US" sz="2100" b="0"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100" dirty="0">
                          <a:effectLst/>
                        </a:rPr>
                        <a:t>44%</a:t>
                      </a:r>
                      <a:endParaRPr lang="en-US" sz="2100" b="1"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tint val="40000"/>
                      </a:srgbClr>
                    </a:solidFill>
                  </a:tcPr>
                </a:tc>
                <a:extLst>
                  <a:ext uri="{0D108BD9-81ED-4DB2-BD59-A6C34878D82A}">
                    <a16:rowId xmlns:a16="http://schemas.microsoft.com/office/drawing/2014/main" val="2968344070"/>
                  </a:ext>
                </a:extLst>
              </a:tr>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85% to 89%</a:t>
                      </a:r>
                      <a:endParaRPr lang="en-US" sz="2100" b="0"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100" dirty="0">
                          <a:effectLst/>
                        </a:rPr>
                        <a:t>49%</a:t>
                      </a:r>
                      <a:endParaRPr lang="en-US" sz="2100" b="1"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tint val="20000"/>
                      </a:srgbClr>
                    </a:solidFill>
                  </a:tcPr>
                </a:tc>
                <a:extLst>
                  <a:ext uri="{0D108BD9-81ED-4DB2-BD59-A6C34878D82A}">
                    <a16:rowId xmlns:a16="http://schemas.microsoft.com/office/drawing/2014/main" val="4257399541"/>
                  </a:ext>
                </a:extLst>
              </a:tr>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75% to 84%</a:t>
                      </a:r>
                      <a:endParaRPr lang="en-US" sz="2100" b="0"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100" dirty="0">
                          <a:effectLst/>
                        </a:rPr>
                        <a:t>55%</a:t>
                      </a:r>
                      <a:endParaRPr lang="en-US" sz="2100" b="1"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tint val="40000"/>
                      </a:srgbClr>
                    </a:solidFill>
                  </a:tcPr>
                </a:tc>
                <a:extLst>
                  <a:ext uri="{0D108BD9-81ED-4DB2-BD59-A6C34878D82A}">
                    <a16:rowId xmlns:a16="http://schemas.microsoft.com/office/drawing/2014/main" val="4160517768"/>
                  </a:ext>
                </a:extLst>
              </a:tr>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70% to 74%</a:t>
                      </a:r>
                      <a:endParaRPr lang="en-US" sz="2100" b="0"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100" dirty="0">
                          <a:effectLst/>
                        </a:rPr>
                        <a:t>59%</a:t>
                      </a:r>
                      <a:endParaRPr lang="en-US" sz="2100" b="1"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tint val="20000"/>
                      </a:srgbClr>
                    </a:solidFill>
                  </a:tcPr>
                </a:tc>
                <a:extLst>
                  <a:ext uri="{0D108BD9-81ED-4DB2-BD59-A6C34878D82A}">
                    <a16:rowId xmlns:a16="http://schemas.microsoft.com/office/drawing/2014/main" val="1347269940"/>
                  </a:ext>
                </a:extLst>
              </a:tr>
              <a:tr h="3205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100" dirty="0">
                          <a:effectLst/>
                        </a:rPr>
                        <a:t>Below 70%</a:t>
                      </a:r>
                      <a:endParaRPr lang="en-US" sz="2100" b="0"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100" dirty="0">
                          <a:effectLst/>
                        </a:rPr>
                        <a:t>N/A</a:t>
                      </a:r>
                      <a:endParaRPr lang="en-US" sz="2100" b="1" dirty="0">
                        <a:effectLst/>
                        <a:latin typeface="+mn-lt"/>
                        <a:ea typeface="Calibri" panose="020F0502020204030204" pitchFamily="34" charset="0"/>
                      </a:endParaRPr>
                    </a:p>
                  </a:txBody>
                  <a:tcPr marL="36060" marR="360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291C">
                        <a:tint val="40000"/>
                      </a:srgbClr>
                    </a:solidFill>
                  </a:tcPr>
                </a:tc>
                <a:extLst>
                  <a:ext uri="{0D108BD9-81ED-4DB2-BD59-A6C34878D82A}">
                    <a16:rowId xmlns:a16="http://schemas.microsoft.com/office/drawing/2014/main" val="1837491132"/>
                  </a:ext>
                </a:extLst>
              </a:tr>
            </a:tbl>
          </a:graphicData>
        </a:graphic>
      </p:graphicFrame>
      <p:sp>
        <p:nvSpPr>
          <p:cNvPr id="4" name="Rectangle 3">
            <a:extLst>
              <a:ext uri="{FF2B5EF4-FFF2-40B4-BE49-F238E27FC236}">
                <a16:creationId xmlns:a16="http://schemas.microsoft.com/office/drawing/2014/main" id="{4747C624-B89C-487D-828B-95800E4D015B}"/>
              </a:ext>
            </a:extLst>
          </p:cNvPr>
          <p:cNvSpPr/>
          <p:nvPr/>
        </p:nvSpPr>
        <p:spPr>
          <a:xfrm>
            <a:off x="2281139" y="1935304"/>
            <a:ext cx="7823200" cy="41549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Area-Based Revenue Protection Subsidy Schedule from FCI Act 2014</a:t>
            </a:r>
          </a:p>
        </p:txBody>
      </p:sp>
      <p:sp>
        <p:nvSpPr>
          <p:cNvPr id="11" name="Rectangle 10">
            <a:extLst>
              <a:ext uri="{FF2B5EF4-FFF2-40B4-BE49-F238E27FC236}">
                <a16:creationId xmlns:a16="http://schemas.microsoft.com/office/drawing/2014/main" id="{20D3FC89-4462-4ABB-AD6A-F075CE184ED5}"/>
              </a:ext>
            </a:extLst>
          </p:cNvPr>
          <p:cNvSpPr/>
          <p:nvPr/>
        </p:nvSpPr>
        <p:spPr>
          <a:xfrm>
            <a:off x="2281138" y="4823285"/>
            <a:ext cx="7823200"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sng" strike="noStrike" kern="1200" cap="none" spc="0" normalizeH="0" baseline="0" noProof="0" dirty="0">
                <a:ln>
                  <a:noFill/>
                </a:ln>
                <a:solidFill>
                  <a:prstClr val="black"/>
                </a:solidFill>
                <a:effectLst/>
                <a:uLnTx/>
                <a:uFillTx/>
                <a:latin typeface="Calibri" panose="020F0502020204030204"/>
                <a:ea typeface="+mn-ea"/>
                <a:cs typeface="+mn-cs"/>
              </a:rPr>
              <a:t>Premiums are not due until the quarter of coverage is over.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For example, premiums for Q1 2019 are not due until April 15, 2019.</a:t>
            </a:r>
          </a:p>
        </p:txBody>
      </p:sp>
    </p:spTree>
    <p:extLst>
      <p:ext uri="{BB962C8B-B14F-4D97-AF65-F5344CB8AC3E}">
        <p14:creationId xmlns:p14="http://schemas.microsoft.com/office/powerpoint/2010/main" val="3354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331"/>
            <a:ext cx="12192000" cy="671899"/>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prstClr val="white"/>
                </a:solidFill>
                <a:effectLst/>
                <a:uLnTx/>
                <a:uFillTx/>
                <a:latin typeface="Calibri" panose="020F0502020204030204"/>
                <a:ea typeface="+mn-ea"/>
                <a:cs typeface="+mn-cs"/>
              </a:rPr>
              <a:t>Tough times don’t last…</a:t>
            </a:r>
          </a:p>
        </p:txBody>
      </p:sp>
      <p:sp>
        <p:nvSpPr>
          <p:cNvPr id="2" name="Rectangle 1"/>
          <p:cNvSpPr/>
          <p:nvPr/>
        </p:nvSpPr>
        <p:spPr>
          <a:xfrm>
            <a:off x="11709026" y="0"/>
            <a:ext cx="425196" cy="212598"/>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2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sp>
        <p:nvSpPr>
          <p:cNvPr id="7" name="TextBox 6">
            <a:extLst>
              <a:ext uri="{FF2B5EF4-FFF2-40B4-BE49-F238E27FC236}">
                <a16:creationId xmlns:a16="http://schemas.microsoft.com/office/drawing/2014/main" id="{AD44D7F0-DDC2-44CB-A9A1-FCFD20694233}"/>
              </a:ext>
            </a:extLst>
          </p:cNvPr>
          <p:cNvSpPr txBox="1"/>
          <p:nvPr/>
        </p:nvSpPr>
        <p:spPr>
          <a:xfrm>
            <a:off x="170822" y="856357"/>
            <a:ext cx="11259177"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Productivity gains, changes in dairy production models, liberalization of milk production in EU and trade disorders are factors driving consolidation in U.S. Three of those four factors will continue to stimulate higher-than-historical consolidation.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Recent changes in U.S. dairy safety net will likely slow down U.S. consolidation rates in Q3 2019 and later (possibly as early as Q2)</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As small dairy farms (under 300 cows) start feeling less pressure to exit, medium-size farms (500-2000 cows) will carry more of the burden for matching supply and demand, and we may see higher exit rate in this category.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Adverse block – barrel spread will continue to burden Minnesota, and to some extent Wisconsin dairy sectors – regional exit rates likely to stay higher than national.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proverb says: “Tough times don’t last, tough people do.” Toughness is a great fuel, but it needs the engine of resourcefulness, and sustainable identity for chassis.</a:t>
            </a:r>
          </a:p>
        </p:txBody>
      </p:sp>
    </p:spTree>
    <p:extLst>
      <p:ext uri="{BB962C8B-B14F-4D97-AF65-F5344CB8AC3E}">
        <p14:creationId xmlns:p14="http://schemas.microsoft.com/office/powerpoint/2010/main" val="1384228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6858000"/>
          </a:xfrm>
          <a:prstGeom prst="rect">
            <a:avLst/>
          </a:prstGeom>
          <a:solidFill>
            <a:srgbClr val="FFCC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a:p>
            <a:endParaRPr lang="en-US" sz="1600" b="1" dirty="0">
              <a:solidFill>
                <a:srgbClr val="000000"/>
              </a:solidFill>
              <a:cs typeface="Times New Roman" panose="02020603050405020304" pitchFamily="18" charset="0"/>
            </a:endParaRPr>
          </a:p>
        </p:txBody>
      </p:sp>
      <p:sp>
        <p:nvSpPr>
          <p:cNvPr id="5" name="TextBox 4"/>
          <p:cNvSpPr txBox="1"/>
          <p:nvPr/>
        </p:nvSpPr>
        <p:spPr>
          <a:xfrm>
            <a:off x="7543800" y="375824"/>
            <a:ext cx="2895600" cy="6001643"/>
          </a:xfrm>
          <a:prstGeom prst="rect">
            <a:avLst/>
          </a:prstGeom>
          <a:noFill/>
        </p:spPr>
        <p:txBody>
          <a:bodyPr wrap="square" rtlCol="0">
            <a:spAutoFit/>
          </a:bodyPr>
          <a:lstStyle/>
          <a:p>
            <a:r>
              <a:rPr lang="en-US" sz="2400" dirty="0">
                <a:latin typeface="+mj-lt"/>
              </a:rPr>
              <a:t>Thank You!</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solidFill>
                  <a:prstClr val="black"/>
                </a:solidFill>
                <a:latin typeface="+mj-lt"/>
                <a:ea typeface="Verdana" pitchFamily="34" charset="0"/>
                <a:cs typeface="Verdana" pitchFamily="34" charset="0"/>
              </a:rPr>
              <a:t>Dr. Marin Bozic</a:t>
            </a:r>
          </a:p>
          <a:p>
            <a:r>
              <a:rPr lang="en-US" sz="2400" dirty="0">
                <a:solidFill>
                  <a:prstClr val="black"/>
                </a:solidFill>
                <a:latin typeface="+mj-lt"/>
                <a:ea typeface="Verdana" pitchFamily="34" charset="0"/>
                <a:cs typeface="Verdana" pitchFamily="34" charset="0"/>
                <a:hlinkClick r:id="rId2"/>
              </a:rPr>
              <a:t>mbozic@umn.edu</a:t>
            </a:r>
            <a:endParaRPr lang="en-US" sz="2400" dirty="0">
              <a:solidFill>
                <a:prstClr val="black"/>
              </a:solidFill>
              <a:latin typeface="+mj-lt"/>
              <a:ea typeface="Verdana" pitchFamily="34" charset="0"/>
              <a:cs typeface="Verdana" pitchFamily="34" charset="0"/>
            </a:endParaRPr>
          </a:p>
          <a:p>
            <a:r>
              <a:rPr lang="en-US" sz="2400" dirty="0">
                <a:solidFill>
                  <a:prstClr val="black"/>
                </a:solidFill>
                <a:latin typeface="+mj-lt"/>
                <a:ea typeface="Verdana" pitchFamily="34" charset="0"/>
                <a:cs typeface="Verdana" pitchFamily="34" charset="0"/>
              </a:rPr>
              <a:t>Department of Applied Economics</a:t>
            </a:r>
          </a:p>
          <a:p>
            <a:r>
              <a:rPr lang="en-US" sz="2400" dirty="0">
                <a:solidFill>
                  <a:prstClr val="black"/>
                </a:solidFill>
                <a:latin typeface="+mj-lt"/>
                <a:ea typeface="Verdana" pitchFamily="34" charset="0"/>
                <a:cs typeface="Verdana" pitchFamily="34" charset="0"/>
              </a:rPr>
              <a:t>University of Minnesota-Twin Cities</a:t>
            </a:r>
          </a:p>
          <a:p>
            <a:r>
              <a:rPr lang="en-US" sz="2400" dirty="0">
                <a:solidFill>
                  <a:prstClr val="black"/>
                </a:solidFill>
                <a:latin typeface="+mj-lt"/>
                <a:ea typeface="Verdana" pitchFamily="34" charset="0"/>
                <a:cs typeface="Verdana" pitchFamily="34" charset="0"/>
              </a:rPr>
              <a:t>317c Ruttan Hall</a:t>
            </a:r>
          </a:p>
          <a:p>
            <a:r>
              <a:rPr lang="en-US" sz="2400" dirty="0">
                <a:solidFill>
                  <a:prstClr val="black"/>
                </a:solidFill>
                <a:latin typeface="+mj-lt"/>
                <a:ea typeface="Verdana" pitchFamily="34" charset="0"/>
                <a:cs typeface="Verdana" pitchFamily="34" charset="0"/>
              </a:rPr>
              <a:t>1994 Buford Avenue</a:t>
            </a:r>
          </a:p>
          <a:p>
            <a:r>
              <a:rPr lang="en-US" sz="2400" dirty="0">
                <a:solidFill>
                  <a:prstClr val="black"/>
                </a:solidFill>
                <a:latin typeface="+mj-lt"/>
                <a:ea typeface="Verdana" pitchFamily="34" charset="0"/>
                <a:cs typeface="Verdana" pitchFamily="34" charset="0"/>
              </a:rPr>
              <a:t>St Paul, MN 55108</a:t>
            </a:r>
          </a:p>
          <a:p>
            <a:endParaRPr lang="en-US" sz="2400" dirty="0">
              <a:solidFill>
                <a:prstClr val="black"/>
              </a:solidFill>
              <a:latin typeface="+mj-lt"/>
              <a:ea typeface="Verdana" pitchFamily="34" charset="0"/>
              <a:cs typeface="Verdana" pitchFamily="34" charset="0"/>
            </a:endParaRPr>
          </a:p>
          <a:p>
            <a:endParaRPr lang="en-US" sz="2400" dirty="0">
              <a:solidFill>
                <a:prstClr val="black"/>
              </a:solidFill>
              <a:latin typeface="+mj-lt"/>
              <a:ea typeface="Verdana" pitchFamily="34" charset="0"/>
              <a:cs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2" y="375821"/>
            <a:ext cx="5114365" cy="5273690"/>
          </a:xfrm>
          <a:prstGeom prst="rect">
            <a:avLst/>
          </a:prstGeom>
        </p:spPr>
      </p:pic>
    </p:spTree>
    <p:extLst>
      <p:ext uri="{BB962C8B-B14F-4D97-AF65-F5344CB8AC3E}">
        <p14:creationId xmlns:p14="http://schemas.microsoft.com/office/powerpoint/2010/main" val="365694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2018 – the year that broke the dam</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3</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87248788"/>
              </p:ext>
            </p:extLst>
          </p:nvPr>
        </p:nvGraphicFramePr>
        <p:xfrm>
          <a:off x="318721" y="1045029"/>
          <a:ext cx="6489037" cy="565219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B3F192E8-3478-4E87-AEA2-157443D3C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488" y="976575"/>
            <a:ext cx="4827392" cy="107691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E5350E3-6ED7-43D4-8015-840B6CE7E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6488" y="2123300"/>
            <a:ext cx="4827392" cy="109870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8901FE34-B873-4D49-A7DA-D35E6D440D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6488" y="3291816"/>
            <a:ext cx="4827392" cy="83135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00E431C-0076-4021-9FB1-E4261AB28B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6488" y="4192981"/>
            <a:ext cx="4827392" cy="87481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B0530AEB-F46F-4B40-BA12-F2B7D6A42D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6488" y="5137608"/>
            <a:ext cx="4827392" cy="16241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236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Consolidation pace over time</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4</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77F8303E-DAFF-4AD6-8C95-89951DC6621D}"/>
              </a:ext>
            </a:extLst>
          </p:cNvPr>
          <p:cNvGraphicFramePr>
            <a:graphicFrameLocks/>
          </p:cNvGraphicFramePr>
          <p:nvPr>
            <p:extLst>
              <p:ext uri="{D42A27DB-BD31-4B8C-83A1-F6EECF244321}">
                <p14:modId xmlns:p14="http://schemas.microsoft.com/office/powerpoint/2010/main" val="4055949719"/>
              </p:ext>
            </p:extLst>
          </p:nvPr>
        </p:nvGraphicFramePr>
        <p:xfrm>
          <a:off x="140677" y="1119192"/>
          <a:ext cx="5481375" cy="5455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661FDCB-232F-452B-B100-F53CFD281C99}"/>
              </a:ext>
            </a:extLst>
          </p:cNvPr>
          <p:cNvGraphicFramePr>
            <a:graphicFrameLocks/>
          </p:cNvGraphicFramePr>
          <p:nvPr>
            <p:extLst>
              <p:ext uri="{D42A27DB-BD31-4B8C-83A1-F6EECF244321}">
                <p14:modId xmlns:p14="http://schemas.microsoft.com/office/powerpoint/2010/main" val="801868511"/>
              </p:ext>
            </p:extLst>
          </p:nvPr>
        </p:nvGraphicFramePr>
        <p:xfrm>
          <a:off x="5684017" y="895865"/>
          <a:ext cx="5749333" cy="5645845"/>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1BC46720-04D0-4E26-99A8-DB0377B9EA9B}"/>
              </a:ext>
            </a:extLst>
          </p:cNvPr>
          <p:cNvCxnSpPr>
            <a:cxnSpLocks/>
          </p:cNvCxnSpPr>
          <p:nvPr/>
        </p:nvCxnSpPr>
        <p:spPr>
          <a:xfrm>
            <a:off x="7048919" y="2667837"/>
            <a:ext cx="4994030" cy="0"/>
          </a:xfrm>
          <a:prstGeom prst="line">
            <a:avLst/>
          </a:prstGeom>
          <a:ln w="44450">
            <a:solidFill>
              <a:srgbClr val="C0003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322895-2976-4D35-96C9-C1C276AB51FB}"/>
              </a:ext>
            </a:extLst>
          </p:cNvPr>
          <p:cNvSpPr txBox="1"/>
          <p:nvPr/>
        </p:nvSpPr>
        <p:spPr>
          <a:xfrm>
            <a:off x="10143041" y="2337470"/>
            <a:ext cx="2048959" cy="369332"/>
          </a:xfrm>
          <a:prstGeom prst="rect">
            <a:avLst/>
          </a:prstGeom>
          <a:noFill/>
        </p:spPr>
        <p:txBody>
          <a:bodyPr wrap="none" rtlCol="0">
            <a:spAutoFit/>
          </a:bodyPr>
          <a:lstStyle/>
          <a:p>
            <a:r>
              <a:rPr lang="en-US" dirty="0">
                <a:latin typeface="Rockwell" panose="02060603020205020403" pitchFamily="18" charset="0"/>
              </a:rPr>
              <a:t>2018 WI Exit Rate</a:t>
            </a:r>
          </a:p>
        </p:txBody>
      </p:sp>
    </p:spTree>
    <p:extLst>
      <p:ext uri="{BB962C8B-B14F-4D97-AF65-F5344CB8AC3E}">
        <p14:creationId xmlns:p14="http://schemas.microsoft.com/office/powerpoint/2010/main" val="192813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
            <a:ext cx="12192000"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white"/>
                </a:solidFill>
              </a:rPr>
              <a:t>Implications of Cow Productivity Gains vs. Population Growth Rate</a:t>
            </a:r>
          </a:p>
        </p:txBody>
      </p:sp>
      <p:sp>
        <p:nvSpPr>
          <p:cNvPr id="2" name="Rectangle 1"/>
          <p:cNvSpPr/>
          <p:nvPr/>
        </p:nvSpPr>
        <p:spPr>
          <a:xfrm>
            <a:off x="1154301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5</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43024853"/>
              </p:ext>
            </p:extLst>
          </p:nvPr>
        </p:nvGraphicFramePr>
        <p:xfrm>
          <a:off x="414232" y="1181750"/>
          <a:ext cx="5459030" cy="5285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581F3B3-5958-45DA-BF73-06E463D2F4ED}"/>
              </a:ext>
            </a:extLst>
          </p:cNvPr>
          <p:cNvGraphicFramePr>
            <a:graphicFrameLocks/>
          </p:cNvGraphicFramePr>
          <p:nvPr>
            <p:extLst>
              <p:ext uri="{D42A27DB-BD31-4B8C-83A1-F6EECF244321}">
                <p14:modId xmlns:p14="http://schemas.microsoft.com/office/powerpoint/2010/main" val="3943826654"/>
              </p:ext>
            </p:extLst>
          </p:nvPr>
        </p:nvGraphicFramePr>
        <p:xfrm>
          <a:off x="6920018" y="1065125"/>
          <a:ext cx="4857750" cy="5491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872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Why was the herd </a:t>
            </a:r>
            <a:r>
              <a:rPr lang="en-US" sz="3000" b="1" i="1" dirty="0">
                <a:solidFill>
                  <a:prstClr val="white"/>
                </a:solidFill>
                <a:latin typeface="Calibri" panose="020F0502020204030204"/>
              </a:rPr>
              <a:t>stable </a:t>
            </a:r>
            <a:r>
              <a:rPr lang="en-US" sz="3000" b="1" dirty="0">
                <a:solidFill>
                  <a:prstClr val="white"/>
                </a:solidFill>
                <a:latin typeface="Calibri" panose="020F0502020204030204"/>
              </a:rPr>
              <a:t>since 2000? </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6</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8" name="Chart 7">
            <a:extLst>
              <a:ext uri="{FF2B5EF4-FFF2-40B4-BE49-F238E27FC236}">
                <a16:creationId xmlns:a16="http://schemas.microsoft.com/office/drawing/2014/main" id="{5B3F6842-F2AE-423C-82E7-131432B50AE0}"/>
              </a:ext>
            </a:extLst>
          </p:cNvPr>
          <p:cNvGraphicFramePr>
            <a:graphicFrameLocks/>
          </p:cNvGraphicFramePr>
          <p:nvPr>
            <p:extLst>
              <p:ext uri="{D42A27DB-BD31-4B8C-83A1-F6EECF244321}">
                <p14:modId xmlns:p14="http://schemas.microsoft.com/office/powerpoint/2010/main" val="1458407506"/>
              </p:ext>
            </p:extLst>
          </p:nvPr>
        </p:nvGraphicFramePr>
        <p:xfrm>
          <a:off x="0" y="895865"/>
          <a:ext cx="6476162" cy="587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AC35A4D-D9F2-4EDB-8A5A-52B44E12B062}"/>
              </a:ext>
            </a:extLst>
          </p:cNvPr>
          <p:cNvGraphicFramePr>
            <a:graphicFrameLocks/>
          </p:cNvGraphicFramePr>
          <p:nvPr>
            <p:extLst>
              <p:ext uri="{D42A27DB-BD31-4B8C-83A1-F6EECF244321}">
                <p14:modId xmlns:p14="http://schemas.microsoft.com/office/powerpoint/2010/main" val="1399898521"/>
              </p:ext>
            </p:extLst>
          </p:nvPr>
        </p:nvGraphicFramePr>
        <p:xfrm>
          <a:off x="6847953" y="1026380"/>
          <a:ext cx="4982710" cy="5595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516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Golden era of U.S. exports lasted until 2015, when EU abolished milk quotas</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7</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7" name="Table 6">
            <a:extLst>
              <a:ext uri="{FF2B5EF4-FFF2-40B4-BE49-F238E27FC236}">
                <a16:creationId xmlns:a16="http://schemas.microsoft.com/office/drawing/2014/main" id="{762C2691-821F-4F4C-A8E5-F512EB5B2CE3}"/>
              </a:ext>
            </a:extLst>
          </p:cNvPr>
          <p:cNvGraphicFramePr>
            <a:graphicFrameLocks noGrp="1"/>
          </p:cNvGraphicFramePr>
          <p:nvPr>
            <p:extLst>
              <p:ext uri="{D42A27DB-BD31-4B8C-83A1-F6EECF244321}">
                <p14:modId xmlns:p14="http://schemas.microsoft.com/office/powerpoint/2010/main" val="521962744"/>
              </p:ext>
            </p:extLst>
          </p:nvPr>
        </p:nvGraphicFramePr>
        <p:xfrm>
          <a:off x="427307" y="1233705"/>
          <a:ext cx="6169436" cy="3344936"/>
        </p:xfrm>
        <a:graphic>
          <a:graphicData uri="http://schemas.openxmlformats.org/drawingml/2006/table">
            <a:tbl>
              <a:tblPr firstRow="1" bandRow="1">
                <a:tableStyleId>{93296810-A885-4BE3-A3E7-6D5BEEA58F35}</a:tableStyleId>
              </a:tblPr>
              <a:tblGrid>
                <a:gridCol w="1745892">
                  <a:extLst>
                    <a:ext uri="{9D8B030D-6E8A-4147-A177-3AD203B41FA5}">
                      <a16:colId xmlns:a16="http://schemas.microsoft.com/office/drawing/2014/main" val="20000"/>
                    </a:ext>
                  </a:extLst>
                </a:gridCol>
                <a:gridCol w="2048486">
                  <a:extLst>
                    <a:ext uri="{9D8B030D-6E8A-4147-A177-3AD203B41FA5}">
                      <a16:colId xmlns:a16="http://schemas.microsoft.com/office/drawing/2014/main" val="20002"/>
                    </a:ext>
                  </a:extLst>
                </a:gridCol>
                <a:gridCol w="2375058">
                  <a:extLst>
                    <a:ext uri="{9D8B030D-6E8A-4147-A177-3AD203B41FA5}">
                      <a16:colId xmlns:a16="http://schemas.microsoft.com/office/drawing/2014/main" val="20003"/>
                    </a:ext>
                  </a:extLst>
                </a:gridCol>
              </a:tblGrid>
              <a:tr h="695578">
                <a:tc gridSpan="3">
                  <a:txBody>
                    <a:bodyPr/>
                    <a:lstStyle/>
                    <a:p>
                      <a:pPr algn="ctr"/>
                      <a:r>
                        <a:rPr lang="en-US" sz="2200" b="1" dirty="0">
                          <a:solidFill>
                            <a:schemeClr val="tx1"/>
                          </a:solidFill>
                        </a:rPr>
                        <a:t>Exports growth as % of milk production 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22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hMerge="1">
                  <a:txBody>
                    <a:bodyPr/>
                    <a:lstStyle/>
                    <a:p>
                      <a:pPr algn="ctr"/>
                      <a:endParaRPr lang="en-US" sz="2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50070269"/>
                  </a:ext>
                </a:extLst>
              </a:tr>
              <a:tr h="688312">
                <a:tc>
                  <a:txBody>
                    <a:bodyPr/>
                    <a:lstStyle/>
                    <a:p>
                      <a:pPr algn="ctr"/>
                      <a:r>
                        <a:rPr lang="en-US" sz="2200" b="1" dirty="0">
                          <a:solidFill>
                            <a:schemeClr val="bg1"/>
                          </a:solidFill>
                        </a:rPr>
                        <a:t>Period</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b="1" dirty="0">
                          <a:solidFill>
                            <a:schemeClr val="bg1"/>
                          </a:solidFill>
                        </a:rPr>
                        <a:t>Milk-Fat Basis</a:t>
                      </a: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pPr algn="ctr"/>
                      <a:r>
                        <a:rPr lang="en-US" sz="2200" b="1" dirty="0">
                          <a:solidFill>
                            <a:schemeClr val="bg1"/>
                          </a:solidFill>
                        </a:rPr>
                        <a:t>Skim-Solids Basis</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653682">
                <a:tc>
                  <a:txBody>
                    <a:bodyPr/>
                    <a:lstStyle/>
                    <a:p>
                      <a:r>
                        <a:rPr lang="en-US" sz="2200" dirty="0"/>
                        <a:t>2007-2017</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200" dirty="0"/>
                        <a:t>13%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200" dirty="0"/>
                        <a:t>59%</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3682">
                <a:tc>
                  <a:txBody>
                    <a:bodyPr/>
                    <a:lstStyle/>
                    <a:p>
                      <a:r>
                        <a:rPr lang="en-US" sz="2200" dirty="0"/>
                        <a:t>2007-2014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t>79%</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3682">
                <a:tc>
                  <a:txBody>
                    <a:bodyPr/>
                    <a:lstStyle/>
                    <a:p>
                      <a:r>
                        <a:rPr lang="en-US" sz="2200" dirty="0"/>
                        <a:t>2014-2017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-31%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18%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2393142"/>
                  </a:ext>
                </a:extLst>
              </a:tr>
            </a:tbl>
          </a:graphicData>
        </a:graphic>
      </p:graphicFrame>
      <p:pic>
        <p:nvPicPr>
          <p:cNvPr id="3" name="Picture 2">
            <a:extLst>
              <a:ext uri="{FF2B5EF4-FFF2-40B4-BE49-F238E27FC236}">
                <a16:creationId xmlns:a16="http://schemas.microsoft.com/office/drawing/2014/main" id="{01806C43-AFF2-45C0-BD1B-3A4A9E3C8223}"/>
              </a:ext>
            </a:extLst>
          </p:cNvPr>
          <p:cNvPicPr>
            <a:picLocks noChangeAspect="1"/>
          </p:cNvPicPr>
          <p:nvPr/>
        </p:nvPicPr>
        <p:blipFill>
          <a:blip r:embed="rId3"/>
          <a:stretch>
            <a:fillRect/>
          </a:stretch>
        </p:blipFill>
        <p:spPr>
          <a:xfrm>
            <a:off x="7157251" y="1233705"/>
            <a:ext cx="4542891" cy="3413658"/>
          </a:xfrm>
          <a:prstGeom prst="rect">
            <a:avLst/>
          </a:prstGeom>
        </p:spPr>
      </p:pic>
      <p:sp>
        <p:nvSpPr>
          <p:cNvPr id="4" name="TextBox 3">
            <a:extLst>
              <a:ext uri="{FF2B5EF4-FFF2-40B4-BE49-F238E27FC236}">
                <a16:creationId xmlns:a16="http://schemas.microsoft.com/office/drawing/2014/main" id="{D2DE956A-0224-4E27-B7B0-495372F75A7F}"/>
              </a:ext>
            </a:extLst>
          </p:cNvPr>
          <p:cNvSpPr txBox="1"/>
          <p:nvPr/>
        </p:nvSpPr>
        <p:spPr>
          <a:xfrm>
            <a:off x="427307" y="5009103"/>
            <a:ext cx="11511678" cy="923330"/>
          </a:xfrm>
          <a:prstGeom prst="rect">
            <a:avLst/>
          </a:prstGeom>
          <a:noFill/>
        </p:spPr>
        <p:txBody>
          <a:bodyPr wrap="none" rtlCol="0">
            <a:spAutoFit/>
          </a:bodyPr>
          <a:lstStyle/>
          <a:p>
            <a:r>
              <a:rPr lang="en-US" dirty="0"/>
              <a:t>To keep the U.S. dairy herd stable, U.S. needs to exports 40-50% of incremental skim solids (protein &amp; lactose). The single</a:t>
            </a:r>
          </a:p>
          <a:p>
            <a:r>
              <a:rPr lang="en-US" dirty="0"/>
              <a:t>most important reason why U.S. dairy producers did not enjoy decent profit margins since 2015 are languishing exports. </a:t>
            </a:r>
          </a:p>
          <a:p>
            <a:r>
              <a:rPr lang="en-US" dirty="0"/>
              <a:t>Without exports, markets need to depress the milk price sufficiently to incentivize herd contraction. </a:t>
            </a:r>
          </a:p>
        </p:txBody>
      </p:sp>
    </p:spTree>
    <p:extLst>
      <p:ext uri="{BB962C8B-B14F-4D97-AF65-F5344CB8AC3E}">
        <p14:creationId xmlns:p14="http://schemas.microsoft.com/office/powerpoint/2010/main" val="258415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8958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b="1" dirty="0">
                <a:solidFill>
                  <a:prstClr val="white"/>
                </a:solidFill>
                <a:latin typeface="Calibri" panose="020F0502020204030204"/>
              </a:rPr>
              <a:t>Geopolitics of trade</a:t>
            </a:r>
          </a:p>
        </p:txBody>
      </p:sp>
      <p:sp>
        <p:nvSpPr>
          <p:cNvPr id="2" name="Rectangle 1"/>
          <p:cNvSpPr/>
          <p:nvPr/>
        </p:nvSpPr>
        <p:spPr>
          <a:xfrm>
            <a:off x="11625071" y="0"/>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fld id="{A41449BD-9B9B-402F-8E33-6F11BA55CF14}" type="slidenum">
              <a:rPr lang="en-US" sz="1600" b="1">
                <a:solidFill>
                  <a:srgbClr val="FFC000"/>
                </a:solidFill>
                <a:latin typeface="Calibri Light" panose="020F0302020204030204"/>
                <a:cs typeface="Times New Roman" panose="02020603050405020304" pitchFamily="18" charset="0"/>
              </a:rPr>
              <a:pPr algn="r">
                <a:defRPr/>
              </a:pPr>
              <a:t>8</a:t>
            </a:fld>
            <a:endParaRPr lang="en-US" sz="1600" b="1" dirty="0">
              <a:solidFill>
                <a:srgbClr val="FFC000"/>
              </a:solidFill>
              <a:latin typeface="Calibri Light" panose="020F0302020204030204"/>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66649F3-7705-4E4A-A573-9916E83CDAD2}"/>
              </a:ext>
            </a:extLst>
          </p:cNvPr>
          <p:cNvGraphicFramePr>
            <a:graphicFrameLocks noGrp="1"/>
          </p:cNvGraphicFramePr>
          <p:nvPr>
            <p:extLst>
              <p:ext uri="{D42A27DB-BD31-4B8C-83A1-F6EECF244321}">
                <p14:modId xmlns:p14="http://schemas.microsoft.com/office/powerpoint/2010/main" val="2001588099"/>
              </p:ext>
            </p:extLst>
          </p:nvPr>
        </p:nvGraphicFramePr>
        <p:xfrm>
          <a:off x="1933244" y="1372362"/>
          <a:ext cx="6096000" cy="4394200"/>
        </p:xfrm>
        <a:graphic>
          <a:graphicData uri="http://schemas.openxmlformats.org/drawingml/2006/table">
            <a:tbl>
              <a:tblPr firstRow="1" bandRow="1">
                <a:tableStyleId>{C083E6E3-FA7D-4D7B-A595-EF9225AFEA82}</a:tableStyleId>
              </a:tblPr>
              <a:tblGrid>
                <a:gridCol w="1905000">
                  <a:extLst>
                    <a:ext uri="{9D8B030D-6E8A-4147-A177-3AD203B41FA5}">
                      <a16:colId xmlns:a16="http://schemas.microsoft.com/office/drawing/2014/main" val="3875730713"/>
                    </a:ext>
                  </a:extLst>
                </a:gridCol>
                <a:gridCol w="990600">
                  <a:extLst>
                    <a:ext uri="{9D8B030D-6E8A-4147-A177-3AD203B41FA5}">
                      <a16:colId xmlns:a16="http://schemas.microsoft.com/office/drawing/2014/main" val="1270362770"/>
                    </a:ext>
                  </a:extLst>
                </a:gridCol>
                <a:gridCol w="990600">
                  <a:extLst>
                    <a:ext uri="{9D8B030D-6E8A-4147-A177-3AD203B41FA5}">
                      <a16:colId xmlns:a16="http://schemas.microsoft.com/office/drawing/2014/main" val="2547870996"/>
                    </a:ext>
                  </a:extLst>
                </a:gridCol>
                <a:gridCol w="990600">
                  <a:extLst>
                    <a:ext uri="{9D8B030D-6E8A-4147-A177-3AD203B41FA5}">
                      <a16:colId xmlns:a16="http://schemas.microsoft.com/office/drawing/2014/main" val="1919990274"/>
                    </a:ext>
                  </a:extLst>
                </a:gridCol>
                <a:gridCol w="1219200">
                  <a:extLst>
                    <a:ext uri="{9D8B030D-6E8A-4147-A177-3AD203B41FA5}">
                      <a16:colId xmlns:a16="http://schemas.microsoft.com/office/drawing/2014/main" val="4153103755"/>
                    </a:ext>
                  </a:extLst>
                </a:gridCol>
              </a:tblGrid>
              <a:tr h="370840">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dirty="0">
                          <a:solidFill>
                            <a:schemeClr val="tx1"/>
                          </a:solidFill>
                        </a:rPr>
                        <a:t>Preferential Dairy Access – Selected Markets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5124528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U.S.</a:t>
                      </a:r>
                      <a:endParaRPr lang="en-US" sz="1400" b="1" dirty="0">
                        <a:solidFill>
                          <a:schemeClr val="bg1"/>
                        </a:solidFill>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EU</a:t>
                      </a:r>
                      <a:endParaRPr lang="en-US" sz="1400" b="1" dirty="0">
                        <a:solidFill>
                          <a:schemeClr val="bg1"/>
                        </a:solidFill>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NZ</a:t>
                      </a:r>
                      <a:endParaRPr lang="en-US" sz="1400" b="1" dirty="0">
                        <a:solidFill>
                          <a:schemeClr val="bg1"/>
                        </a:solidFill>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Australia</a:t>
                      </a:r>
                      <a:endParaRPr lang="en-US" sz="1400" b="1" dirty="0">
                        <a:solidFill>
                          <a:schemeClr val="bg1"/>
                        </a:solidFill>
                      </a:endParaRPr>
                    </a:p>
                  </a:txBody>
                  <a:tcPr anchor="ctr"/>
                </a:tc>
                <a:extLst>
                  <a:ext uri="{0D108BD9-81ED-4DB2-BD59-A6C34878D82A}">
                    <a16:rowId xmlns:a16="http://schemas.microsoft.com/office/drawing/2014/main" val="2929200734"/>
                  </a:ext>
                </a:extLst>
              </a:tr>
              <a:tr h="177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Mexico</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extLst>
                  <a:ext uri="{0D108BD9-81ED-4DB2-BD59-A6C34878D82A}">
                    <a16:rowId xmlns:a16="http://schemas.microsoft.com/office/drawing/2014/main" val="2316131322"/>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Canada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extLst>
                  <a:ext uri="{0D108BD9-81ED-4DB2-BD59-A6C34878D82A}">
                    <a16:rowId xmlns:a16="http://schemas.microsoft.com/office/drawing/2014/main" val="2068782571"/>
                  </a:ext>
                </a:extLst>
              </a:tr>
              <a:tr h="2286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China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2694583524"/>
                  </a:ext>
                </a:extLst>
              </a:tr>
              <a:tr h="1524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South Korea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1500645166"/>
                  </a:ext>
                </a:extLst>
              </a:tr>
              <a:tr h="1524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Japan</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extLst>
                  <a:ext uri="{0D108BD9-81ED-4DB2-BD59-A6C34878D82A}">
                    <a16:rowId xmlns:a16="http://schemas.microsoft.com/office/drawing/2014/main" val="2507101255"/>
                  </a:ext>
                </a:extLst>
              </a:tr>
              <a:tr h="254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Indonesia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3059660724"/>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Malaysia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2749935739"/>
                  </a:ext>
                </a:extLst>
              </a:tr>
              <a:tr h="238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Vietnam</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endParaRPr lang="en-US" sz="1400" dirty="0">
                        <a:solidFill>
                          <a:srgbClr val="1F497D"/>
                        </a:solidFill>
                      </a:endParaRPr>
                    </a:p>
                  </a:txBody>
                  <a:tcPr/>
                </a:tc>
                <a:extLst>
                  <a:ext uri="{0D108BD9-81ED-4DB2-BD59-A6C34878D82A}">
                    <a16:rowId xmlns:a16="http://schemas.microsoft.com/office/drawing/2014/main" val="3068540881"/>
                  </a:ext>
                </a:extLst>
              </a:tr>
              <a:tr h="1371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Thailand</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3083533138"/>
                  </a:ext>
                </a:extLst>
              </a:tr>
              <a:tr h="238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Mercosur</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260831861"/>
                  </a:ext>
                </a:extLst>
              </a:tr>
              <a:tr h="238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Chile</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4003032"/>
                  </a:ext>
                </a:extLst>
              </a:tr>
              <a:tr h="238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Colombia</a:t>
                      </a:r>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solidFill>
                          <a:srgbClr val="1F497D"/>
                        </a:solidFill>
                      </a:endParaRPr>
                    </a:p>
                  </a:txBody>
                  <a:tcPr/>
                </a:tc>
                <a:extLst>
                  <a:ext uri="{0D108BD9-81ED-4DB2-BD59-A6C34878D82A}">
                    <a16:rowId xmlns:a16="http://schemas.microsoft.com/office/drawing/2014/main" val="2831284706"/>
                  </a:ext>
                </a:extLst>
              </a:tr>
            </a:tbl>
          </a:graphicData>
        </a:graphic>
      </p:graphicFrame>
      <p:sp>
        <p:nvSpPr>
          <p:cNvPr id="9" name="Diamond 8">
            <a:extLst>
              <a:ext uri="{FF2B5EF4-FFF2-40B4-BE49-F238E27FC236}">
                <a16:creationId xmlns:a16="http://schemas.microsoft.com/office/drawing/2014/main" id="{2169024E-3B28-4612-ABE7-4FBD2B765F96}"/>
              </a:ext>
            </a:extLst>
          </p:cNvPr>
          <p:cNvSpPr/>
          <p:nvPr/>
        </p:nvSpPr>
        <p:spPr>
          <a:xfrm>
            <a:off x="4219244" y="2162196"/>
            <a:ext cx="228600" cy="228600"/>
          </a:xfrm>
          <a:prstGeom prst="diamond">
            <a:avLst/>
          </a:prstGeom>
          <a:pattFill prst="wdUpDiag">
            <a:fgClr>
              <a:srgbClr val="C0504D"/>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 name="Diamond 9">
            <a:extLst>
              <a:ext uri="{FF2B5EF4-FFF2-40B4-BE49-F238E27FC236}">
                <a16:creationId xmlns:a16="http://schemas.microsoft.com/office/drawing/2014/main" id="{A8CFD327-1606-4179-B165-E7024FD96621}"/>
              </a:ext>
            </a:extLst>
          </p:cNvPr>
          <p:cNvSpPr/>
          <p:nvPr/>
        </p:nvSpPr>
        <p:spPr>
          <a:xfrm>
            <a:off x="7267282" y="3064637"/>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1" name="Diamond 10">
            <a:extLst>
              <a:ext uri="{FF2B5EF4-FFF2-40B4-BE49-F238E27FC236}">
                <a16:creationId xmlns:a16="http://schemas.microsoft.com/office/drawing/2014/main" id="{13A63349-0CF9-446C-AF55-29AC89A644EB}"/>
              </a:ext>
            </a:extLst>
          </p:cNvPr>
          <p:cNvSpPr/>
          <p:nvPr/>
        </p:nvSpPr>
        <p:spPr>
          <a:xfrm>
            <a:off x="6239327" y="3053844"/>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2" name="Diamond 11">
            <a:extLst>
              <a:ext uri="{FF2B5EF4-FFF2-40B4-BE49-F238E27FC236}">
                <a16:creationId xmlns:a16="http://schemas.microsoft.com/office/drawing/2014/main" id="{DDD9C15D-7EE8-460A-A7A8-C17E1072E8FB}"/>
              </a:ext>
            </a:extLst>
          </p:cNvPr>
          <p:cNvSpPr/>
          <p:nvPr/>
        </p:nvSpPr>
        <p:spPr>
          <a:xfrm>
            <a:off x="4219244" y="3064637"/>
            <a:ext cx="228600" cy="228600"/>
          </a:xfrm>
          <a:prstGeom prst="diamond">
            <a:avLst/>
          </a:prstGeom>
          <a:pattFill prst="wdUpDiag">
            <a:fgClr>
              <a:srgbClr val="C0504D"/>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3" name="Diamond 12">
            <a:extLst>
              <a:ext uri="{FF2B5EF4-FFF2-40B4-BE49-F238E27FC236}">
                <a16:creationId xmlns:a16="http://schemas.microsoft.com/office/drawing/2014/main" id="{21B85D12-8BAC-4A14-A11D-F5536B541C44}"/>
              </a:ext>
            </a:extLst>
          </p:cNvPr>
          <p:cNvSpPr/>
          <p:nvPr/>
        </p:nvSpPr>
        <p:spPr>
          <a:xfrm>
            <a:off x="7268027" y="2776134"/>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Diamond 13">
            <a:extLst>
              <a:ext uri="{FF2B5EF4-FFF2-40B4-BE49-F238E27FC236}">
                <a16:creationId xmlns:a16="http://schemas.microsoft.com/office/drawing/2014/main" id="{6266D58B-688B-40D6-8E88-5F3B125D84B3}"/>
              </a:ext>
            </a:extLst>
          </p:cNvPr>
          <p:cNvSpPr/>
          <p:nvPr/>
        </p:nvSpPr>
        <p:spPr>
          <a:xfrm>
            <a:off x="6239327" y="2763010"/>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Diamond 14">
            <a:extLst>
              <a:ext uri="{FF2B5EF4-FFF2-40B4-BE49-F238E27FC236}">
                <a16:creationId xmlns:a16="http://schemas.microsoft.com/office/drawing/2014/main" id="{161E26D6-A917-41B3-BFA7-15F48364E9E0}"/>
              </a:ext>
            </a:extLst>
          </p:cNvPr>
          <p:cNvSpPr/>
          <p:nvPr/>
        </p:nvSpPr>
        <p:spPr>
          <a:xfrm>
            <a:off x="5247944" y="2447416"/>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Diamond 15">
            <a:extLst>
              <a:ext uri="{FF2B5EF4-FFF2-40B4-BE49-F238E27FC236}">
                <a16:creationId xmlns:a16="http://schemas.microsoft.com/office/drawing/2014/main" id="{410FEA9B-BB41-474B-9736-6E520C981323}"/>
              </a:ext>
            </a:extLst>
          </p:cNvPr>
          <p:cNvSpPr/>
          <p:nvPr/>
        </p:nvSpPr>
        <p:spPr>
          <a:xfrm>
            <a:off x="5247944" y="2133621"/>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7" name="Diamond 16">
            <a:extLst>
              <a:ext uri="{FF2B5EF4-FFF2-40B4-BE49-F238E27FC236}">
                <a16:creationId xmlns:a16="http://schemas.microsoft.com/office/drawing/2014/main" id="{2588E652-E91D-40F4-88E0-99C2B92BBCAB}"/>
              </a:ext>
            </a:extLst>
          </p:cNvPr>
          <p:cNvSpPr/>
          <p:nvPr/>
        </p:nvSpPr>
        <p:spPr>
          <a:xfrm>
            <a:off x="7267282" y="3990042"/>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Diamond 17">
            <a:extLst>
              <a:ext uri="{FF2B5EF4-FFF2-40B4-BE49-F238E27FC236}">
                <a16:creationId xmlns:a16="http://schemas.microsoft.com/office/drawing/2014/main" id="{F7C61518-67C5-4DDC-8E5C-3B97DF2B4658}"/>
              </a:ext>
            </a:extLst>
          </p:cNvPr>
          <p:cNvSpPr/>
          <p:nvPr/>
        </p:nvSpPr>
        <p:spPr>
          <a:xfrm>
            <a:off x="6251282" y="3982345"/>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9" name="Diamond 18">
            <a:extLst>
              <a:ext uri="{FF2B5EF4-FFF2-40B4-BE49-F238E27FC236}">
                <a16:creationId xmlns:a16="http://schemas.microsoft.com/office/drawing/2014/main" id="{B20219CD-49EB-497E-8706-44C2D27CE8CE}"/>
              </a:ext>
            </a:extLst>
          </p:cNvPr>
          <p:cNvSpPr/>
          <p:nvPr/>
        </p:nvSpPr>
        <p:spPr>
          <a:xfrm>
            <a:off x="7267282" y="3380442"/>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0" name="Diamond 19">
            <a:extLst>
              <a:ext uri="{FF2B5EF4-FFF2-40B4-BE49-F238E27FC236}">
                <a16:creationId xmlns:a16="http://schemas.microsoft.com/office/drawing/2014/main" id="{D587148F-4525-4CFA-8CEC-54F86DB850BA}"/>
              </a:ext>
            </a:extLst>
          </p:cNvPr>
          <p:cNvSpPr/>
          <p:nvPr/>
        </p:nvSpPr>
        <p:spPr>
          <a:xfrm>
            <a:off x="5247944" y="3371077"/>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Diamond 20">
            <a:extLst>
              <a:ext uri="{FF2B5EF4-FFF2-40B4-BE49-F238E27FC236}">
                <a16:creationId xmlns:a16="http://schemas.microsoft.com/office/drawing/2014/main" id="{CA356665-B4CA-4628-8304-58384AA0664D}"/>
              </a:ext>
            </a:extLst>
          </p:cNvPr>
          <p:cNvSpPr/>
          <p:nvPr/>
        </p:nvSpPr>
        <p:spPr>
          <a:xfrm>
            <a:off x="6262592" y="5201680"/>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2" name="Diamond 21">
            <a:extLst>
              <a:ext uri="{FF2B5EF4-FFF2-40B4-BE49-F238E27FC236}">
                <a16:creationId xmlns:a16="http://schemas.microsoft.com/office/drawing/2014/main" id="{82196AA9-B104-467C-979E-2F8F546E4FF3}"/>
              </a:ext>
            </a:extLst>
          </p:cNvPr>
          <p:cNvSpPr/>
          <p:nvPr/>
        </p:nvSpPr>
        <p:spPr>
          <a:xfrm>
            <a:off x="4219244" y="5504666"/>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3" name="Diamond 22">
            <a:extLst>
              <a:ext uri="{FF2B5EF4-FFF2-40B4-BE49-F238E27FC236}">
                <a16:creationId xmlns:a16="http://schemas.microsoft.com/office/drawing/2014/main" id="{7D1DC1E0-AC79-48D7-91B6-FBC76FC6AA58}"/>
              </a:ext>
            </a:extLst>
          </p:cNvPr>
          <p:cNvSpPr/>
          <p:nvPr/>
        </p:nvSpPr>
        <p:spPr>
          <a:xfrm>
            <a:off x="4219244" y="5182158"/>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4" name="Diamond 23">
            <a:extLst>
              <a:ext uri="{FF2B5EF4-FFF2-40B4-BE49-F238E27FC236}">
                <a16:creationId xmlns:a16="http://schemas.microsoft.com/office/drawing/2014/main" id="{BF4FCCB2-CBEC-4A47-ADBD-F85252A1A287}"/>
              </a:ext>
            </a:extLst>
          </p:cNvPr>
          <p:cNvSpPr/>
          <p:nvPr/>
        </p:nvSpPr>
        <p:spPr>
          <a:xfrm>
            <a:off x="7267282" y="5201680"/>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Diamond 24">
            <a:extLst>
              <a:ext uri="{FF2B5EF4-FFF2-40B4-BE49-F238E27FC236}">
                <a16:creationId xmlns:a16="http://schemas.microsoft.com/office/drawing/2014/main" id="{F1F41789-1439-43B0-8426-D942199BBD45}"/>
              </a:ext>
            </a:extLst>
          </p:cNvPr>
          <p:cNvSpPr/>
          <p:nvPr/>
        </p:nvSpPr>
        <p:spPr>
          <a:xfrm>
            <a:off x="5240918" y="3678682"/>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Diamond 25">
            <a:extLst>
              <a:ext uri="{FF2B5EF4-FFF2-40B4-BE49-F238E27FC236}">
                <a16:creationId xmlns:a16="http://schemas.microsoft.com/office/drawing/2014/main" id="{B3DF5C42-5149-49CA-8476-C6A22C6BE75A}"/>
              </a:ext>
            </a:extLst>
          </p:cNvPr>
          <p:cNvSpPr/>
          <p:nvPr/>
        </p:nvSpPr>
        <p:spPr>
          <a:xfrm>
            <a:off x="5228218" y="4898146"/>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7" name="Diamond 26">
            <a:extLst>
              <a:ext uri="{FF2B5EF4-FFF2-40B4-BE49-F238E27FC236}">
                <a16:creationId xmlns:a16="http://schemas.microsoft.com/office/drawing/2014/main" id="{09958136-8868-48C0-B307-ACFB01866654}"/>
              </a:ext>
            </a:extLst>
          </p:cNvPr>
          <p:cNvSpPr/>
          <p:nvPr/>
        </p:nvSpPr>
        <p:spPr>
          <a:xfrm>
            <a:off x="6256481" y="4898146"/>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Diamond 27">
            <a:extLst>
              <a:ext uri="{FF2B5EF4-FFF2-40B4-BE49-F238E27FC236}">
                <a16:creationId xmlns:a16="http://schemas.microsoft.com/office/drawing/2014/main" id="{B4FC7726-BB96-46C3-B3A4-EB2123DD9ABB}"/>
              </a:ext>
            </a:extLst>
          </p:cNvPr>
          <p:cNvSpPr/>
          <p:nvPr/>
        </p:nvSpPr>
        <p:spPr>
          <a:xfrm>
            <a:off x="7267282" y="4288414"/>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D05E8995-9844-45C6-AB2C-9D4C842263FA}"/>
              </a:ext>
            </a:extLst>
          </p:cNvPr>
          <p:cNvSpPr txBox="1"/>
          <p:nvPr/>
        </p:nvSpPr>
        <p:spPr>
          <a:xfrm>
            <a:off x="1563534" y="5999966"/>
            <a:ext cx="7620000" cy="253916"/>
          </a:xfrm>
          <a:prstGeom prst="rect">
            <a:avLst/>
          </a:prstGeom>
        </p:spPr>
        <p:txBody>
          <a:bodyPr wrap="square" rIns="0" rtlCol="0" anchor="b">
            <a:spAutoFit/>
          </a:bodyPr>
          <a:lstStyle/>
          <a:p>
            <a:pPr>
              <a:spcBef>
                <a:spcPct val="0"/>
              </a:spcBef>
            </a:pPr>
            <a:r>
              <a:rPr lang="en-US" sz="1050" i="1" dirty="0">
                <a:solidFill>
                  <a:srgbClr val="002664"/>
                </a:solidFill>
                <a:latin typeface="Arial"/>
              </a:rPr>
              <a:t>* - Negotiations via TPP</a:t>
            </a:r>
          </a:p>
        </p:txBody>
      </p:sp>
      <p:sp>
        <p:nvSpPr>
          <p:cNvPr id="30" name="Diamond 29">
            <a:extLst>
              <a:ext uri="{FF2B5EF4-FFF2-40B4-BE49-F238E27FC236}">
                <a16:creationId xmlns:a16="http://schemas.microsoft.com/office/drawing/2014/main" id="{54EB0B4E-4788-4626-87C3-711164A2E2CA}"/>
              </a:ext>
            </a:extLst>
          </p:cNvPr>
          <p:cNvSpPr/>
          <p:nvPr/>
        </p:nvSpPr>
        <p:spPr>
          <a:xfrm>
            <a:off x="7267282" y="4599133"/>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Diamond 30">
            <a:extLst>
              <a:ext uri="{FF2B5EF4-FFF2-40B4-BE49-F238E27FC236}">
                <a16:creationId xmlns:a16="http://schemas.microsoft.com/office/drawing/2014/main" id="{DDD7DAFD-C181-4CD0-815E-6651255F77B8}"/>
              </a:ext>
            </a:extLst>
          </p:cNvPr>
          <p:cNvSpPr/>
          <p:nvPr/>
        </p:nvSpPr>
        <p:spPr>
          <a:xfrm>
            <a:off x="6256481" y="4599133"/>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2" name="Diamond 31">
            <a:extLst>
              <a:ext uri="{FF2B5EF4-FFF2-40B4-BE49-F238E27FC236}">
                <a16:creationId xmlns:a16="http://schemas.microsoft.com/office/drawing/2014/main" id="{7F8CB59E-F536-4123-8EC7-4BCDAE65A743}"/>
              </a:ext>
            </a:extLst>
          </p:cNvPr>
          <p:cNvSpPr/>
          <p:nvPr/>
        </p:nvSpPr>
        <p:spPr>
          <a:xfrm>
            <a:off x="6256481" y="4288414"/>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3" name="Diamond 32">
            <a:extLst>
              <a:ext uri="{FF2B5EF4-FFF2-40B4-BE49-F238E27FC236}">
                <a16:creationId xmlns:a16="http://schemas.microsoft.com/office/drawing/2014/main" id="{4958C935-3FFC-4516-A079-4356BB1E32EE}"/>
              </a:ext>
            </a:extLst>
          </p:cNvPr>
          <p:cNvSpPr/>
          <p:nvPr/>
        </p:nvSpPr>
        <p:spPr>
          <a:xfrm>
            <a:off x="5243160" y="3053844"/>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4" name="Diamond 33">
            <a:extLst>
              <a:ext uri="{FF2B5EF4-FFF2-40B4-BE49-F238E27FC236}">
                <a16:creationId xmlns:a16="http://schemas.microsoft.com/office/drawing/2014/main" id="{2B69DA9E-D80A-4A8A-86BD-458BA43E36EA}"/>
              </a:ext>
            </a:extLst>
          </p:cNvPr>
          <p:cNvSpPr/>
          <p:nvPr/>
        </p:nvSpPr>
        <p:spPr>
          <a:xfrm>
            <a:off x="6239327" y="3359913"/>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5" name="Diamond 34">
            <a:extLst>
              <a:ext uri="{FF2B5EF4-FFF2-40B4-BE49-F238E27FC236}">
                <a16:creationId xmlns:a16="http://schemas.microsoft.com/office/drawing/2014/main" id="{3C840E0B-4CD1-4370-B4FE-384A5B40C83E}"/>
              </a:ext>
            </a:extLst>
          </p:cNvPr>
          <p:cNvSpPr/>
          <p:nvPr/>
        </p:nvSpPr>
        <p:spPr>
          <a:xfrm>
            <a:off x="7267282" y="2444244"/>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6" name="Diamond 35">
            <a:extLst>
              <a:ext uri="{FF2B5EF4-FFF2-40B4-BE49-F238E27FC236}">
                <a16:creationId xmlns:a16="http://schemas.microsoft.com/office/drawing/2014/main" id="{65A8A04C-9AA1-44C6-880A-E22A445A1E22}"/>
              </a:ext>
            </a:extLst>
          </p:cNvPr>
          <p:cNvSpPr/>
          <p:nvPr/>
        </p:nvSpPr>
        <p:spPr>
          <a:xfrm>
            <a:off x="6233760" y="2444244"/>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7" name="Diamond 36">
            <a:extLst>
              <a:ext uri="{FF2B5EF4-FFF2-40B4-BE49-F238E27FC236}">
                <a16:creationId xmlns:a16="http://schemas.microsoft.com/office/drawing/2014/main" id="{EC6CA49F-22FA-43F4-8D53-48067D400CF1}"/>
              </a:ext>
            </a:extLst>
          </p:cNvPr>
          <p:cNvSpPr/>
          <p:nvPr/>
        </p:nvSpPr>
        <p:spPr>
          <a:xfrm>
            <a:off x="6231043" y="2145053"/>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8" name="Diamond 37">
            <a:extLst>
              <a:ext uri="{FF2B5EF4-FFF2-40B4-BE49-F238E27FC236}">
                <a16:creationId xmlns:a16="http://schemas.microsoft.com/office/drawing/2014/main" id="{101CE9FF-61AA-400D-BB3C-4FCFE22C08B1}"/>
              </a:ext>
            </a:extLst>
          </p:cNvPr>
          <p:cNvSpPr/>
          <p:nvPr/>
        </p:nvSpPr>
        <p:spPr>
          <a:xfrm>
            <a:off x="7259743" y="2142299"/>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 name="Diamond 38">
            <a:extLst>
              <a:ext uri="{FF2B5EF4-FFF2-40B4-BE49-F238E27FC236}">
                <a16:creationId xmlns:a16="http://schemas.microsoft.com/office/drawing/2014/main" id="{45E44F7A-C304-4F26-836B-1796B1CA9252}"/>
              </a:ext>
            </a:extLst>
          </p:cNvPr>
          <p:cNvSpPr/>
          <p:nvPr/>
        </p:nvSpPr>
        <p:spPr>
          <a:xfrm>
            <a:off x="5223934" y="5500433"/>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 name="Diamond 39">
            <a:extLst>
              <a:ext uri="{FF2B5EF4-FFF2-40B4-BE49-F238E27FC236}">
                <a16:creationId xmlns:a16="http://schemas.microsoft.com/office/drawing/2014/main" id="{2AB71838-1CDD-477F-916D-D6C269A3878F}"/>
              </a:ext>
            </a:extLst>
          </p:cNvPr>
          <p:cNvSpPr/>
          <p:nvPr/>
        </p:nvSpPr>
        <p:spPr>
          <a:xfrm>
            <a:off x="7267282" y="4898146"/>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 name="Diamond 40">
            <a:extLst>
              <a:ext uri="{FF2B5EF4-FFF2-40B4-BE49-F238E27FC236}">
                <a16:creationId xmlns:a16="http://schemas.microsoft.com/office/drawing/2014/main" id="{931F1DAA-EECC-45CC-A044-ECB8D3D0D1C9}"/>
              </a:ext>
            </a:extLst>
          </p:cNvPr>
          <p:cNvSpPr/>
          <p:nvPr/>
        </p:nvSpPr>
        <p:spPr>
          <a:xfrm>
            <a:off x="5240918" y="4281298"/>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2" name="Diamond 41">
            <a:extLst>
              <a:ext uri="{FF2B5EF4-FFF2-40B4-BE49-F238E27FC236}">
                <a16:creationId xmlns:a16="http://schemas.microsoft.com/office/drawing/2014/main" id="{EB11412B-0BF9-4BF1-90A9-FE1C4B8335EC}"/>
              </a:ext>
            </a:extLst>
          </p:cNvPr>
          <p:cNvSpPr/>
          <p:nvPr/>
        </p:nvSpPr>
        <p:spPr>
          <a:xfrm>
            <a:off x="6251659" y="3670064"/>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Diamond 42">
            <a:extLst>
              <a:ext uri="{FF2B5EF4-FFF2-40B4-BE49-F238E27FC236}">
                <a16:creationId xmlns:a16="http://schemas.microsoft.com/office/drawing/2014/main" id="{5F1AB128-B197-4F40-9DC2-45CF86C62F1B}"/>
              </a:ext>
            </a:extLst>
          </p:cNvPr>
          <p:cNvSpPr/>
          <p:nvPr/>
        </p:nvSpPr>
        <p:spPr>
          <a:xfrm>
            <a:off x="7280359" y="3673591"/>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Diamond 43">
            <a:extLst>
              <a:ext uri="{FF2B5EF4-FFF2-40B4-BE49-F238E27FC236}">
                <a16:creationId xmlns:a16="http://schemas.microsoft.com/office/drawing/2014/main" id="{FCB96F89-6F9E-4030-9C5D-1725824EFAAA}"/>
              </a:ext>
            </a:extLst>
          </p:cNvPr>
          <p:cNvSpPr/>
          <p:nvPr/>
        </p:nvSpPr>
        <p:spPr>
          <a:xfrm>
            <a:off x="5240918" y="3983161"/>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Diamond 44">
            <a:extLst>
              <a:ext uri="{FF2B5EF4-FFF2-40B4-BE49-F238E27FC236}">
                <a16:creationId xmlns:a16="http://schemas.microsoft.com/office/drawing/2014/main" id="{CC079921-601E-4B70-9546-DB7703BA578D}"/>
              </a:ext>
            </a:extLst>
          </p:cNvPr>
          <p:cNvSpPr/>
          <p:nvPr/>
        </p:nvSpPr>
        <p:spPr>
          <a:xfrm>
            <a:off x="4211667" y="2458138"/>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 name="Diamond 45">
            <a:extLst>
              <a:ext uri="{FF2B5EF4-FFF2-40B4-BE49-F238E27FC236}">
                <a16:creationId xmlns:a16="http://schemas.microsoft.com/office/drawing/2014/main" id="{030CC405-E926-417C-94AA-B35D609A2F52}"/>
              </a:ext>
            </a:extLst>
          </p:cNvPr>
          <p:cNvSpPr/>
          <p:nvPr/>
        </p:nvSpPr>
        <p:spPr>
          <a:xfrm>
            <a:off x="7553109" y="3378962"/>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7" name="Diamond 46">
            <a:extLst>
              <a:ext uri="{FF2B5EF4-FFF2-40B4-BE49-F238E27FC236}">
                <a16:creationId xmlns:a16="http://schemas.microsoft.com/office/drawing/2014/main" id="{78EBA206-204B-4CB9-9043-B945B71195D7}"/>
              </a:ext>
            </a:extLst>
          </p:cNvPr>
          <p:cNvSpPr/>
          <p:nvPr/>
        </p:nvSpPr>
        <p:spPr>
          <a:xfrm>
            <a:off x="8449236" y="1998623"/>
            <a:ext cx="228600" cy="228600"/>
          </a:xfrm>
          <a:prstGeom prst="diamond">
            <a:avLst/>
          </a:prstGeom>
          <a:solidFill>
            <a:schemeClr val="accent6">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8" name="Diamond 47">
            <a:extLst>
              <a:ext uri="{FF2B5EF4-FFF2-40B4-BE49-F238E27FC236}">
                <a16:creationId xmlns:a16="http://schemas.microsoft.com/office/drawing/2014/main" id="{A9D21CF4-9C0E-4ADC-82F4-8A7991314CAB}"/>
              </a:ext>
            </a:extLst>
          </p:cNvPr>
          <p:cNvSpPr/>
          <p:nvPr/>
        </p:nvSpPr>
        <p:spPr>
          <a:xfrm>
            <a:off x="8449236" y="3587799"/>
            <a:ext cx="228600" cy="228600"/>
          </a:xfrm>
          <a:prstGeom prst="diamond">
            <a:avLst/>
          </a:prstGeom>
          <a:pattFill prst="wdUpDiag">
            <a:fgClr>
              <a:srgbClr val="C0504D"/>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 name="Diamond 48">
            <a:extLst>
              <a:ext uri="{FF2B5EF4-FFF2-40B4-BE49-F238E27FC236}">
                <a16:creationId xmlns:a16="http://schemas.microsoft.com/office/drawing/2014/main" id="{A2B31CA1-696F-4688-AFC3-8C0A0380EDFF}"/>
              </a:ext>
            </a:extLst>
          </p:cNvPr>
          <p:cNvSpPr/>
          <p:nvPr/>
        </p:nvSpPr>
        <p:spPr>
          <a:xfrm>
            <a:off x="8458780" y="2887440"/>
            <a:ext cx="228600" cy="228600"/>
          </a:xfrm>
          <a:prstGeom prst="diamond">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0" name="TextBox 49">
            <a:extLst>
              <a:ext uri="{FF2B5EF4-FFF2-40B4-BE49-F238E27FC236}">
                <a16:creationId xmlns:a16="http://schemas.microsoft.com/office/drawing/2014/main" id="{0B228D57-63C7-4C78-957B-216AAD2D9EBB}"/>
              </a:ext>
            </a:extLst>
          </p:cNvPr>
          <p:cNvSpPr txBox="1"/>
          <p:nvPr/>
        </p:nvSpPr>
        <p:spPr>
          <a:xfrm>
            <a:off x="8716530" y="1888977"/>
            <a:ext cx="1416050" cy="1938992"/>
          </a:xfrm>
          <a:prstGeom prst="rect">
            <a:avLst/>
          </a:prstGeom>
        </p:spPr>
        <p:txBody>
          <a:bodyPr wrap="square" rIns="0" rtlCol="0" anchor="b">
            <a:spAutoFit/>
          </a:bodyPr>
          <a:lstStyle/>
          <a:p>
            <a:pPr>
              <a:spcBef>
                <a:spcPct val="0"/>
              </a:spcBef>
            </a:pPr>
            <a:r>
              <a:rPr lang="en-US" sz="1200" dirty="0">
                <a:solidFill>
                  <a:srgbClr val="002664"/>
                </a:solidFill>
                <a:latin typeface="Arial"/>
              </a:rPr>
              <a:t>Concluded FTA (implemented or pending near-term implementation)</a:t>
            </a:r>
          </a:p>
          <a:p>
            <a:pPr>
              <a:spcBef>
                <a:spcPct val="0"/>
              </a:spcBef>
            </a:pPr>
            <a:endParaRPr lang="en-US" sz="1200" dirty="0">
              <a:solidFill>
                <a:srgbClr val="002664"/>
              </a:solidFill>
              <a:latin typeface="Arial"/>
            </a:endParaRPr>
          </a:p>
          <a:p>
            <a:pPr>
              <a:spcBef>
                <a:spcPct val="0"/>
              </a:spcBef>
            </a:pPr>
            <a:r>
              <a:rPr lang="en-US" sz="1200" dirty="0">
                <a:solidFill>
                  <a:srgbClr val="002664"/>
                </a:solidFill>
                <a:latin typeface="Arial"/>
              </a:rPr>
              <a:t>Negotiating FTA, with potential dairy access</a:t>
            </a:r>
          </a:p>
          <a:p>
            <a:pPr>
              <a:spcBef>
                <a:spcPct val="0"/>
              </a:spcBef>
            </a:pPr>
            <a:endParaRPr lang="en-US" sz="1200" dirty="0">
              <a:solidFill>
                <a:srgbClr val="002664"/>
              </a:solidFill>
              <a:latin typeface="Arial"/>
            </a:endParaRPr>
          </a:p>
          <a:p>
            <a:pPr>
              <a:spcBef>
                <a:spcPct val="0"/>
              </a:spcBef>
            </a:pPr>
            <a:r>
              <a:rPr lang="en-US" sz="1200" dirty="0">
                <a:solidFill>
                  <a:srgbClr val="002664"/>
                </a:solidFill>
                <a:latin typeface="Arial"/>
              </a:rPr>
              <a:t>Re-negotiating FTA</a:t>
            </a:r>
          </a:p>
        </p:txBody>
      </p:sp>
      <p:sp>
        <p:nvSpPr>
          <p:cNvPr id="51" name="TextBox 50">
            <a:extLst>
              <a:ext uri="{FF2B5EF4-FFF2-40B4-BE49-F238E27FC236}">
                <a16:creationId xmlns:a16="http://schemas.microsoft.com/office/drawing/2014/main" id="{DF8BC5D2-E4EB-4568-8D54-C7606EF40D24}"/>
              </a:ext>
            </a:extLst>
          </p:cNvPr>
          <p:cNvSpPr txBox="1"/>
          <p:nvPr/>
        </p:nvSpPr>
        <p:spPr>
          <a:xfrm>
            <a:off x="1577543" y="6452117"/>
            <a:ext cx="1686103" cy="276999"/>
          </a:xfrm>
          <a:prstGeom prst="rect">
            <a:avLst/>
          </a:prstGeom>
          <a:noFill/>
        </p:spPr>
        <p:txBody>
          <a:bodyPr wrap="none" rtlCol="0">
            <a:spAutoFit/>
          </a:bodyPr>
          <a:lstStyle/>
          <a:p>
            <a:r>
              <a:rPr lang="en-US" sz="1200" dirty="0"/>
              <a:t>Source: Al Levitt, USDEC</a:t>
            </a:r>
          </a:p>
        </p:txBody>
      </p:sp>
    </p:spTree>
    <p:extLst>
      <p:ext uri="{BB962C8B-B14F-4D97-AF65-F5344CB8AC3E}">
        <p14:creationId xmlns:p14="http://schemas.microsoft.com/office/powerpoint/2010/main" val="291730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
            <a:ext cx="12192000" cy="676272"/>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Exports to Mexico and China</a:t>
            </a:r>
          </a:p>
        </p:txBody>
      </p:sp>
      <p:sp>
        <p:nvSpPr>
          <p:cNvPr id="2" name="Rectangle 1"/>
          <p:cNvSpPr/>
          <p:nvPr/>
        </p:nvSpPr>
        <p:spPr>
          <a:xfrm>
            <a:off x="11539347" y="4"/>
            <a:ext cx="566928" cy="283464"/>
          </a:xfrm>
          <a:prstGeom prst="rect">
            <a:avLst/>
          </a:prstGeom>
          <a:solidFill>
            <a:srgbClr val="7A00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41449BD-9B9B-402F-8E33-6F11BA55CF14}" type="slidenum">
              <a:rPr kumimoji="0" lang="en-US" sz="1600" b="1" i="0" u="none" strike="noStrike" kern="1200" cap="none" spc="0" normalizeH="0" baseline="0" noProof="0">
                <a:ln>
                  <a:noFill/>
                </a:ln>
                <a:solidFill>
                  <a:srgbClr val="FFC000"/>
                </a:solidFill>
                <a:effectLst/>
                <a:uLnTx/>
                <a:uFillTx/>
                <a:latin typeface="Calibri Light" panose="020F0302020204030204"/>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rgbClr val="FFC000"/>
              </a:solidFill>
              <a:effectLst/>
              <a:uLnTx/>
              <a:uFillTx/>
              <a:latin typeface="Calibri Light" panose="020F0302020204030204"/>
              <a:ea typeface="+mn-ea"/>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1C20D735-FF43-4A04-BE9E-8C309C72D6EE}"/>
              </a:ext>
            </a:extLst>
          </p:cNvPr>
          <p:cNvGraphicFramePr>
            <a:graphicFrameLocks/>
          </p:cNvGraphicFramePr>
          <p:nvPr/>
        </p:nvGraphicFramePr>
        <p:xfrm>
          <a:off x="3505200" y="909437"/>
          <a:ext cx="3323230" cy="302411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lose up of a flower&#10;&#10;Description generated with high confidence">
            <a:extLst>
              <a:ext uri="{FF2B5EF4-FFF2-40B4-BE49-F238E27FC236}">
                <a16:creationId xmlns:a16="http://schemas.microsoft.com/office/drawing/2014/main" id="{869D26F5-A6D9-42F5-BDE8-B9241300F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0393" y="1805873"/>
            <a:ext cx="1567568" cy="895865"/>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D42E3514-05A2-4BD2-ADE3-436B375DA0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393" y="4865189"/>
            <a:ext cx="1580441" cy="1053627"/>
          </a:xfrm>
          <a:prstGeom prst="rect">
            <a:avLst/>
          </a:prstGeom>
        </p:spPr>
      </p:pic>
      <p:graphicFrame>
        <p:nvGraphicFramePr>
          <p:cNvPr id="16" name="Chart 15">
            <a:extLst>
              <a:ext uri="{FF2B5EF4-FFF2-40B4-BE49-F238E27FC236}">
                <a16:creationId xmlns:a16="http://schemas.microsoft.com/office/drawing/2014/main" id="{EF5193B0-58A5-45B9-9CB3-1DC59B3E5EF5}"/>
              </a:ext>
            </a:extLst>
          </p:cNvPr>
          <p:cNvGraphicFramePr>
            <a:graphicFrameLocks/>
          </p:cNvGraphicFramePr>
          <p:nvPr/>
        </p:nvGraphicFramePr>
        <p:xfrm>
          <a:off x="3505200" y="3831336"/>
          <a:ext cx="3323229" cy="30266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71534999"/>
      </p:ext>
    </p:extLst>
  </p:cSld>
  <p:clrMapOvr>
    <a:masterClrMapping/>
  </p:clrMapOvr>
</p:sld>
</file>

<file path=ppt/theme/theme1.xml><?xml version="1.0" encoding="utf-8"?>
<a:theme xmlns:a="http://schemas.openxmlformats.org/drawingml/2006/main" name="D2D-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onger Together SD Summit Draft [Read-Only]" id="{0C85D077-6FF0-4902-BAFD-3EEA09BCC560}" vid="{CFE50418-C2B9-4D1A-A7B7-D905EB253DA3}"/>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MN-New">
      <a:dk1>
        <a:sysClr val="windowText" lastClr="000000"/>
      </a:dk1>
      <a:lt1>
        <a:sysClr val="window" lastClr="FFFFFF"/>
      </a:lt1>
      <a:dk2>
        <a:srgbClr val="44546A"/>
      </a:dk2>
      <a:lt2>
        <a:srgbClr val="00B893"/>
      </a:lt2>
      <a:accent1>
        <a:srgbClr val="7A0019"/>
      </a:accent1>
      <a:accent2>
        <a:srgbClr val="FF6633"/>
      </a:accent2>
      <a:accent3>
        <a:srgbClr val="00547A"/>
      </a:accent3>
      <a:accent4>
        <a:srgbClr val="FFCC33"/>
      </a:accent4>
      <a:accent5>
        <a:srgbClr val="7A0056"/>
      </a:accent5>
      <a:accent6>
        <a:srgbClr val="187A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7782</TotalTime>
  <Words>1009</Words>
  <Application>Microsoft Office PowerPoint</Application>
  <PresentationFormat>Widescreen</PresentationFormat>
  <Paragraphs>230</Paragraphs>
  <Slides>23</Slides>
  <Notes>18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23</vt:i4>
      </vt:variant>
    </vt:vector>
  </HeadingPairs>
  <TitlesOfParts>
    <vt:vector size="40" baseType="lpstr">
      <vt:lpstr>ＭＳ Ｐゴシック</vt:lpstr>
      <vt:lpstr>Arial</vt:lpstr>
      <vt:lpstr>Calibri</vt:lpstr>
      <vt:lpstr>Calibri Light</vt:lpstr>
      <vt:lpstr>Cambria</vt:lpstr>
      <vt:lpstr>Century Gothic</vt:lpstr>
      <vt:lpstr>Rockwell</vt:lpstr>
      <vt:lpstr>Times New Roman</vt:lpstr>
      <vt:lpstr>Trebuchet MS</vt:lpstr>
      <vt:lpstr>Verdana</vt:lpstr>
      <vt:lpstr>Wingdings</vt:lpstr>
      <vt:lpstr>D2D-2</vt:lpstr>
      <vt:lpstr>1_Title Pages</vt:lpstr>
      <vt:lpstr>Office Theme</vt:lpstr>
      <vt:lpstr>2_Office Theme</vt:lpstr>
      <vt:lpstr>1_Office Theme</vt:lpstr>
      <vt:lpstr>3_Office Theme</vt:lpstr>
      <vt:lpstr>Dairy Consolidation: Causes and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 Bozic</dc:creator>
  <cp:lastModifiedBy>Beach, Jeremy</cp:lastModifiedBy>
  <cp:revision>378</cp:revision>
  <cp:lastPrinted>2018-04-11T15:14:21Z</cp:lastPrinted>
  <dcterms:created xsi:type="dcterms:W3CDTF">2016-02-02T06:36:27Z</dcterms:created>
  <dcterms:modified xsi:type="dcterms:W3CDTF">2019-01-27T17:52:31Z</dcterms:modified>
</cp:coreProperties>
</file>