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574" r:id="rId2"/>
    <p:sldId id="577" r:id="rId3"/>
    <p:sldId id="280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90" r:id="rId15"/>
    <p:sldId id="548" r:id="rId16"/>
    <p:sldId id="561" r:id="rId17"/>
    <p:sldId id="278" r:id="rId18"/>
    <p:sldId id="547" r:id="rId19"/>
    <p:sldId id="591" r:id="rId20"/>
    <p:sldId id="55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8"/>
    <p:restoredTop sz="95179"/>
  </p:normalViewPr>
  <p:slideViewPr>
    <p:cSldViewPr snapToGrid="0" snapToObjects="1" showGuides="1">
      <p:cViewPr varScale="1">
        <p:scale>
          <a:sx n="115" d="100"/>
          <a:sy n="115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ul\EXTENSION\Processing%20Crops%20Conference\PCC%202018%20Dells\Econ%20Impa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edcolquhoun\Box%20Sync\Jed%20Extension\specialty%20crop%20task%20force\Snap%20bean%20yield%201985-2015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D:\Paul\Renk\Ag%20Outlook%20Forum\My%20Talk%202018\Potato%20Cranberry\potoat%20WI%20history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file:///D:\Paul\Renk\Ag%20Outlook%20Forum\My%20Talk%202018\Potato%20Cranberry\potoat%20WI%20history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D:\Paul\Renk\Ag%20Outlook%20Forum\My%20Talk%202018\Potato%20Cranberry\potoat%20WI%20history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D:\Paul\Renk\Ag%20Outlook%20Forum\My%20Talk%202018\Potato%20Cranberry\potoat%20WI%20history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ul\EXTENSION\Processing%20Crops%20Conference\PCC%202018%20Dells\Econ%20Impa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ul\Renk\Ag%20Outlook%20Forum\My%20Talk%202018\Potato%20Cranberry\CRANBERRIES-AcreageYieldProductionandPrice-2018-01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ul\Renk\Ag%20Outlook%20Forum\My%20Talk%202018\Potato%20Cranberry\CRANBERRIES-AcreageYieldProductionandPrice-2018-01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ul\EXTENSION\Processing%20Crops%20Conference\PCC%202018%20Dells\Econ%20Impac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aul\EXTENSION\Processing%20Crops%20Conference\PCC%202018%20Dells\Econ%20Impac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edcolquhoun\Box%20Sync\Jed%20Extension\specialty%20crop%20task%20force\Snap%20bean%20yield%201985-2015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edcolquhoun\Box%20Sync\Jed%20Extension\specialty%20crop%20task%20force\Snap%20bean%20yield%201985-2015.csv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jedcolquhoun\Box%20Sync\Jed%20Extension\specialty%20crop%20task%20force\Snap%20bean%20yield%201985-2015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Economic Activity ($Million)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'2007 to 2014'!$Q$1</c:f>
              <c:strCache>
                <c:ptCount val="1"/>
                <c:pt idx="0">
                  <c:v>2006-2008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'2007 to 2014'!$P$2:$P$4</c:f>
              <c:strCache>
                <c:ptCount val="3"/>
                <c:pt idx="0">
                  <c:v>Production</c:v>
                </c:pt>
                <c:pt idx="1">
                  <c:v>Processing</c:v>
                </c:pt>
                <c:pt idx="2">
                  <c:v>Total</c:v>
                </c:pt>
              </c:strCache>
            </c:strRef>
          </c:cat>
          <c:val>
            <c:numRef>
              <c:f>'2007 to 2014'!$Q$2:$Q$4</c:f>
              <c:numCache>
                <c:formatCode>"$"#,##0_);[Red]\("$"#,##0\)</c:formatCode>
                <c:ptCount val="3"/>
                <c:pt idx="0">
                  <c:v>1092</c:v>
                </c:pt>
                <c:pt idx="1">
                  <c:v>5268</c:v>
                </c:pt>
                <c:pt idx="2">
                  <c:v>6360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4-48A0-BE89-671F48ACB4A8}"/>
            </c:ext>
          </c:extLst>
        </c:ser>
        <c:ser>
          <c:idx val="1"/>
          <c:order val="1"/>
          <c:tx>
            <c:strRef>
              <c:f>'2007 to 2014'!$R$1</c:f>
              <c:strCache>
                <c:ptCount val="1"/>
                <c:pt idx="0">
                  <c:v>2013-2015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'2007 to 2014'!$P$2:$P$4</c:f>
              <c:strCache>
                <c:ptCount val="3"/>
                <c:pt idx="0">
                  <c:v>Production</c:v>
                </c:pt>
                <c:pt idx="1">
                  <c:v>Processing</c:v>
                </c:pt>
                <c:pt idx="2">
                  <c:v>Total</c:v>
                </c:pt>
              </c:strCache>
            </c:strRef>
          </c:cat>
          <c:val>
            <c:numRef>
              <c:f>'2007 to 2014'!$R$2:$R$4</c:f>
              <c:numCache>
                <c:formatCode>"$"#,##0_);[Red]\("$"#,##0\)</c:formatCode>
                <c:ptCount val="3"/>
                <c:pt idx="0">
                  <c:v>1059</c:v>
                </c:pt>
                <c:pt idx="1">
                  <c:v>4781</c:v>
                </c:pt>
                <c:pt idx="2">
                  <c:v>5835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4-48A0-BE89-671F48ACB4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3652664"/>
        <c:axId val="353652336"/>
      </c:barChart>
      <c:catAx>
        <c:axId val="353652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52336"/>
        <c:crosses val="autoZero"/>
        <c:auto val="1"/>
        <c:lblAlgn val="ctr"/>
        <c:lblOffset val="100"/>
        <c:noMultiLvlLbl val="0"/>
      </c:catAx>
      <c:valAx>
        <c:axId val="353652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652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Wisconsin snap bean acres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Snap bean yield (ton/A)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'snap bean processing - planting'!$B$2:$B$24</c:f>
              <c:numCache>
                <c:formatCode>General</c:formatCode>
                <c:ptCount val="23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</c:numCache>
            </c:numRef>
          </c:cat>
          <c:val>
            <c:numRef>
              <c:f>'snap bean processing - planting'!$T$2:$T$24</c:f>
              <c:numCache>
                <c:formatCode>#,##0</c:formatCode>
                <c:ptCount val="23"/>
                <c:pt idx="0">
                  <c:v>69200</c:v>
                </c:pt>
                <c:pt idx="1">
                  <c:v>66000</c:v>
                </c:pt>
                <c:pt idx="2">
                  <c:v>65500</c:v>
                </c:pt>
                <c:pt idx="3">
                  <c:v>74000</c:v>
                </c:pt>
                <c:pt idx="4">
                  <c:v>72600</c:v>
                </c:pt>
                <c:pt idx="5">
                  <c:v>78900</c:v>
                </c:pt>
                <c:pt idx="6">
                  <c:v>83600</c:v>
                </c:pt>
                <c:pt idx="7">
                  <c:v>82300</c:v>
                </c:pt>
                <c:pt idx="8">
                  <c:v>74000</c:v>
                </c:pt>
                <c:pt idx="9">
                  <c:v>73500</c:v>
                </c:pt>
                <c:pt idx="10">
                  <c:v>77100</c:v>
                </c:pt>
                <c:pt idx="11">
                  <c:v>76000</c:v>
                </c:pt>
                <c:pt idx="12">
                  <c:v>72000</c:v>
                </c:pt>
                <c:pt idx="13">
                  <c:v>79800</c:v>
                </c:pt>
                <c:pt idx="14">
                  <c:v>73100</c:v>
                </c:pt>
                <c:pt idx="15">
                  <c:v>71900</c:v>
                </c:pt>
                <c:pt idx="16">
                  <c:v>66200</c:v>
                </c:pt>
                <c:pt idx="17">
                  <c:v>66900</c:v>
                </c:pt>
                <c:pt idx="18">
                  <c:v>66800</c:v>
                </c:pt>
                <c:pt idx="19">
                  <c:v>71800</c:v>
                </c:pt>
                <c:pt idx="20">
                  <c:v>77800</c:v>
                </c:pt>
                <c:pt idx="21">
                  <c:v>87800</c:v>
                </c:pt>
                <c:pt idx="22">
                  <c:v>78500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E7-474C-A1C1-BE1081BA0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105616"/>
        <c:axId val="1219121136"/>
      </c:lineChart>
      <c:dateAx>
        <c:axId val="12191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21136"/>
        <c:crosses val="autoZero"/>
        <c:auto val="0"/>
        <c:lblOffset val="100"/>
        <c:baseTimeUnit val="days"/>
      </c:dateAx>
      <c:valAx>
        <c:axId val="1219121136"/>
        <c:scaling>
          <c:orientation val="minMax"/>
          <c:min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Planted acres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2"/>
                </a:solidFill>
              </a:rPr>
              <a:t>Harvested Acres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Harvested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Sheet1!$A$2:$A$173</c:f>
              <c:numCache>
                <c:formatCode>General</c:formatCode>
                <c:ptCount val="17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</c:numCache>
            </c:numRef>
          </c:xVal>
          <c:yVal>
            <c:numRef>
              <c:f>Sheet1!$B$2:$B$173</c:f>
              <c:numCache>
                <c:formatCode>#,##0</c:formatCode>
                <c:ptCount val="172"/>
                <c:pt idx="0">
                  <c:v>70000</c:v>
                </c:pt>
                <c:pt idx="1">
                  <c:v>67000</c:v>
                </c:pt>
                <c:pt idx="2">
                  <c:v>53000</c:v>
                </c:pt>
                <c:pt idx="3">
                  <c:v>53000</c:v>
                </c:pt>
                <c:pt idx="4">
                  <c:v>58000</c:v>
                </c:pt>
                <c:pt idx="5">
                  <c:v>51000</c:v>
                </c:pt>
                <c:pt idx="6">
                  <c:v>52000</c:v>
                </c:pt>
                <c:pt idx="7">
                  <c:v>49000</c:v>
                </c:pt>
                <c:pt idx="8">
                  <c:v>49000</c:v>
                </c:pt>
                <c:pt idx="9">
                  <c:v>50000</c:v>
                </c:pt>
                <c:pt idx="10">
                  <c:v>50000</c:v>
                </c:pt>
                <c:pt idx="11">
                  <c:v>52000</c:v>
                </c:pt>
                <c:pt idx="12">
                  <c:v>56000</c:v>
                </c:pt>
                <c:pt idx="13">
                  <c:v>50000</c:v>
                </c:pt>
                <c:pt idx="14">
                  <c:v>53000</c:v>
                </c:pt>
                <c:pt idx="15">
                  <c:v>58000</c:v>
                </c:pt>
                <c:pt idx="16">
                  <c:v>58500</c:v>
                </c:pt>
                <c:pt idx="17">
                  <c:v>60000</c:v>
                </c:pt>
                <c:pt idx="18">
                  <c:v>57000</c:v>
                </c:pt>
                <c:pt idx="19">
                  <c:v>54000</c:v>
                </c:pt>
                <c:pt idx="20">
                  <c:v>53000</c:v>
                </c:pt>
                <c:pt idx="21">
                  <c:v>52000</c:v>
                </c:pt>
                <c:pt idx="22">
                  <c:v>51500</c:v>
                </c:pt>
                <c:pt idx="23">
                  <c:v>45500</c:v>
                </c:pt>
                <c:pt idx="24">
                  <c:v>47000</c:v>
                </c:pt>
                <c:pt idx="25">
                  <c:v>50000</c:v>
                </c:pt>
                <c:pt idx="26">
                  <c:v>49500</c:v>
                </c:pt>
                <c:pt idx="27">
                  <c:v>53000</c:v>
                </c:pt>
                <c:pt idx="28">
                  <c:v>55500</c:v>
                </c:pt>
                <c:pt idx="29">
                  <c:v>55000</c:v>
                </c:pt>
                <c:pt idx="30">
                  <c:v>54000</c:v>
                </c:pt>
                <c:pt idx="31">
                  <c:v>50000</c:v>
                </c:pt>
                <c:pt idx="32">
                  <c:v>53500</c:v>
                </c:pt>
                <c:pt idx="33">
                  <c:v>64500</c:v>
                </c:pt>
                <c:pt idx="34">
                  <c:v>62000</c:v>
                </c:pt>
                <c:pt idx="35">
                  <c:v>61000</c:v>
                </c:pt>
                <c:pt idx="36">
                  <c:v>63500</c:v>
                </c:pt>
                <c:pt idx="37">
                  <c:v>57500</c:v>
                </c:pt>
                <c:pt idx="38">
                  <c:v>65000</c:v>
                </c:pt>
                <c:pt idx="39">
                  <c:v>62500</c:v>
                </c:pt>
                <c:pt idx="40">
                  <c:v>68000</c:v>
                </c:pt>
                <c:pt idx="41">
                  <c:v>65000</c:v>
                </c:pt>
                <c:pt idx="42">
                  <c:v>66500</c:v>
                </c:pt>
                <c:pt idx="43">
                  <c:v>68000</c:v>
                </c:pt>
                <c:pt idx="44">
                  <c:v>75500</c:v>
                </c:pt>
                <c:pt idx="45">
                  <c:v>79000</c:v>
                </c:pt>
                <c:pt idx="46">
                  <c:v>86500</c:v>
                </c:pt>
                <c:pt idx="47">
                  <c:v>85000</c:v>
                </c:pt>
                <c:pt idx="48">
                  <c:v>85000</c:v>
                </c:pt>
                <c:pt idx="49">
                  <c:v>83500</c:v>
                </c:pt>
                <c:pt idx="50">
                  <c:v>85000</c:v>
                </c:pt>
                <c:pt idx="51">
                  <c:v>84500</c:v>
                </c:pt>
                <c:pt idx="52">
                  <c:v>83000</c:v>
                </c:pt>
                <c:pt idx="53">
                  <c:v>82000</c:v>
                </c:pt>
                <c:pt idx="54">
                  <c:v>80000</c:v>
                </c:pt>
                <c:pt idx="55">
                  <c:v>70000</c:v>
                </c:pt>
                <c:pt idx="56">
                  <c:v>68000</c:v>
                </c:pt>
                <c:pt idx="57">
                  <c:v>66000</c:v>
                </c:pt>
                <c:pt idx="58">
                  <c:v>64000</c:v>
                </c:pt>
                <c:pt idx="59">
                  <c:v>62000</c:v>
                </c:pt>
                <c:pt idx="60">
                  <c:v>63000</c:v>
                </c:pt>
                <c:pt idx="61">
                  <c:v>61500</c:v>
                </c:pt>
                <c:pt idx="62">
                  <c:v>62500</c:v>
                </c:pt>
                <c:pt idx="63">
                  <c:v>66000</c:v>
                </c:pt>
                <c:pt idx="64">
                  <c:v>62000</c:v>
                </c:pt>
                <c:pt idx="65">
                  <c:v>64000</c:v>
                </c:pt>
                <c:pt idx="66">
                  <c:v>62500</c:v>
                </c:pt>
                <c:pt idx="67">
                  <c:v>64000</c:v>
                </c:pt>
                <c:pt idx="68">
                  <c:v>67000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5B-489B-9FC6-9F6143694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341912"/>
        <c:axId val="550342240"/>
      </c:scatterChart>
      <c:valAx>
        <c:axId val="550341912"/>
        <c:scaling>
          <c:orientation val="minMax"/>
          <c:max val="2018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42240"/>
        <c:crosses val="autoZero"/>
        <c:crossBetween val="midCat"/>
      </c:valAx>
      <c:valAx>
        <c:axId val="55034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41912"/>
        <c:crosses val="autoZero"/>
        <c:crossBetween val="midCat"/>
      </c:valAx>
      <c:spPr>
        <a:noFill/>
        <a:ln>
          <a:solidFill>
            <a:srgbClr val="FFFFFF">
              <a:lumMod val="6500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Yield (cwt/A)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Yield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Sheet1!$A$2:$A$173</c:f>
              <c:numCache>
                <c:formatCode>General</c:formatCode>
                <c:ptCount val="17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</c:numCache>
            </c:numRef>
          </c:xVal>
          <c:yVal>
            <c:numRef>
              <c:f>Sheet1!$D$2:$D$173</c:f>
              <c:numCache>
                <c:formatCode>General</c:formatCode>
                <c:ptCount val="172"/>
                <c:pt idx="0">
                  <c:v>108</c:v>
                </c:pt>
                <c:pt idx="1">
                  <c:v>125</c:v>
                </c:pt>
                <c:pt idx="2">
                  <c:v>114</c:v>
                </c:pt>
                <c:pt idx="3">
                  <c:v>148</c:v>
                </c:pt>
                <c:pt idx="4">
                  <c:v>143</c:v>
                </c:pt>
                <c:pt idx="5">
                  <c:v>140</c:v>
                </c:pt>
                <c:pt idx="6">
                  <c:v>126</c:v>
                </c:pt>
                <c:pt idx="7">
                  <c:v>150</c:v>
                </c:pt>
                <c:pt idx="8">
                  <c:v>135</c:v>
                </c:pt>
                <c:pt idx="9">
                  <c:v>153</c:v>
                </c:pt>
                <c:pt idx="10">
                  <c:v>165</c:v>
                </c:pt>
                <c:pt idx="11">
                  <c:v>184</c:v>
                </c:pt>
                <c:pt idx="12">
                  <c:v>206</c:v>
                </c:pt>
                <c:pt idx="13">
                  <c:v>216</c:v>
                </c:pt>
                <c:pt idx="14">
                  <c:v>184</c:v>
                </c:pt>
                <c:pt idx="15">
                  <c:v>201</c:v>
                </c:pt>
                <c:pt idx="16">
                  <c:v>218</c:v>
                </c:pt>
                <c:pt idx="17">
                  <c:v>207</c:v>
                </c:pt>
                <c:pt idx="18">
                  <c:v>232</c:v>
                </c:pt>
                <c:pt idx="19">
                  <c:v>224</c:v>
                </c:pt>
                <c:pt idx="20">
                  <c:v>234</c:v>
                </c:pt>
                <c:pt idx="21">
                  <c:v>251</c:v>
                </c:pt>
                <c:pt idx="22">
                  <c:v>256</c:v>
                </c:pt>
                <c:pt idx="23">
                  <c:v>253</c:v>
                </c:pt>
                <c:pt idx="24">
                  <c:v>245</c:v>
                </c:pt>
                <c:pt idx="25">
                  <c:v>280</c:v>
                </c:pt>
                <c:pt idx="26">
                  <c:v>300</c:v>
                </c:pt>
                <c:pt idx="27">
                  <c:v>290</c:v>
                </c:pt>
                <c:pt idx="28">
                  <c:v>325</c:v>
                </c:pt>
                <c:pt idx="29">
                  <c:v>315</c:v>
                </c:pt>
                <c:pt idx="30">
                  <c:v>315</c:v>
                </c:pt>
                <c:pt idx="31">
                  <c:v>320</c:v>
                </c:pt>
                <c:pt idx="32">
                  <c:v>340</c:v>
                </c:pt>
                <c:pt idx="33">
                  <c:v>350</c:v>
                </c:pt>
                <c:pt idx="34">
                  <c:v>305</c:v>
                </c:pt>
                <c:pt idx="35">
                  <c:v>350</c:v>
                </c:pt>
                <c:pt idx="36">
                  <c:v>380</c:v>
                </c:pt>
                <c:pt idx="37">
                  <c:v>350</c:v>
                </c:pt>
                <c:pt idx="38">
                  <c:v>340</c:v>
                </c:pt>
                <c:pt idx="39">
                  <c:v>320</c:v>
                </c:pt>
                <c:pt idx="40">
                  <c:v>340</c:v>
                </c:pt>
                <c:pt idx="41">
                  <c:v>355</c:v>
                </c:pt>
                <c:pt idx="42">
                  <c:v>350</c:v>
                </c:pt>
                <c:pt idx="43">
                  <c:v>370</c:v>
                </c:pt>
                <c:pt idx="44">
                  <c:v>325</c:v>
                </c:pt>
                <c:pt idx="45">
                  <c:v>360</c:v>
                </c:pt>
                <c:pt idx="46">
                  <c:v>325</c:v>
                </c:pt>
                <c:pt idx="47">
                  <c:v>390</c:v>
                </c:pt>
                <c:pt idx="48">
                  <c:v>355</c:v>
                </c:pt>
                <c:pt idx="49">
                  <c:v>370</c:v>
                </c:pt>
                <c:pt idx="50">
                  <c:v>400</c:v>
                </c:pt>
                <c:pt idx="51">
                  <c:v>400</c:v>
                </c:pt>
                <c:pt idx="52">
                  <c:v>385</c:v>
                </c:pt>
                <c:pt idx="53">
                  <c:v>375</c:v>
                </c:pt>
                <c:pt idx="54">
                  <c:v>410</c:v>
                </c:pt>
                <c:pt idx="55">
                  <c:v>435</c:v>
                </c:pt>
                <c:pt idx="56">
                  <c:v>410</c:v>
                </c:pt>
                <c:pt idx="57">
                  <c:v>445</c:v>
                </c:pt>
                <c:pt idx="58">
                  <c:v>440</c:v>
                </c:pt>
                <c:pt idx="59">
                  <c:v>415</c:v>
                </c:pt>
                <c:pt idx="60">
                  <c:v>460</c:v>
                </c:pt>
                <c:pt idx="61">
                  <c:v>395</c:v>
                </c:pt>
                <c:pt idx="62">
                  <c:v>415</c:v>
                </c:pt>
                <c:pt idx="63">
                  <c:v>460</c:v>
                </c:pt>
                <c:pt idx="64">
                  <c:v>420</c:v>
                </c:pt>
                <c:pt idx="65">
                  <c:v>410</c:v>
                </c:pt>
                <c:pt idx="66">
                  <c:v>445</c:v>
                </c:pt>
                <c:pt idx="67">
                  <c:v>435</c:v>
                </c:pt>
                <c:pt idx="68">
                  <c:v>435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16-45A5-A4B6-D94ADDC0B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332728"/>
        <c:axId val="550336336"/>
      </c:scatterChart>
      <c:valAx>
        <c:axId val="550332728"/>
        <c:scaling>
          <c:orientation val="minMax"/>
          <c:max val="2018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36336"/>
        <c:crosses val="autoZero"/>
        <c:crossBetween val="midCat"/>
      </c:valAx>
      <c:valAx>
        <c:axId val="550336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332728"/>
        <c:crosses val="autoZero"/>
        <c:crossBetween val="midCat"/>
      </c:valAx>
      <c:spPr>
        <a:noFill/>
        <a:ln>
          <a:solidFill>
            <a:srgbClr val="FFFFFF">
              <a:lumMod val="6500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Production (million cwt)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Production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Sheet1!$A$2:$A$173</c:f>
              <c:numCache>
                <c:formatCode>General</c:formatCode>
                <c:ptCount val="17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</c:numCache>
            </c:numRef>
          </c:xVal>
          <c:yVal>
            <c:numRef>
              <c:f>Sheet1!$F$2:$F$173</c:f>
              <c:numCache>
                <c:formatCode>#,##0.0</c:formatCode>
                <c:ptCount val="172"/>
                <c:pt idx="0">
                  <c:v>7.56</c:v>
                </c:pt>
                <c:pt idx="1">
                  <c:v>8.375</c:v>
                </c:pt>
                <c:pt idx="2">
                  <c:v>6.0419999999999998</c:v>
                </c:pt>
                <c:pt idx="3">
                  <c:v>7.8440000000000003</c:v>
                </c:pt>
                <c:pt idx="4">
                  <c:v>8.2940000000000005</c:v>
                </c:pt>
                <c:pt idx="5">
                  <c:v>7.14</c:v>
                </c:pt>
                <c:pt idx="6">
                  <c:v>6.5519999999999996</c:v>
                </c:pt>
                <c:pt idx="7">
                  <c:v>7.35</c:v>
                </c:pt>
                <c:pt idx="8">
                  <c:v>6.6150000000000002</c:v>
                </c:pt>
                <c:pt idx="9">
                  <c:v>7.65</c:v>
                </c:pt>
                <c:pt idx="10">
                  <c:v>8.25</c:v>
                </c:pt>
                <c:pt idx="11">
                  <c:v>9.5679999999999996</c:v>
                </c:pt>
                <c:pt idx="12">
                  <c:v>11.536</c:v>
                </c:pt>
                <c:pt idx="13">
                  <c:v>10.8</c:v>
                </c:pt>
                <c:pt idx="14">
                  <c:v>9.7520000000000007</c:v>
                </c:pt>
                <c:pt idx="15">
                  <c:v>11.657999999999999</c:v>
                </c:pt>
                <c:pt idx="16">
                  <c:v>12.753</c:v>
                </c:pt>
                <c:pt idx="17">
                  <c:v>12.42</c:v>
                </c:pt>
                <c:pt idx="18">
                  <c:v>13.224</c:v>
                </c:pt>
                <c:pt idx="19">
                  <c:v>12.096</c:v>
                </c:pt>
                <c:pt idx="20">
                  <c:v>12.401999999999999</c:v>
                </c:pt>
                <c:pt idx="21">
                  <c:v>13.052</c:v>
                </c:pt>
                <c:pt idx="22">
                  <c:v>13.183999999999999</c:v>
                </c:pt>
                <c:pt idx="23">
                  <c:v>11.5115</c:v>
                </c:pt>
                <c:pt idx="24">
                  <c:v>11.515000000000001</c:v>
                </c:pt>
                <c:pt idx="25">
                  <c:v>14</c:v>
                </c:pt>
                <c:pt idx="26">
                  <c:v>14.85</c:v>
                </c:pt>
                <c:pt idx="27">
                  <c:v>15.37</c:v>
                </c:pt>
                <c:pt idx="28">
                  <c:v>18.037500000000001</c:v>
                </c:pt>
                <c:pt idx="29">
                  <c:v>17.324999999999999</c:v>
                </c:pt>
                <c:pt idx="30">
                  <c:v>17.010000000000002</c:v>
                </c:pt>
                <c:pt idx="31">
                  <c:v>16</c:v>
                </c:pt>
                <c:pt idx="32">
                  <c:v>18.190000000000001</c:v>
                </c:pt>
                <c:pt idx="33">
                  <c:v>22.574999999999999</c:v>
                </c:pt>
                <c:pt idx="34">
                  <c:v>18.91</c:v>
                </c:pt>
                <c:pt idx="35">
                  <c:v>21.35</c:v>
                </c:pt>
                <c:pt idx="36">
                  <c:v>24.13</c:v>
                </c:pt>
                <c:pt idx="37">
                  <c:v>20.125</c:v>
                </c:pt>
                <c:pt idx="38">
                  <c:v>22.1</c:v>
                </c:pt>
                <c:pt idx="39">
                  <c:v>20</c:v>
                </c:pt>
                <c:pt idx="40">
                  <c:v>23.12</c:v>
                </c:pt>
                <c:pt idx="41">
                  <c:v>23.074999999999999</c:v>
                </c:pt>
                <c:pt idx="42">
                  <c:v>23.274999999999999</c:v>
                </c:pt>
                <c:pt idx="43">
                  <c:v>25.16</c:v>
                </c:pt>
                <c:pt idx="44">
                  <c:v>24.537500000000001</c:v>
                </c:pt>
                <c:pt idx="45">
                  <c:v>28.44</c:v>
                </c:pt>
                <c:pt idx="46">
                  <c:v>28.112500000000001</c:v>
                </c:pt>
                <c:pt idx="47">
                  <c:v>33.15</c:v>
                </c:pt>
                <c:pt idx="48">
                  <c:v>30.175000000000001</c:v>
                </c:pt>
                <c:pt idx="49">
                  <c:v>30.895</c:v>
                </c:pt>
                <c:pt idx="50">
                  <c:v>34</c:v>
                </c:pt>
                <c:pt idx="51">
                  <c:v>33.799999999999997</c:v>
                </c:pt>
                <c:pt idx="52">
                  <c:v>31.954999999999998</c:v>
                </c:pt>
                <c:pt idx="53">
                  <c:v>30.75</c:v>
                </c:pt>
                <c:pt idx="54">
                  <c:v>32.799999999999997</c:v>
                </c:pt>
                <c:pt idx="55">
                  <c:v>30.45</c:v>
                </c:pt>
                <c:pt idx="56">
                  <c:v>27.88</c:v>
                </c:pt>
                <c:pt idx="57">
                  <c:v>29.37</c:v>
                </c:pt>
                <c:pt idx="58">
                  <c:v>28.16</c:v>
                </c:pt>
                <c:pt idx="59">
                  <c:v>25.73</c:v>
                </c:pt>
                <c:pt idx="60">
                  <c:v>28.98</c:v>
                </c:pt>
                <c:pt idx="61">
                  <c:v>24.2925</c:v>
                </c:pt>
                <c:pt idx="62">
                  <c:v>25.9375</c:v>
                </c:pt>
                <c:pt idx="63">
                  <c:v>30.36</c:v>
                </c:pt>
                <c:pt idx="64">
                  <c:v>26.04</c:v>
                </c:pt>
                <c:pt idx="65">
                  <c:v>26.24</c:v>
                </c:pt>
                <c:pt idx="66">
                  <c:v>27.8125</c:v>
                </c:pt>
                <c:pt idx="67">
                  <c:v>27.84</c:v>
                </c:pt>
                <c:pt idx="68">
                  <c:v>29.145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031-467E-B0F8-A91A091BB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323088"/>
        <c:axId val="549683672"/>
      </c:scatterChart>
      <c:valAx>
        <c:axId val="386323088"/>
        <c:scaling>
          <c:orientation val="minMax"/>
          <c:max val="2018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683672"/>
        <c:crosses val="autoZero"/>
        <c:crossBetween val="midCat"/>
      </c:valAx>
      <c:valAx>
        <c:axId val="549683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323088"/>
        <c:crosses val="autoZero"/>
        <c:crossBetween val="midCat"/>
      </c:valAx>
      <c:spPr>
        <a:noFill/>
        <a:ln>
          <a:solidFill>
            <a:srgbClr val="FFFFFF">
              <a:lumMod val="6500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Price ($/cwt)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Price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Sheet1!$A$2:$A$173</c:f>
              <c:numCache>
                <c:formatCode>General</c:formatCode>
                <c:ptCount val="172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  <c:pt idx="65">
                  <c:v>2014</c:v>
                </c:pt>
                <c:pt idx="66">
                  <c:v>2015</c:v>
                </c:pt>
                <c:pt idx="67">
                  <c:v>2016</c:v>
                </c:pt>
                <c:pt idx="68">
                  <c:v>2017</c:v>
                </c:pt>
              </c:numCache>
            </c:numRef>
          </c:xVal>
          <c:yVal>
            <c:numRef>
              <c:f>Sheet1!$C$2:$C$173</c:f>
              <c:numCache>
                <c:formatCode>General</c:formatCode>
                <c:ptCount val="172"/>
                <c:pt idx="0">
                  <c:v>2.36</c:v>
                </c:pt>
                <c:pt idx="1">
                  <c:v>1.93</c:v>
                </c:pt>
                <c:pt idx="2">
                  <c:v>2.79</c:v>
                </c:pt>
                <c:pt idx="3">
                  <c:v>3.73</c:v>
                </c:pt>
                <c:pt idx="4">
                  <c:v>1.8</c:v>
                </c:pt>
                <c:pt idx="5">
                  <c:v>2.3199999999999998</c:v>
                </c:pt>
                <c:pt idx="6">
                  <c:v>2</c:v>
                </c:pt>
                <c:pt idx="7">
                  <c:v>2.1800000000000002</c:v>
                </c:pt>
                <c:pt idx="8">
                  <c:v>2.1800000000000002</c:v>
                </c:pt>
                <c:pt idx="9">
                  <c:v>1.46</c:v>
                </c:pt>
                <c:pt idx="10">
                  <c:v>2.2000000000000002</c:v>
                </c:pt>
                <c:pt idx="11">
                  <c:v>2.35</c:v>
                </c:pt>
                <c:pt idx="12">
                  <c:v>1.7</c:v>
                </c:pt>
                <c:pt idx="13">
                  <c:v>2.1</c:v>
                </c:pt>
                <c:pt idx="14">
                  <c:v>2.31</c:v>
                </c:pt>
                <c:pt idx="15">
                  <c:v>3.92</c:v>
                </c:pt>
                <c:pt idx="16">
                  <c:v>2.56</c:v>
                </c:pt>
                <c:pt idx="17">
                  <c:v>2.71</c:v>
                </c:pt>
                <c:pt idx="18">
                  <c:v>2.04</c:v>
                </c:pt>
                <c:pt idx="19">
                  <c:v>2.63</c:v>
                </c:pt>
                <c:pt idx="20">
                  <c:v>2.68</c:v>
                </c:pt>
                <c:pt idx="21">
                  <c:v>2.4300000000000002</c:v>
                </c:pt>
                <c:pt idx="22">
                  <c:v>2.13</c:v>
                </c:pt>
                <c:pt idx="23">
                  <c:v>3.57</c:v>
                </c:pt>
                <c:pt idx="24">
                  <c:v>6.4</c:v>
                </c:pt>
                <c:pt idx="25">
                  <c:v>3.65</c:v>
                </c:pt>
                <c:pt idx="26">
                  <c:v>5.4</c:v>
                </c:pt>
                <c:pt idx="27">
                  <c:v>3.95</c:v>
                </c:pt>
                <c:pt idx="28">
                  <c:v>3.95</c:v>
                </c:pt>
                <c:pt idx="29">
                  <c:v>4.13</c:v>
                </c:pt>
                <c:pt idx="30">
                  <c:v>4.3</c:v>
                </c:pt>
                <c:pt idx="31">
                  <c:v>10.1</c:v>
                </c:pt>
                <c:pt idx="32">
                  <c:v>4.7</c:v>
                </c:pt>
                <c:pt idx="33">
                  <c:v>4.0999999999999996</c:v>
                </c:pt>
                <c:pt idx="34">
                  <c:v>5.55</c:v>
                </c:pt>
                <c:pt idx="35">
                  <c:v>4.8</c:v>
                </c:pt>
                <c:pt idx="36">
                  <c:v>3.15</c:v>
                </c:pt>
                <c:pt idx="37">
                  <c:v>4.5999999999999996</c:v>
                </c:pt>
                <c:pt idx="38">
                  <c:v>3.85</c:v>
                </c:pt>
                <c:pt idx="39">
                  <c:v>6.4</c:v>
                </c:pt>
                <c:pt idx="40">
                  <c:v>7.2</c:v>
                </c:pt>
                <c:pt idx="41">
                  <c:v>5.5</c:v>
                </c:pt>
                <c:pt idx="42">
                  <c:v>4.2</c:v>
                </c:pt>
                <c:pt idx="43">
                  <c:v>4.9000000000000004</c:v>
                </c:pt>
                <c:pt idx="44">
                  <c:v>6.45</c:v>
                </c:pt>
                <c:pt idx="45">
                  <c:v>5</c:v>
                </c:pt>
                <c:pt idx="46">
                  <c:v>6.4</c:v>
                </c:pt>
                <c:pt idx="47">
                  <c:v>4.3</c:v>
                </c:pt>
                <c:pt idx="48">
                  <c:v>5.7</c:v>
                </c:pt>
                <c:pt idx="49">
                  <c:v>4.95</c:v>
                </c:pt>
                <c:pt idx="50">
                  <c:v>5.3</c:v>
                </c:pt>
                <c:pt idx="51">
                  <c:v>4.75</c:v>
                </c:pt>
                <c:pt idx="52">
                  <c:v>7.1</c:v>
                </c:pt>
                <c:pt idx="53">
                  <c:v>6.9</c:v>
                </c:pt>
                <c:pt idx="54">
                  <c:v>5.8</c:v>
                </c:pt>
                <c:pt idx="55">
                  <c:v>5.8</c:v>
                </c:pt>
                <c:pt idx="56">
                  <c:v>7.8</c:v>
                </c:pt>
                <c:pt idx="57">
                  <c:v>7.8</c:v>
                </c:pt>
                <c:pt idx="58">
                  <c:v>7.8</c:v>
                </c:pt>
                <c:pt idx="59">
                  <c:v>11.3</c:v>
                </c:pt>
                <c:pt idx="60">
                  <c:v>8.85</c:v>
                </c:pt>
                <c:pt idx="61">
                  <c:v>10.6</c:v>
                </c:pt>
                <c:pt idx="62">
                  <c:v>10.3</c:v>
                </c:pt>
                <c:pt idx="63">
                  <c:v>8.6999999999999993</c:v>
                </c:pt>
                <c:pt idx="64">
                  <c:v>10.4</c:v>
                </c:pt>
                <c:pt idx="65">
                  <c:v>10.4</c:v>
                </c:pt>
                <c:pt idx="66">
                  <c:v>9.6999999999999993</c:v>
                </c:pt>
                <c:pt idx="67">
                  <c:v>11.6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10-49AD-AD5F-59EC256FF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449744"/>
        <c:axId val="546451712"/>
      </c:scatterChart>
      <c:valAx>
        <c:axId val="546449744"/>
        <c:scaling>
          <c:orientation val="minMax"/>
          <c:max val="2018"/>
          <c:min val="19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51712"/>
        <c:crosses val="autoZero"/>
        <c:crossBetween val="midCat"/>
      </c:valAx>
      <c:valAx>
        <c:axId val="54645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6449744"/>
        <c:crosses val="autoZero"/>
        <c:crossBetween val="midCat"/>
      </c:valAx>
      <c:spPr>
        <a:noFill/>
        <a:ln>
          <a:solidFill>
            <a:srgbClr val="FFFFFF">
              <a:lumMod val="65000"/>
            </a:srgb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Hancock,</a:t>
            </a:r>
            <a:r>
              <a:rPr lang="en-US" baseline="0"/>
              <a:t> WI p</a:t>
            </a:r>
            <a:r>
              <a:rPr lang="en-US"/>
              <a:t>recipitation (in)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Precipitation (in)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Sheet1!$A$3:$A$213</c:f>
              <c:numCache>
                <c:formatCode>m/d/yy</c:formatCode>
                <c:ptCount val="211"/>
                <c:pt idx="0">
                  <c:v>43191</c:v>
                </c:pt>
                <c:pt idx="1">
                  <c:v>43192</c:v>
                </c:pt>
                <c:pt idx="2">
                  <c:v>43193</c:v>
                </c:pt>
                <c:pt idx="3">
                  <c:v>43194</c:v>
                </c:pt>
                <c:pt idx="4">
                  <c:v>43195</c:v>
                </c:pt>
                <c:pt idx="5">
                  <c:v>43196</c:v>
                </c:pt>
                <c:pt idx="6">
                  <c:v>43197</c:v>
                </c:pt>
                <c:pt idx="7">
                  <c:v>43198</c:v>
                </c:pt>
                <c:pt idx="8">
                  <c:v>43199</c:v>
                </c:pt>
                <c:pt idx="9">
                  <c:v>43200</c:v>
                </c:pt>
                <c:pt idx="10">
                  <c:v>43201</c:v>
                </c:pt>
                <c:pt idx="11">
                  <c:v>43202</c:v>
                </c:pt>
                <c:pt idx="12">
                  <c:v>43203</c:v>
                </c:pt>
                <c:pt idx="13">
                  <c:v>43204</c:v>
                </c:pt>
                <c:pt idx="14">
                  <c:v>43205</c:v>
                </c:pt>
                <c:pt idx="15">
                  <c:v>43206</c:v>
                </c:pt>
                <c:pt idx="16">
                  <c:v>43207</c:v>
                </c:pt>
                <c:pt idx="17">
                  <c:v>43208</c:v>
                </c:pt>
                <c:pt idx="18">
                  <c:v>43209</c:v>
                </c:pt>
                <c:pt idx="19">
                  <c:v>43210</c:v>
                </c:pt>
                <c:pt idx="20">
                  <c:v>43211</c:v>
                </c:pt>
                <c:pt idx="21">
                  <c:v>43212</c:v>
                </c:pt>
                <c:pt idx="22">
                  <c:v>43213</c:v>
                </c:pt>
                <c:pt idx="23">
                  <c:v>43214</c:v>
                </c:pt>
                <c:pt idx="24">
                  <c:v>43215</c:v>
                </c:pt>
                <c:pt idx="25">
                  <c:v>43216</c:v>
                </c:pt>
                <c:pt idx="26">
                  <c:v>43217</c:v>
                </c:pt>
                <c:pt idx="27">
                  <c:v>43218</c:v>
                </c:pt>
                <c:pt idx="28">
                  <c:v>43219</c:v>
                </c:pt>
                <c:pt idx="29">
                  <c:v>43220</c:v>
                </c:pt>
                <c:pt idx="30">
                  <c:v>43221</c:v>
                </c:pt>
                <c:pt idx="31">
                  <c:v>43222</c:v>
                </c:pt>
                <c:pt idx="32">
                  <c:v>43223</c:v>
                </c:pt>
                <c:pt idx="33">
                  <c:v>43224</c:v>
                </c:pt>
                <c:pt idx="34">
                  <c:v>43225</c:v>
                </c:pt>
                <c:pt idx="35">
                  <c:v>43226</c:v>
                </c:pt>
                <c:pt idx="36">
                  <c:v>43227</c:v>
                </c:pt>
                <c:pt idx="37">
                  <c:v>43228</c:v>
                </c:pt>
                <c:pt idx="38">
                  <c:v>43229</c:v>
                </c:pt>
                <c:pt idx="39">
                  <c:v>43230</c:v>
                </c:pt>
                <c:pt idx="40">
                  <c:v>43231</c:v>
                </c:pt>
                <c:pt idx="41">
                  <c:v>43232</c:v>
                </c:pt>
                <c:pt idx="42">
                  <c:v>43233</c:v>
                </c:pt>
                <c:pt idx="43">
                  <c:v>43234</c:v>
                </c:pt>
                <c:pt idx="44">
                  <c:v>43235</c:v>
                </c:pt>
                <c:pt idx="45">
                  <c:v>43236</c:v>
                </c:pt>
                <c:pt idx="46">
                  <c:v>43237</c:v>
                </c:pt>
                <c:pt idx="47">
                  <c:v>43238</c:v>
                </c:pt>
                <c:pt idx="48">
                  <c:v>43239</c:v>
                </c:pt>
                <c:pt idx="49">
                  <c:v>43240</c:v>
                </c:pt>
                <c:pt idx="50">
                  <c:v>43241</c:v>
                </c:pt>
                <c:pt idx="51">
                  <c:v>43242</c:v>
                </c:pt>
                <c:pt idx="52">
                  <c:v>43243</c:v>
                </c:pt>
                <c:pt idx="53">
                  <c:v>43244</c:v>
                </c:pt>
                <c:pt idx="54">
                  <c:v>43245</c:v>
                </c:pt>
                <c:pt idx="55">
                  <c:v>43246</c:v>
                </c:pt>
                <c:pt idx="56">
                  <c:v>43247</c:v>
                </c:pt>
                <c:pt idx="57">
                  <c:v>43248</c:v>
                </c:pt>
                <c:pt idx="58">
                  <c:v>43249</c:v>
                </c:pt>
                <c:pt idx="59">
                  <c:v>43250</c:v>
                </c:pt>
                <c:pt idx="60">
                  <c:v>43251</c:v>
                </c:pt>
                <c:pt idx="61">
                  <c:v>43252</c:v>
                </c:pt>
                <c:pt idx="62">
                  <c:v>43253</c:v>
                </c:pt>
                <c:pt idx="63">
                  <c:v>43254</c:v>
                </c:pt>
                <c:pt idx="64">
                  <c:v>43255</c:v>
                </c:pt>
                <c:pt idx="65">
                  <c:v>43256</c:v>
                </c:pt>
                <c:pt idx="66">
                  <c:v>43257</c:v>
                </c:pt>
                <c:pt idx="67">
                  <c:v>43258</c:v>
                </c:pt>
                <c:pt idx="68">
                  <c:v>43259</c:v>
                </c:pt>
                <c:pt idx="69">
                  <c:v>43260</c:v>
                </c:pt>
                <c:pt idx="70">
                  <c:v>43261</c:v>
                </c:pt>
                <c:pt idx="71">
                  <c:v>43262</c:v>
                </c:pt>
                <c:pt idx="72">
                  <c:v>43263</c:v>
                </c:pt>
                <c:pt idx="73">
                  <c:v>43264</c:v>
                </c:pt>
                <c:pt idx="74">
                  <c:v>43265</c:v>
                </c:pt>
                <c:pt idx="75">
                  <c:v>43266</c:v>
                </c:pt>
                <c:pt idx="76">
                  <c:v>43267</c:v>
                </c:pt>
                <c:pt idx="77">
                  <c:v>43268</c:v>
                </c:pt>
                <c:pt idx="78">
                  <c:v>43269</c:v>
                </c:pt>
                <c:pt idx="79">
                  <c:v>43270</c:v>
                </c:pt>
                <c:pt idx="80">
                  <c:v>43271</c:v>
                </c:pt>
                <c:pt idx="81">
                  <c:v>43272</c:v>
                </c:pt>
                <c:pt idx="82">
                  <c:v>43273</c:v>
                </c:pt>
                <c:pt idx="83">
                  <c:v>43274</c:v>
                </c:pt>
                <c:pt idx="84">
                  <c:v>43275</c:v>
                </c:pt>
                <c:pt idx="85">
                  <c:v>43276</c:v>
                </c:pt>
                <c:pt idx="86">
                  <c:v>43277</c:v>
                </c:pt>
                <c:pt idx="87">
                  <c:v>43278</c:v>
                </c:pt>
                <c:pt idx="88">
                  <c:v>43279</c:v>
                </c:pt>
                <c:pt idx="89">
                  <c:v>43280</c:v>
                </c:pt>
                <c:pt idx="90">
                  <c:v>43281</c:v>
                </c:pt>
                <c:pt idx="91">
                  <c:v>43282</c:v>
                </c:pt>
                <c:pt idx="92">
                  <c:v>43283</c:v>
                </c:pt>
                <c:pt idx="93">
                  <c:v>43284</c:v>
                </c:pt>
                <c:pt idx="94">
                  <c:v>43285</c:v>
                </c:pt>
                <c:pt idx="95">
                  <c:v>43286</c:v>
                </c:pt>
                <c:pt idx="96">
                  <c:v>43287</c:v>
                </c:pt>
                <c:pt idx="97">
                  <c:v>43288</c:v>
                </c:pt>
                <c:pt idx="98">
                  <c:v>43289</c:v>
                </c:pt>
                <c:pt idx="99">
                  <c:v>43290</c:v>
                </c:pt>
                <c:pt idx="100">
                  <c:v>43291</c:v>
                </c:pt>
                <c:pt idx="101">
                  <c:v>43292</c:v>
                </c:pt>
                <c:pt idx="102">
                  <c:v>43293</c:v>
                </c:pt>
                <c:pt idx="103">
                  <c:v>43294</c:v>
                </c:pt>
                <c:pt idx="104">
                  <c:v>43295</c:v>
                </c:pt>
                <c:pt idx="105">
                  <c:v>43296</c:v>
                </c:pt>
                <c:pt idx="106">
                  <c:v>43297</c:v>
                </c:pt>
                <c:pt idx="107">
                  <c:v>43298</c:v>
                </c:pt>
                <c:pt idx="108">
                  <c:v>43299</c:v>
                </c:pt>
                <c:pt idx="109">
                  <c:v>43300</c:v>
                </c:pt>
                <c:pt idx="110">
                  <c:v>43301</c:v>
                </c:pt>
                <c:pt idx="111">
                  <c:v>43302</c:v>
                </c:pt>
                <c:pt idx="112">
                  <c:v>43303</c:v>
                </c:pt>
                <c:pt idx="113">
                  <c:v>43304</c:v>
                </c:pt>
                <c:pt idx="114">
                  <c:v>43305</c:v>
                </c:pt>
                <c:pt idx="115">
                  <c:v>43306</c:v>
                </c:pt>
                <c:pt idx="116">
                  <c:v>43307</c:v>
                </c:pt>
                <c:pt idx="117">
                  <c:v>43308</c:v>
                </c:pt>
                <c:pt idx="118">
                  <c:v>43309</c:v>
                </c:pt>
                <c:pt idx="119">
                  <c:v>43310</c:v>
                </c:pt>
                <c:pt idx="120">
                  <c:v>43311</c:v>
                </c:pt>
                <c:pt idx="121">
                  <c:v>43312</c:v>
                </c:pt>
                <c:pt idx="122">
                  <c:v>43313</c:v>
                </c:pt>
                <c:pt idx="123">
                  <c:v>43314</c:v>
                </c:pt>
                <c:pt idx="124">
                  <c:v>43315</c:v>
                </c:pt>
                <c:pt idx="125">
                  <c:v>43316</c:v>
                </c:pt>
                <c:pt idx="126">
                  <c:v>43317</c:v>
                </c:pt>
                <c:pt idx="127">
                  <c:v>43318</c:v>
                </c:pt>
                <c:pt idx="128">
                  <c:v>43319</c:v>
                </c:pt>
                <c:pt idx="129">
                  <c:v>43320</c:v>
                </c:pt>
                <c:pt idx="130">
                  <c:v>43321</c:v>
                </c:pt>
                <c:pt idx="131">
                  <c:v>43322</c:v>
                </c:pt>
                <c:pt idx="132">
                  <c:v>43323</c:v>
                </c:pt>
                <c:pt idx="133">
                  <c:v>43324</c:v>
                </c:pt>
                <c:pt idx="134">
                  <c:v>43325</c:v>
                </c:pt>
                <c:pt idx="135">
                  <c:v>43326</c:v>
                </c:pt>
                <c:pt idx="136">
                  <c:v>43327</c:v>
                </c:pt>
                <c:pt idx="137">
                  <c:v>43328</c:v>
                </c:pt>
                <c:pt idx="138">
                  <c:v>43329</c:v>
                </c:pt>
                <c:pt idx="139">
                  <c:v>43330</c:v>
                </c:pt>
                <c:pt idx="140">
                  <c:v>43331</c:v>
                </c:pt>
                <c:pt idx="141">
                  <c:v>43332</c:v>
                </c:pt>
                <c:pt idx="142">
                  <c:v>43333</c:v>
                </c:pt>
                <c:pt idx="143">
                  <c:v>43334</c:v>
                </c:pt>
                <c:pt idx="144">
                  <c:v>43335</c:v>
                </c:pt>
                <c:pt idx="145">
                  <c:v>43336</c:v>
                </c:pt>
                <c:pt idx="146">
                  <c:v>43337</c:v>
                </c:pt>
                <c:pt idx="147">
                  <c:v>43338</c:v>
                </c:pt>
                <c:pt idx="148">
                  <c:v>43339</c:v>
                </c:pt>
                <c:pt idx="149">
                  <c:v>43340</c:v>
                </c:pt>
                <c:pt idx="150">
                  <c:v>43341</c:v>
                </c:pt>
                <c:pt idx="151">
                  <c:v>43342</c:v>
                </c:pt>
                <c:pt idx="152">
                  <c:v>43343</c:v>
                </c:pt>
                <c:pt idx="153">
                  <c:v>43344</c:v>
                </c:pt>
                <c:pt idx="154">
                  <c:v>43345</c:v>
                </c:pt>
                <c:pt idx="155">
                  <c:v>43346</c:v>
                </c:pt>
                <c:pt idx="156">
                  <c:v>43347</c:v>
                </c:pt>
                <c:pt idx="157">
                  <c:v>43348</c:v>
                </c:pt>
                <c:pt idx="158">
                  <c:v>43349</c:v>
                </c:pt>
                <c:pt idx="159">
                  <c:v>43350</c:v>
                </c:pt>
                <c:pt idx="160">
                  <c:v>43351</c:v>
                </c:pt>
                <c:pt idx="161">
                  <c:v>43352</c:v>
                </c:pt>
                <c:pt idx="162">
                  <c:v>43353</c:v>
                </c:pt>
                <c:pt idx="163">
                  <c:v>43354</c:v>
                </c:pt>
                <c:pt idx="164">
                  <c:v>43355</c:v>
                </c:pt>
                <c:pt idx="165">
                  <c:v>43356</c:v>
                </c:pt>
                <c:pt idx="166">
                  <c:v>43357</c:v>
                </c:pt>
                <c:pt idx="167">
                  <c:v>43358</c:v>
                </c:pt>
                <c:pt idx="168">
                  <c:v>43359</c:v>
                </c:pt>
                <c:pt idx="169">
                  <c:v>43360</c:v>
                </c:pt>
                <c:pt idx="170">
                  <c:v>43361</c:v>
                </c:pt>
                <c:pt idx="171">
                  <c:v>43362</c:v>
                </c:pt>
                <c:pt idx="172">
                  <c:v>43363</c:v>
                </c:pt>
                <c:pt idx="173">
                  <c:v>43364</c:v>
                </c:pt>
                <c:pt idx="174">
                  <c:v>43365</c:v>
                </c:pt>
                <c:pt idx="175">
                  <c:v>43366</c:v>
                </c:pt>
                <c:pt idx="176">
                  <c:v>43367</c:v>
                </c:pt>
                <c:pt idx="177">
                  <c:v>43368</c:v>
                </c:pt>
                <c:pt idx="178">
                  <c:v>43369</c:v>
                </c:pt>
                <c:pt idx="179">
                  <c:v>43370</c:v>
                </c:pt>
                <c:pt idx="180">
                  <c:v>43371</c:v>
                </c:pt>
                <c:pt idx="181">
                  <c:v>43372</c:v>
                </c:pt>
                <c:pt idx="182">
                  <c:v>43373</c:v>
                </c:pt>
                <c:pt idx="183">
                  <c:v>43374</c:v>
                </c:pt>
                <c:pt idx="184">
                  <c:v>43375</c:v>
                </c:pt>
                <c:pt idx="185">
                  <c:v>43376</c:v>
                </c:pt>
                <c:pt idx="186">
                  <c:v>43377</c:v>
                </c:pt>
                <c:pt idx="187">
                  <c:v>43378</c:v>
                </c:pt>
                <c:pt idx="188">
                  <c:v>43379</c:v>
                </c:pt>
                <c:pt idx="189">
                  <c:v>43380</c:v>
                </c:pt>
                <c:pt idx="190">
                  <c:v>43381</c:v>
                </c:pt>
                <c:pt idx="191">
                  <c:v>43382</c:v>
                </c:pt>
                <c:pt idx="192">
                  <c:v>43383</c:v>
                </c:pt>
                <c:pt idx="193">
                  <c:v>43384</c:v>
                </c:pt>
                <c:pt idx="194">
                  <c:v>43388</c:v>
                </c:pt>
                <c:pt idx="195">
                  <c:v>43389</c:v>
                </c:pt>
                <c:pt idx="196">
                  <c:v>43390</c:v>
                </c:pt>
                <c:pt idx="197">
                  <c:v>43391</c:v>
                </c:pt>
                <c:pt idx="198">
                  <c:v>43392</c:v>
                </c:pt>
                <c:pt idx="199">
                  <c:v>43393</c:v>
                </c:pt>
                <c:pt idx="200">
                  <c:v>43394</c:v>
                </c:pt>
                <c:pt idx="201">
                  <c:v>43395</c:v>
                </c:pt>
                <c:pt idx="202">
                  <c:v>43396</c:v>
                </c:pt>
                <c:pt idx="203">
                  <c:v>43397</c:v>
                </c:pt>
                <c:pt idx="204">
                  <c:v>43398</c:v>
                </c:pt>
                <c:pt idx="205">
                  <c:v>43399</c:v>
                </c:pt>
                <c:pt idx="206">
                  <c:v>43400</c:v>
                </c:pt>
                <c:pt idx="207">
                  <c:v>43401</c:v>
                </c:pt>
                <c:pt idx="208">
                  <c:v>43402</c:v>
                </c:pt>
                <c:pt idx="209">
                  <c:v>43403</c:v>
                </c:pt>
                <c:pt idx="210">
                  <c:v>43404</c:v>
                </c:pt>
              </c:numCache>
            </c:numRef>
          </c:xVal>
          <c:yVal>
            <c:numRef>
              <c:f>Sheet1!$B$3:$B$213</c:f>
              <c:numCache>
                <c:formatCode>General</c:formatCode>
                <c:ptCount val="211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0.23</c:v>
                </c:pt>
                <c:pt idx="4">
                  <c:v>0</c:v>
                </c:pt>
                <c:pt idx="5">
                  <c:v>0</c:v>
                </c:pt>
                <c:pt idx="6">
                  <c:v>0.01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0.12</c:v>
                </c:pt>
                <c:pt idx="12">
                  <c:v>0.02</c:v>
                </c:pt>
                <c:pt idx="13">
                  <c:v>0</c:v>
                </c:pt>
                <c:pt idx="14">
                  <c:v>0</c:v>
                </c:pt>
                <c:pt idx="15">
                  <c:v>2.91</c:v>
                </c:pt>
                <c:pt idx="16">
                  <c:v>0</c:v>
                </c:pt>
                <c:pt idx="17">
                  <c:v>0</c:v>
                </c:pt>
                <c:pt idx="18">
                  <c:v>0.05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0.04</c:v>
                </c:pt>
                <c:pt idx="27">
                  <c:v>0.05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1.25</c:v>
                </c:pt>
                <c:pt idx="32">
                  <c:v>0.1</c:v>
                </c:pt>
                <c:pt idx="33">
                  <c:v>1.42</c:v>
                </c:pt>
                <c:pt idx="34">
                  <c:v>0</c:v>
                </c:pt>
                <c:pt idx="35">
                  <c:v>0</c:v>
                </c:pt>
                <c:pt idx="36">
                  <c:v>0.37</c:v>
                </c:pt>
                <c:pt idx="37">
                  <c:v>0</c:v>
                </c:pt>
                <c:pt idx="38">
                  <c:v>0.89</c:v>
                </c:pt>
                <c:pt idx="39">
                  <c:v>0.44</c:v>
                </c:pt>
                <c:pt idx="40">
                  <c:v>0.02</c:v>
                </c:pt>
                <c:pt idx="41">
                  <c:v>0</c:v>
                </c:pt>
                <c:pt idx="42">
                  <c:v>0</c:v>
                </c:pt>
                <c:pt idx="43">
                  <c:v>0.45</c:v>
                </c:pt>
                <c:pt idx="44">
                  <c:v>0.14000000000000001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0.04</c:v>
                </c:pt>
                <c:pt idx="51">
                  <c:v>0.3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0.09</c:v>
                </c:pt>
                <c:pt idx="58">
                  <c:v>0</c:v>
                </c:pt>
                <c:pt idx="59">
                  <c:v>0</c:v>
                </c:pt>
                <c:pt idx="60">
                  <c:v>0.81</c:v>
                </c:pt>
                <c:pt idx="61">
                  <c:v>0</c:v>
                </c:pt>
                <c:pt idx="62">
                  <c:v>0.28999999999999998</c:v>
                </c:pt>
                <c:pt idx="63">
                  <c:v>0.03</c:v>
                </c:pt>
                <c:pt idx="64">
                  <c:v>0</c:v>
                </c:pt>
                <c:pt idx="65">
                  <c:v>0.28000000000000003</c:v>
                </c:pt>
                <c:pt idx="66">
                  <c:v>0</c:v>
                </c:pt>
                <c:pt idx="67">
                  <c:v>0.08</c:v>
                </c:pt>
                <c:pt idx="68">
                  <c:v>0.05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0.16</c:v>
                </c:pt>
                <c:pt idx="74">
                  <c:v>0</c:v>
                </c:pt>
                <c:pt idx="75">
                  <c:v>1.42</c:v>
                </c:pt>
                <c:pt idx="76">
                  <c:v>0.68</c:v>
                </c:pt>
                <c:pt idx="77">
                  <c:v>0</c:v>
                </c:pt>
                <c:pt idx="78">
                  <c:v>2.08</c:v>
                </c:pt>
                <c:pt idx="79">
                  <c:v>0.13</c:v>
                </c:pt>
                <c:pt idx="80">
                  <c:v>0.12</c:v>
                </c:pt>
                <c:pt idx="81">
                  <c:v>0.06</c:v>
                </c:pt>
                <c:pt idx="82">
                  <c:v>0.01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0.09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0.1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0.06</c:v>
                </c:pt>
                <c:pt idx="104">
                  <c:v>0.05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0.3</c:v>
                </c:pt>
                <c:pt idx="111">
                  <c:v>2.75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0.54</c:v>
                </c:pt>
                <c:pt idx="117">
                  <c:v>0.04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0.13</c:v>
                </c:pt>
                <c:pt idx="122">
                  <c:v>0</c:v>
                </c:pt>
                <c:pt idx="123">
                  <c:v>0.62</c:v>
                </c:pt>
                <c:pt idx="124">
                  <c:v>0</c:v>
                </c:pt>
                <c:pt idx="125">
                  <c:v>0</c:v>
                </c:pt>
                <c:pt idx="126">
                  <c:v>0.18</c:v>
                </c:pt>
                <c:pt idx="127">
                  <c:v>0</c:v>
                </c:pt>
                <c:pt idx="128">
                  <c:v>0.03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0.02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0.16</c:v>
                </c:pt>
                <c:pt idx="147">
                  <c:v>0.02</c:v>
                </c:pt>
                <c:pt idx="148">
                  <c:v>1.75</c:v>
                </c:pt>
                <c:pt idx="149">
                  <c:v>1.58</c:v>
                </c:pt>
                <c:pt idx="150">
                  <c:v>1.75</c:v>
                </c:pt>
                <c:pt idx="151">
                  <c:v>0</c:v>
                </c:pt>
                <c:pt idx="152">
                  <c:v>0</c:v>
                </c:pt>
                <c:pt idx="153">
                  <c:v>0.03</c:v>
                </c:pt>
                <c:pt idx="154">
                  <c:v>0.18</c:v>
                </c:pt>
                <c:pt idx="155">
                  <c:v>0.87</c:v>
                </c:pt>
                <c:pt idx="156">
                  <c:v>1.1599999999999999</c:v>
                </c:pt>
                <c:pt idx="157">
                  <c:v>0.78</c:v>
                </c:pt>
                <c:pt idx="158">
                  <c:v>0.03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0.28999999999999998</c:v>
                </c:pt>
                <c:pt idx="171">
                  <c:v>0.04</c:v>
                </c:pt>
                <c:pt idx="172">
                  <c:v>0.41</c:v>
                </c:pt>
                <c:pt idx="173">
                  <c:v>1.1200000000000001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0.8</c:v>
                </c:pt>
                <c:pt idx="179">
                  <c:v>0</c:v>
                </c:pt>
                <c:pt idx="180">
                  <c:v>0.03</c:v>
                </c:pt>
                <c:pt idx="181">
                  <c:v>0</c:v>
                </c:pt>
                <c:pt idx="182">
                  <c:v>0</c:v>
                </c:pt>
                <c:pt idx="183">
                  <c:v>7.0000000000000007E-2</c:v>
                </c:pt>
                <c:pt idx="184">
                  <c:v>0.82</c:v>
                </c:pt>
                <c:pt idx="185">
                  <c:v>0.03</c:v>
                </c:pt>
                <c:pt idx="186">
                  <c:v>0.6</c:v>
                </c:pt>
                <c:pt idx="187">
                  <c:v>0</c:v>
                </c:pt>
                <c:pt idx="188">
                  <c:v>0</c:v>
                </c:pt>
                <c:pt idx="189">
                  <c:v>0.02</c:v>
                </c:pt>
                <c:pt idx="190">
                  <c:v>0.32</c:v>
                </c:pt>
                <c:pt idx="191">
                  <c:v>0.22</c:v>
                </c:pt>
                <c:pt idx="192">
                  <c:v>0.8</c:v>
                </c:pt>
                <c:pt idx="193">
                  <c:v>0.61</c:v>
                </c:pt>
                <c:pt idx="194">
                  <c:v>0.21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0.1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0.03</c:v>
                </c:pt>
                <c:pt idx="208">
                  <c:v>0.22</c:v>
                </c:pt>
                <c:pt idx="209">
                  <c:v>0</c:v>
                </c:pt>
                <c:pt idx="21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5C3-E54B-B914-FC4AC532E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991920"/>
        <c:axId val="2142993600"/>
      </c:scatterChart>
      <c:valAx>
        <c:axId val="2142991920"/>
        <c:scaling>
          <c:orientation val="minMax"/>
          <c:max val="43400"/>
          <c:min val="43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993600"/>
        <c:crosses val="autoZero"/>
        <c:crossBetween val="midCat"/>
      </c:valAx>
      <c:valAx>
        <c:axId val="21429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991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Hancock,</a:t>
            </a:r>
            <a:r>
              <a:rPr lang="en-US" baseline="0"/>
              <a:t> WI minimum air temperature (F</a:t>
            </a:r>
            <a:r>
              <a:rPr lang="en-US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Precipitation (in)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Sheet1!$A$3:$A$213</c:f>
              <c:numCache>
                <c:formatCode>m/d/yy</c:formatCode>
                <c:ptCount val="211"/>
                <c:pt idx="0">
                  <c:v>43191</c:v>
                </c:pt>
                <c:pt idx="1">
                  <c:v>43192</c:v>
                </c:pt>
                <c:pt idx="2">
                  <c:v>43193</c:v>
                </c:pt>
                <c:pt idx="3">
                  <c:v>43194</c:v>
                </c:pt>
                <c:pt idx="4">
                  <c:v>43195</c:v>
                </c:pt>
                <c:pt idx="5">
                  <c:v>43196</c:v>
                </c:pt>
                <c:pt idx="6">
                  <c:v>43197</c:v>
                </c:pt>
                <c:pt idx="7">
                  <c:v>43198</c:v>
                </c:pt>
                <c:pt idx="8">
                  <c:v>43199</c:v>
                </c:pt>
                <c:pt idx="9">
                  <c:v>43200</c:v>
                </c:pt>
                <c:pt idx="10">
                  <c:v>43201</c:v>
                </c:pt>
                <c:pt idx="11">
                  <c:v>43202</c:v>
                </c:pt>
                <c:pt idx="12">
                  <c:v>43203</c:v>
                </c:pt>
                <c:pt idx="13">
                  <c:v>43204</c:v>
                </c:pt>
                <c:pt idx="14">
                  <c:v>43205</c:v>
                </c:pt>
                <c:pt idx="15">
                  <c:v>43206</c:v>
                </c:pt>
                <c:pt idx="16">
                  <c:v>43207</c:v>
                </c:pt>
                <c:pt idx="17">
                  <c:v>43208</c:v>
                </c:pt>
                <c:pt idx="18">
                  <c:v>43209</c:v>
                </c:pt>
                <c:pt idx="19">
                  <c:v>43210</c:v>
                </c:pt>
                <c:pt idx="20">
                  <c:v>43211</c:v>
                </c:pt>
                <c:pt idx="21">
                  <c:v>43212</c:v>
                </c:pt>
                <c:pt idx="22">
                  <c:v>43213</c:v>
                </c:pt>
                <c:pt idx="23">
                  <c:v>43214</c:v>
                </c:pt>
                <c:pt idx="24">
                  <c:v>43215</c:v>
                </c:pt>
                <c:pt idx="25">
                  <c:v>43216</c:v>
                </c:pt>
                <c:pt idx="26">
                  <c:v>43217</c:v>
                </c:pt>
                <c:pt idx="27">
                  <c:v>43218</c:v>
                </c:pt>
                <c:pt idx="28">
                  <c:v>43219</c:v>
                </c:pt>
                <c:pt idx="29">
                  <c:v>43220</c:v>
                </c:pt>
                <c:pt idx="30">
                  <c:v>43221</c:v>
                </c:pt>
                <c:pt idx="31">
                  <c:v>43222</c:v>
                </c:pt>
                <c:pt idx="32">
                  <c:v>43223</c:v>
                </c:pt>
                <c:pt idx="33">
                  <c:v>43224</c:v>
                </c:pt>
                <c:pt idx="34">
                  <c:v>43225</c:v>
                </c:pt>
                <c:pt idx="35">
                  <c:v>43226</c:v>
                </c:pt>
                <c:pt idx="36">
                  <c:v>43227</c:v>
                </c:pt>
                <c:pt idx="37">
                  <c:v>43228</c:v>
                </c:pt>
                <c:pt idx="38">
                  <c:v>43229</c:v>
                </c:pt>
                <c:pt idx="39">
                  <c:v>43230</c:v>
                </c:pt>
                <c:pt idx="40">
                  <c:v>43231</c:v>
                </c:pt>
                <c:pt idx="41">
                  <c:v>43232</c:v>
                </c:pt>
                <c:pt idx="42">
                  <c:v>43233</c:v>
                </c:pt>
                <c:pt idx="43">
                  <c:v>43234</c:v>
                </c:pt>
                <c:pt idx="44">
                  <c:v>43235</c:v>
                </c:pt>
                <c:pt idx="45">
                  <c:v>43236</c:v>
                </c:pt>
                <c:pt idx="46">
                  <c:v>43237</c:v>
                </c:pt>
                <c:pt idx="47">
                  <c:v>43238</c:v>
                </c:pt>
                <c:pt idx="48">
                  <c:v>43239</c:v>
                </c:pt>
                <c:pt idx="49">
                  <c:v>43240</c:v>
                </c:pt>
                <c:pt idx="50">
                  <c:v>43241</c:v>
                </c:pt>
                <c:pt idx="51">
                  <c:v>43242</c:v>
                </c:pt>
                <c:pt idx="52">
                  <c:v>43243</c:v>
                </c:pt>
                <c:pt idx="53">
                  <c:v>43244</c:v>
                </c:pt>
                <c:pt idx="54">
                  <c:v>43245</c:v>
                </c:pt>
                <c:pt idx="55">
                  <c:v>43246</c:v>
                </c:pt>
                <c:pt idx="56">
                  <c:v>43247</c:v>
                </c:pt>
                <c:pt idx="57">
                  <c:v>43248</c:v>
                </c:pt>
                <c:pt idx="58">
                  <c:v>43249</c:v>
                </c:pt>
                <c:pt idx="59">
                  <c:v>43250</c:v>
                </c:pt>
                <c:pt idx="60">
                  <c:v>43251</c:v>
                </c:pt>
                <c:pt idx="61">
                  <c:v>43252</c:v>
                </c:pt>
                <c:pt idx="62">
                  <c:v>43253</c:v>
                </c:pt>
                <c:pt idx="63">
                  <c:v>43254</c:v>
                </c:pt>
                <c:pt idx="64">
                  <c:v>43255</c:v>
                </c:pt>
                <c:pt idx="65">
                  <c:v>43256</c:v>
                </c:pt>
                <c:pt idx="66">
                  <c:v>43257</c:v>
                </c:pt>
                <c:pt idx="67">
                  <c:v>43258</c:v>
                </c:pt>
                <c:pt idx="68">
                  <c:v>43259</c:v>
                </c:pt>
                <c:pt idx="69">
                  <c:v>43260</c:v>
                </c:pt>
                <c:pt idx="70">
                  <c:v>43261</c:v>
                </c:pt>
                <c:pt idx="71">
                  <c:v>43262</c:v>
                </c:pt>
                <c:pt idx="72">
                  <c:v>43263</c:v>
                </c:pt>
                <c:pt idx="73">
                  <c:v>43264</c:v>
                </c:pt>
                <c:pt idx="74">
                  <c:v>43265</c:v>
                </c:pt>
                <c:pt idx="75">
                  <c:v>43266</c:v>
                </c:pt>
                <c:pt idx="76">
                  <c:v>43267</c:v>
                </c:pt>
                <c:pt idx="77">
                  <c:v>43268</c:v>
                </c:pt>
                <c:pt idx="78">
                  <c:v>43269</c:v>
                </c:pt>
                <c:pt idx="79">
                  <c:v>43270</c:v>
                </c:pt>
                <c:pt idx="80">
                  <c:v>43271</c:v>
                </c:pt>
                <c:pt idx="81">
                  <c:v>43272</c:v>
                </c:pt>
                <c:pt idx="82">
                  <c:v>43273</c:v>
                </c:pt>
                <c:pt idx="83">
                  <c:v>43274</c:v>
                </c:pt>
                <c:pt idx="84">
                  <c:v>43275</c:v>
                </c:pt>
                <c:pt idx="85">
                  <c:v>43276</c:v>
                </c:pt>
                <c:pt idx="86">
                  <c:v>43277</c:v>
                </c:pt>
                <c:pt idx="87">
                  <c:v>43278</c:v>
                </c:pt>
                <c:pt idx="88">
                  <c:v>43279</c:v>
                </c:pt>
                <c:pt idx="89">
                  <c:v>43280</c:v>
                </c:pt>
                <c:pt idx="90">
                  <c:v>43281</c:v>
                </c:pt>
                <c:pt idx="91">
                  <c:v>43282</c:v>
                </c:pt>
                <c:pt idx="92">
                  <c:v>43283</c:v>
                </c:pt>
                <c:pt idx="93">
                  <c:v>43284</c:v>
                </c:pt>
                <c:pt idx="94">
                  <c:v>43285</c:v>
                </c:pt>
                <c:pt idx="95">
                  <c:v>43286</c:v>
                </c:pt>
                <c:pt idx="96">
                  <c:v>43287</c:v>
                </c:pt>
                <c:pt idx="97">
                  <c:v>43288</c:v>
                </c:pt>
                <c:pt idx="98">
                  <c:v>43289</c:v>
                </c:pt>
                <c:pt idx="99">
                  <c:v>43290</c:v>
                </c:pt>
                <c:pt idx="100">
                  <c:v>43291</c:v>
                </c:pt>
                <c:pt idx="101">
                  <c:v>43292</c:v>
                </c:pt>
                <c:pt idx="102">
                  <c:v>43293</c:v>
                </c:pt>
                <c:pt idx="103">
                  <c:v>43294</c:v>
                </c:pt>
                <c:pt idx="104">
                  <c:v>43295</c:v>
                </c:pt>
                <c:pt idx="105">
                  <c:v>43296</c:v>
                </c:pt>
                <c:pt idx="106">
                  <c:v>43297</c:v>
                </c:pt>
                <c:pt idx="107">
                  <c:v>43298</c:v>
                </c:pt>
                <c:pt idx="108">
                  <c:v>43299</c:v>
                </c:pt>
                <c:pt idx="109">
                  <c:v>43300</c:v>
                </c:pt>
                <c:pt idx="110">
                  <c:v>43301</c:v>
                </c:pt>
                <c:pt idx="111">
                  <c:v>43302</c:v>
                </c:pt>
                <c:pt idx="112">
                  <c:v>43303</c:v>
                </c:pt>
                <c:pt idx="113">
                  <c:v>43304</c:v>
                </c:pt>
                <c:pt idx="114">
                  <c:v>43305</c:v>
                </c:pt>
                <c:pt idx="115">
                  <c:v>43306</c:v>
                </c:pt>
                <c:pt idx="116">
                  <c:v>43307</c:v>
                </c:pt>
                <c:pt idx="117">
                  <c:v>43308</c:v>
                </c:pt>
                <c:pt idx="118">
                  <c:v>43309</c:v>
                </c:pt>
                <c:pt idx="119">
                  <c:v>43310</c:v>
                </c:pt>
                <c:pt idx="120">
                  <c:v>43311</c:v>
                </c:pt>
                <c:pt idx="121">
                  <c:v>43312</c:v>
                </c:pt>
                <c:pt idx="122">
                  <c:v>43313</c:v>
                </c:pt>
                <c:pt idx="123">
                  <c:v>43314</c:v>
                </c:pt>
                <c:pt idx="124">
                  <c:v>43315</c:v>
                </c:pt>
                <c:pt idx="125">
                  <c:v>43316</c:v>
                </c:pt>
                <c:pt idx="126">
                  <c:v>43317</c:v>
                </c:pt>
                <c:pt idx="127">
                  <c:v>43318</c:v>
                </c:pt>
                <c:pt idx="128">
                  <c:v>43319</c:v>
                </c:pt>
                <c:pt idx="129">
                  <c:v>43320</c:v>
                </c:pt>
                <c:pt idx="130">
                  <c:v>43321</c:v>
                </c:pt>
                <c:pt idx="131">
                  <c:v>43322</c:v>
                </c:pt>
                <c:pt idx="132">
                  <c:v>43323</c:v>
                </c:pt>
                <c:pt idx="133">
                  <c:v>43324</c:v>
                </c:pt>
                <c:pt idx="134">
                  <c:v>43325</c:v>
                </c:pt>
                <c:pt idx="135">
                  <c:v>43326</c:v>
                </c:pt>
                <c:pt idx="136">
                  <c:v>43327</c:v>
                </c:pt>
                <c:pt idx="137">
                  <c:v>43328</c:v>
                </c:pt>
                <c:pt idx="138">
                  <c:v>43329</c:v>
                </c:pt>
                <c:pt idx="139">
                  <c:v>43330</c:v>
                </c:pt>
                <c:pt idx="140">
                  <c:v>43331</c:v>
                </c:pt>
                <c:pt idx="141">
                  <c:v>43332</c:v>
                </c:pt>
                <c:pt idx="142">
                  <c:v>43333</c:v>
                </c:pt>
                <c:pt idx="143">
                  <c:v>43334</c:v>
                </c:pt>
                <c:pt idx="144">
                  <c:v>43335</c:v>
                </c:pt>
                <c:pt idx="145">
                  <c:v>43336</c:v>
                </c:pt>
                <c:pt idx="146">
                  <c:v>43337</c:v>
                </c:pt>
                <c:pt idx="147">
                  <c:v>43338</c:v>
                </c:pt>
                <c:pt idx="148">
                  <c:v>43339</c:v>
                </c:pt>
                <c:pt idx="149">
                  <c:v>43340</c:v>
                </c:pt>
                <c:pt idx="150">
                  <c:v>43341</c:v>
                </c:pt>
                <c:pt idx="151">
                  <c:v>43342</c:v>
                </c:pt>
                <c:pt idx="152">
                  <c:v>43343</c:v>
                </c:pt>
                <c:pt idx="153">
                  <c:v>43344</c:v>
                </c:pt>
                <c:pt idx="154">
                  <c:v>43345</c:v>
                </c:pt>
                <c:pt idx="155">
                  <c:v>43346</c:v>
                </c:pt>
                <c:pt idx="156">
                  <c:v>43347</c:v>
                </c:pt>
                <c:pt idx="157">
                  <c:v>43348</c:v>
                </c:pt>
                <c:pt idx="158">
                  <c:v>43349</c:v>
                </c:pt>
                <c:pt idx="159">
                  <c:v>43350</c:v>
                </c:pt>
                <c:pt idx="160">
                  <c:v>43351</c:v>
                </c:pt>
                <c:pt idx="161">
                  <c:v>43352</c:v>
                </c:pt>
                <c:pt idx="162">
                  <c:v>43353</c:v>
                </c:pt>
                <c:pt idx="163">
                  <c:v>43354</c:v>
                </c:pt>
                <c:pt idx="164">
                  <c:v>43355</c:v>
                </c:pt>
                <c:pt idx="165">
                  <c:v>43356</c:v>
                </c:pt>
                <c:pt idx="166">
                  <c:v>43357</c:v>
                </c:pt>
                <c:pt idx="167">
                  <c:v>43358</c:v>
                </c:pt>
                <c:pt idx="168">
                  <c:v>43359</c:v>
                </c:pt>
                <c:pt idx="169">
                  <c:v>43360</c:v>
                </c:pt>
                <c:pt idx="170">
                  <c:v>43361</c:v>
                </c:pt>
                <c:pt idx="171">
                  <c:v>43362</c:v>
                </c:pt>
                <c:pt idx="172">
                  <c:v>43363</c:v>
                </c:pt>
                <c:pt idx="173">
                  <c:v>43364</c:v>
                </c:pt>
                <c:pt idx="174">
                  <c:v>43365</c:v>
                </c:pt>
                <c:pt idx="175">
                  <c:v>43366</c:v>
                </c:pt>
                <c:pt idx="176">
                  <c:v>43367</c:v>
                </c:pt>
                <c:pt idx="177">
                  <c:v>43368</c:v>
                </c:pt>
                <c:pt idx="178">
                  <c:v>43369</c:v>
                </c:pt>
                <c:pt idx="179">
                  <c:v>43370</c:v>
                </c:pt>
                <c:pt idx="180">
                  <c:v>43371</c:v>
                </c:pt>
                <c:pt idx="181">
                  <c:v>43372</c:v>
                </c:pt>
                <c:pt idx="182">
                  <c:v>43373</c:v>
                </c:pt>
                <c:pt idx="183">
                  <c:v>43374</c:v>
                </c:pt>
                <c:pt idx="184">
                  <c:v>43375</c:v>
                </c:pt>
                <c:pt idx="185">
                  <c:v>43376</c:v>
                </c:pt>
                <c:pt idx="186">
                  <c:v>43377</c:v>
                </c:pt>
                <c:pt idx="187">
                  <c:v>43378</c:v>
                </c:pt>
                <c:pt idx="188">
                  <c:v>43379</c:v>
                </c:pt>
                <c:pt idx="189">
                  <c:v>43380</c:v>
                </c:pt>
                <c:pt idx="190">
                  <c:v>43381</c:v>
                </c:pt>
                <c:pt idx="191">
                  <c:v>43382</c:v>
                </c:pt>
                <c:pt idx="192">
                  <c:v>43383</c:v>
                </c:pt>
                <c:pt idx="193">
                  <c:v>43384</c:v>
                </c:pt>
                <c:pt idx="194">
                  <c:v>43388</c:v>
                </c:pt>
                <c:pt idx="195">
                  <c:v>43389</c:v>
                </c:pt>
                <c:pt idx="196">
                  <c:v>43390</c:v>
                </c:pt>
                <c:pt idx="197">
                  <c:v>43391</c:v>
                </c:pt>
                <c:pt idx="198">
                  <c:v>43392</c:v>
                </c:pt>
                <c:pt idx="199">
                  <c:v>43393</c:v>
                </c:pt>
                <c:pt idx="200">
                  <c:v>43394</c:v>
                </c:pt>
                <c:pt idx="201">
                  <c:v>43395</c:v>
                </c:pt>
                <c:pt idx="202">
                  <c:v>43396</c:v>
                </c:pt>
                <c:pt idx="203">
                  <c:v>43397</c:v>
                </c:pt>
                <c:pt idx="204">
                  <c:v>43398</c:v>
                </c:pt>
                <c:pt idx="205">
                  <c:v>43399</c:v>
                </c:pt>
                <c:pt idx="206">
                  <c:v>43400</c:v>
                </c:pt>
                <c:pt idx="207">
                  <c:v>43401</c:v>
                </c:pt>
                <c:pt idx="208">
                  <c:v>43402</c:v>
                </c:pt>
                <c:pt idx="209">
                  <c:v>43403</c:v>
                </c:pt>
                <c:pt idx="210">
                  <c:v>43404</c:v>
                </c:pt>
              </c:numCache>
            </c:numRef>
          </c:xVal>
          <c:yVal>
            <c:numRef>
              <c:f>Sheet1!$C$3:$C$213</c:f>
              <c:numCache>
                <c:formatCode>General</c:formatCode>
                <c:ptCount val="211"/>
                <c:pt idx="0">
                  <c:v>12</c:v>
                </c:pt>
                <c:pt idx="1">
                  <c:v>12</c:v>
                </c:pt>
                <c:pt idx="2">
                  <c:v>25</c:v>
                </c:pt>
                <c:pt idx="3">
                  <c:v>19</c:v>
                </c:pt>
                <c:pt idx="4">
                  <c:v>8</c:v>
                </c:pt>
                <c:pt idx="5">
                  <c:v>14</c:v>
                </c:pt>
                <c:pt idx="6">
                  <c:v>12</c:v>
                </c:pt>
                <c:pt idx="7">
                  <c:v>10</c:v>
                </c:pt>
                <c:pt idx="8">
                  <c:v>10</c:v>
                </c:pt>
                <c:pt idx="9">
                  <c:v>23</c:v>
                </c:pt>
                <c:pt idx="10">
                  <c:v>29</c:v>
                </c:pt>
                <c:pt idx="11">
                  <c:v>34</c:v>
                </c:pt>
                <c:pt idx="12">
                  <c:v>35</c:v>
                </c:pt>
                <c:pt idx="13">
                  <c:v>23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26</c:v>
                </c:pt>
                <c:pt idx="18">
                  <c:v>13</c:v>
                </c:pt>
                <c:pt idx="19">
                  <c:v>23</c:v>
                </c:pt>
                <c:pt idx="20">
                  <c:v>28</c:v>
                </c:pt>
                <c:pt idx="21">
                  <c:v>28</c:v>
                </c:pt>
                <c:pt idx="22">
                  <c:v>30</c:v>
                </c:pt>
                <c:pt idx="23">
                  <c:v>31</c:v>
                </c:pt>
                <c:pt idx="24">
                  <c:v>34</c:v>
                </c:pt>
                <c:pt idx="25">
                  <c:v>32</c:v>
                </c:pt>
                <c:pt idx="26">
                  <c:v>29</c:v>
                </c:pt>
                <c:pt idx="27">
                  <c:v>29</c:v>
                </c:pt>
                <c:pt idx="28">
                  <c:v>30</c:v>
                </c:pt>
                <c:pt idx="29">
                  <c:v>29</c:v>
                </c:pt>
                <c:pt idx="30">
                  <c:v>52</c:v>
                </c:pt>
                <c:pt idx="31">
                  <c:v>58</c:v>
                </c:pt>
                <c:pt idx="32">
                  <c:v>47</c:v>
                </c:pt>
                <c:pt idx="33">
                  <c:v>46</c:v>
                </c:pt>
                <c:pt idx="34">
                  <c:v>45</c:v>
                </c:pt>
                <c:pt idx="35">
                  <c:v>47</c:v>
                </c:pt>
                <c:pt idx="36">
                  <c:v>45</c:v>
                </c:pt>
                <c:pt idx="37">
                  <c:v>54</c:v>
                </c:pt>
                <c:pt idx="38">
                  <c:v>54</c:v>
                </c:pt>
                <c:pt idx="39">
                  <c:v>52</c:v>
                </c:pt>
                <c:pt idx="40">
                  <c:v>37</c:v>
                </c:pt>
                <c:pt idx="41">
                  <c:v>39</c:v>
                </c:pt>
                <c:pt idx="42">
                  <c:v>39</c:v>
                </c:pt>
                <c:pt idx="43">
                  <c:v>39</c:v>
                </c:pt>
                <c:pt idx="44">
                  <c:v>55</c:v>
                </c:pt>
                <c:pt idx="45">
                  <c:v>48</c:v>
                </c:pt>
                <c:pt idx="46">
                  <c:v>56</c:v>
                </c:pt>
                <c:pt idx="47">
                  <c:v>49</c:v>
                </c:pt>
                <c:pt idx="48">
                  <c:v>51</c:v>
                </c:pt>
                <c:pt idx="49">
                  <c:v>45</c:v>
                </c:pt>
                <c:pt idx="50">
                  <c:v>45</c:v>
                </c:pt>
                <c:pt idx="51">
                  <c:v>50</c:v>
                </c:pt>
                <c:pt idx="52">
                  <c:v>49</c:v>
                </c:pt>
                <c:pt idx="53">
                  <c:v>60</c:v>
                </c:pt>
                <c:pt idx="54">
                  <c:v>63</c:v>
                </c:pt>
                <c:pt idx="55">
                  <c:v>61</c:v>
                </c:pt>
                <c:pt idx="56">
                  <c:v>63</c:v>
                </c:pt>
                <c:pt idx="57">
                  <c:v>65</c:v>
                </c:pt>
                <c:pt idx="58">
                  <c:v>61</c:v>
                </c:pt>
                <c:pt idx="59">
                  <c:v>68</c:v>
                </c:pt>
                <c:pt idx="60">
                  <c:v>66</c:v>
                </c:pt>
                <c:pt idx="61">
                  <c:v>61</c:v>
                </c:pt>
                <c:pt idx="62">
                  <c:v>50</c:v>
                </c:pt>
                <c:pt idx="63">
                  <c:v>52</c:v>
                </c:pt>
                <c:pt idx="64">
                  <c:v>45</c:v>
                </c:pt>
                <c:pt idx="65">
                  <c:v>52</c:v>
                </c:pt>
                <c:pt idx="66">
                  <c:v>47</c:v>
                </c:pt>
                <c:pt idx="67">
                  <c:v>54</c:v>
                </c:pt>
                <c:pt idx="68">
                  <c:v>47</c:v>
                </c:pt>
                <c:pt idx="69">
                  <c:v>56</c:v>
                </c:pt>
                <c:pt idx="70">
                  <c:v>60</c:v>
                </c:pt>
                <c:pt idx="71">
                  <c:v>56</c:v>
                </c:pt>
                <c:pt idx="72">
                  <c:v>64</c:v>
                </c:pt>
                <c:pt idx="73">
                  <c:v>62</c:v>
                </c:pt>
                <c:pt idx="74">
                  <c:v>52</c:v>
                </c:pt>
                <c:pt idx="75">
                  <c:v>59</c:v>
                </c:pt>
                <c:pt idx="76">
                  <c:v>60</c:v>
                </c:pt>
                <c:pt idx="77">
                  <c:v>64</c:v>
                </c:pt>
                <c:pt idx="78">
                  <c:v>70</c:v>
                </c:pt>
                <c:pt idx="79">
                  <c:v>58</c:v>
                </c:pt>
                <c:pt idx="80">
                  <c:v>58</c:v>
                </c:pt>
                <c:pt idx="81">
                  <c:v>61</c:v>
                </c:pt>
                <c:pt idx="82">
                  <c:v>56</c:v>
                </c:pt>
                <c:pt idx="83">
                  <c:v>52</c:v>
                </c:pt>
                <c:pt idx="84">
                  <c:v>58</c:v>
                </c:pt>
                <c:pt idx="85">
                  <c:v>52</c:v>
                </c:pt>
                <c:pt idx="86">
                  <c:v>61</c:v>
                </c:pt>
                <c:pt idx="87">
                  <c:v>62</c:v>
                </c:pt>
                <c:pt idx="88">
                  <c:v>59</c:v>
                </c:pt>
                <c:pt idx="89">
                  <c:v>68</c:v>
                </c:pt>
                <c:pt idx="90">
                  <c:v>68</c:v>
                </c:pt>
                <c:pt idx="91">
                  <c:v>61</c:v>
                </c:pt>
                <c:pt idx="92">
                  <c:v>61</c:v>
                </c:pt>
                <c:pt idx="93">
                  <c:v>64</c:v>
                </c:pt>
                <c:pt idx="94">
                  <c:v>69</c:v>
                </c:pt>
                <c:pt idx="95">
                  <c:v>66</c:v>
                </c:pt>
                <c:pt idx="96">
                  <c:v>52</c:v>
                </c:pt>
                <c:pt idx="97">
                  <c:v>53</c:v>
                </c:pt>
                <c:pt idx="98">
                  <c:v>54</c:v>
                </c:pt>
                <c:pt idx="99">
                  <c:v>53</c:v>
                </c:pt>
                <c:pt idx="100">
                  <c:v>59</c:v>
                </c:pt>
                <c:pt idx="101">
                  <c:v>60</c:v>
                </c:pt>
                <c:pt idx="102">
                  <c:v>65</c:v>
                </c:pt>
                <c:pt idx="103">
                  <c:v>67</c:v>
                </c:pt>
                <c:pt idx="104">
                  <c:v>69</c:v>
                </c:pt>
                <c:pt idx="105">
                  <c:v>66</c:v>
                </c:pt>
                <c:pt idx="106">
                  <c:v>66</c:v>
                </c:pt>
                <c:pt idx="107">
                  <c:v>54</c:v>
                </c:pt>
                <c:pt idx="108">
                  <c:v>58</c:v>
                </c:pt>
                <c:pt idx="109">
                  <c:v>60</c:v>
                </c:pt>
                <c:pt idx="110">
                  <c:v>61</c:v>
                </c:pt>
                <c:pt idx="111">
                  <c:v>63</c:v>
                </c:pt>
                <c:pt idx="112">
                  <c:v>62</c:v>
                </c:pt>
                <c:pt idx="113">
                  <c:v>58</c:v>
                </c:pt>
                <c:pt idx="114">
                  <c:v>59</c:v>
                </c:pt>
                <c:pt idx="115">
                  <c:v>56</c:v>
                </c:pt>
                <c:pt idx="116">
                  <c:v>59</c:v>
                </c:pt>
                <c:pt idx="117">
                  <c:v>55</c:v>
                </c:pt>
                <c:pt idx="118">
                  <c:v>51</c:v>
                </c:pt>
                <c:pt idx="119">
                  <c:v>53</c:v>
                </c:pt>
                <c:pt idx="120">
                  <c:v>51</c:v>
                </c:pt>
                <c:pt idx="121">
                  <c:v>55</c:v>
                </c:pt>
                <c:pt idx="122">
                  <c:v>59</c:v>
                </c:pt>
                <c:pt idx="123">
                  <c:v>58</c:v>
                </c:pt>
                <c:pt idx="124">
                  <c:v>54</c:v>
                </c:pt>
                <c:pt idx="125">
                  <c:v>54</c:v>
                </c:pt>
                <c:pt idx="126">
                  <c:v>67</c:v>
                </c:pt>
                <c:pt idx="127">
                  <c:v>66</c:v>
                </c:pt>
                <c:pt idx="128">
                  <c:v>59</c:v>
                </c:pt>
                <c:pt idx="129">
                  <c:v>58</c:v>
                </c:pt>
                <c:pt idx="130">
                  <c:v>65</c:v>
                </c:pt>
                <c:pt idx="131">
                  <c:v>68</c:v>
                </c:pt>
                <c:pt idx="132">
                  <c:v>58</c:v>
                </c:pt>
                <c:pt idx="133">
                  <c:v>61</c:v>
                </c:pt>
                <c:pt idx="134">
                  <c:v>58</c:v>
                </c:pt>
                <c:pt idx="135">
                  <c:v>62</c:v>
                </c:pt>
                <c:pt idx="136">
                  <c:v>64</c:v>
                </c:pt>
                <c:pt idx="137">
                  <c:v>68</c:v>
                </c:pt>
                <c:pt idx="138">
                  <c:v>66</c:v>
                </c:pt>
                <c:pt idx="139">
                  <c:v>62</c:v>
                </c:pt>
                <c:pt idx="140">
                  <c:v>56</c:v>
                </c:pt>
                <c:pt idx="141">
                  <c:v>56</c:v>
                </c:pt>
                <c:pt idx="142">
                  <c:v>64</c:v>
                </c:pt>
                <c:pt idx="143">
                  <c:v>49</c:v>
                </c:pt>
                <c:pt idx="144">
                  <c:v>52</c:v>
                </c:pt>
                <c:pt idx="145">
                  <c:v>61</c:v>
                </c:pt>
                <c:pt idx="146">
                  <c:v>61</c:v>
                </c:pt>
                <c:pt idx="147">
                  <c:v>58</c:v>
                </c:pt>
                <c:pt idx="148">
                  <c:v>58</c:v>
                </c:pt>
                <c:pt idx="149">
                  <c:v>66</c:v>
                </c:pt>
                <c:pt idx="150">
                  <c:v>55</c:v>
                </c:pt>
                <c:pt idx="151">
                  <c:v>50</c:v>
                </c:pt>
                <c:pt idx="152">
                  <c:v>50</c:v>
                </c:pt>
                <c:pt idx="153">
                  <c:v>68</c:v>
                </c:pt>
                <c:pt idx="154">
                  <c:v>64</c:v>
                </c:pt>
                <c:pt idx="155">
                  <c:v>61</c:v>
                </c:pt>
                <c:pt idx="156">
                  <c:v>68</c:v>
                </c:pt>
                <c:pt idx="157">
                  <c:v>61</c:v>
                </c:pt>
                <c:pt idx="158">
                  <c:v>49</c:v>
                </c:pt>
                <c:pt idx="159">
                  <c:v>48</c:v>
                </c:pt>
                <c:pt idx="160">
                  <c:v>49</c:v>
                </c:pt>
                <c:pt idx="161">
                  <c:v>68</c:v>
                </c:pt>
                <c:pt idx="162">
                  <c:v>41</c:v>
                </c:pt>
                <c:pt idx="163">
                  <c:v>50</c:v>
                </c:pt>
                <c:pt idx="164">
                  <c:v>57</c:v>
                </c:pt>
                <c:pt idx="165">
                  <c:v>57</c:v>
                </c:pt>
                <c:pt idx="166">
                  <c:v>59</c:v>
                </c:pt>
                <c:pt idx="167">
                  <c:v>62</c:v>
                </c:pt>
                <c:pt idx="168">
                  <c:v>60</c:v>
                </c:pt>
                <c:pt idx="169">
                  <c:v>60</c:v>
                </c:pt>
                <c:pt idx="170">
                  <c:v>59</c:v>
                </c:pt>
                <c:pt idx="171">
                  <c:v>59</c:v>
                </c:pt>
                <c:pt idx="172">
                  <c:v>59</c:v>
                </c:pt>
                <c:pt idx="173">
                  <c:v>60</c:v>
                </c:pt>
                <c:pt idx="174">
                  <c:v>40</c:v>
                </c:pt>
                <c:pt idx="175">
                  <c:v>37</c:v>
                </c:pt>
                <c:pt idx="176">
                  <c:v>37</c:v>
                </c:pt>
                <c:pt idx="177">
                  <c:v>56</c:v>
                </c:pt>
                <c:pt idx="178">
                  <c:v>43</c:v>
                </c:pt>
                <c:pt idx="179">
                  <c:v>43</c:v>
                </c:pt>
                <c:pt idx="180">
                  <c:v>45</c:v>
                </c:pt>
                <c:pt idx="181">
                  <c:v>40</c:v>
                </c:pt>
                <c:pt idx="182">
                  <c:v>30</c:v>
                </c:pt>
                <c:pt idx="183">
                  <c:v>42</c:v>
                </c:pt>
                <c:pt idx="184">
                  <c:v>44</c:v>
                </c:pt>
                <c:pt idx="185">
                  <c:v>48</c:v>
                </c:pt>
                <c:pt idx="186">
                  <c:v>37</c:v>
                </c:pt>
                <c:pt idx="187">
                  <c:v>39</c:v>
                </c:pt>
                <c:pt idx="188">
                  <c:v>43</c:v>
                </c:pt>
                <c:pt idx="189">
                  <c:v>43</c:v>
                </c:pt>
                <c:pt idx="190">
                  <c:v>39</c:v>
                </c:pt>
                <c:pt idx="191">
                  <c:v>53</c:v>
                </c:pt>
                <c:pt idx="192">
                  <c:v>56</c:v>
                </c:pt>
                <c:pt idx="193">
                  <c:v>37</c:v>
                </c:pt>
                <c:pt idx="194">
                  <c:v>26</c:v>
                </c:pt>
                <c:pt idx="195">
                  <c:v>31</c:v>
                </c:pt>
                <c:pt idx="196">
                  <c:v>36</c:v>
                </c:pt>
                <c:pt idx="197">
                  <c:v>25</c:v>
                </c:pt>
                <c:pt idx="198">
                  <c:v>28</c:v>
                </c:pt>
                <c:pt idx="199">
                  <c:v>44</c:v>
                </c:pt>
                <c:pt idx="200">
                  <c:v>24</c:v>
                </c:pt>
                <c:pt idx="201">
                  <c:v>24</c:v>
                </c:pt>
                <c:pt idx="202">
                  <c:v>30</c:v>
                </c:pt>
                <c:pt idx="203">
                  <c:v>28</c:v>
                </c:pt>
                <c:pt idx="204">
                  <c:v>34</c:v>
                </c:pt>
                <c:pt idx="205">
                  <c:v>35</c:v>
                </c:pt>
                <c:pt idx="206">
                  <c:v>37</c:v>
                </c:pt>
                <c:pt idx="207">
                  <c:v>41</c:v>
                </c:pt>
                <c:pt idx="208">
                  <c:v>38</c:v>
                </c:pt>
                <c:pt idx="209">
                  <c:v>39</c:v>
                </c:pt>
                <c:pt idx="210">
                  <c:v>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99-2842-AA03-73F84DA3A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42991920"/>
        <c:axId val="2142993600"/>
      </c:scatterChart>
      <c:valAx>
        <c:axId val="2142991920"/>
        <c:scaling>
          <c:orientation val="minMax"/>
          <c:max val="43400"/>
          <c:min val="4318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993600"/>
        <c:crosses val="autoZero"/>
        <c:crossBetween val="midCat"/>
      </c:valAx>
      <c:valAx>
        <c:axId val="214299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2991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Jobs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'2007 to 2014'!$Q$6</c:f>
              <c:strCache>
                <c:ptCount val="1"/>
                <c:pt idx="0">
                  <c:v>2006-2008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'2007 to 2014'!$P$7:$P$9</c:f>
              <c:strCache>
                <c:ptCount val="3"/>
                <c:pt idx="0">
                  <c:v>Production</c:v>
                </c:pt>
                <c:pt idx="1">
                  <c:v>Processing</c:v>
                </c:pt>
                <c:pt idx="2">
                  <c:v>Total</c:v>
                </c:pt>
              </c:strCache>
            </c:strRef>
          </c:cat>
          <c:val>
            <c:numRef>
              <c:f>'2007 to 2014'!$Q$7:$Q$9</c:f>
              <c:numCache>
                <c:formatCode>#,##0</c:formatCode>
                <c:ptCount val="3"/>
                <c:pt idx="0">
                  <c:v>9900</c:v>
                </c:pt>
                <c:pt idx="1">
                  <c:v>24800</c:v>
                </c:pt>
                <c:pt idx="2">
                  <c:v>34700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54-4368-AA33-AA9F43051115}"/>
            </c:ext>
          </c:extLst>
        </c:ser>
        <c:ser>
          <c:idx val="1"/>
          <c:order val="1"/>
          <c:tx>
            <c:strRef>
              <c:f>'2007 to 2014'!$R$6</c:f>
              <c:strCache>
                <c:ptCount val="1"/>
                <c:pt idx="0">
                  <c:v>2013-2015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'2007 to 2014'!$P$7:$P$9</c:f>
              <c:strCache>
                <c:ptCount val="3"/>
                <c:pt idx="0">
                  <c:v>Production</c:v>
                </c:pt>
                <c:pt idx="1">
                  <c:v>Processing</c:v>
                </c:pt>
                <c:pt idx="2">
                  <c:v>Total</c:v>
                </c:pt>
              </c:strCache>
            </c:strRef>
          </c:cat>
          <c:val>
            <c:numRef>
              <c:f>'2007 to 2014'!$R$7:$R$9</c:f>
              <c:numCache>
                <c:formatCode>#,##0</c:formatCode>
                <c:ptCount val="3"/>
                <c:pt idx="0">
                  <c:v>7567</c:v>
                </c:pt>
                <c:pt idx="1">
                  <c:v>16981</c:v>
                </c:pt>
                <c:pt idx="2">
                  <c:v>24538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54-4368-AA33-AA9F43051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689448"/>
        <c:axId val="525689776"/>
      </c:barChart>
      <c:catAx>
        <c:axId val="525689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89776"/>
        <c:crosses val="autoZero"/>
        <c:auto val="1"/>
        <c:lblAlgn val="ctr"/>
        <c:lblOffset val="100"/>
        <c:noMultiLvlLbl val="0"/>
      </c:catAx>
      <c:valAx>
        <c:axId val="52568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689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550962379702535E-2"/>
          <c:y val="6.2708151064450282E-2"/>
          <c:w val="0.83647681539807528"/>
          <c:h val="0.81008530183727034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Summary!$AG$2</c:f>
              <c:strCache>
                <c:ptCount val="1"/>
                <c:pt idx="0">
                  <c:v>WI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Summary!$AF$3:$AF$12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Summary!$AG$3:$AG$12</c:f>
              <c:numCache>
                <c:formatCode>General</c:formatCode>
                <c:ptCount val="10"/>
                <c:pt idx="0">
                  <c:v>55.4</c:v>
                </c:pt>
                <c:pt idx="1">
                  <c:v>42.1</c:v>
                </c:pt>
                <c:pt idx="2">
                  <c:v>43.7</c:v>
                </c:pt>
                <c:pt idx="3">
                  <c:v>44.3</c:v>
                </c:pt>
                <c:pt idx="4">
                  <c:v>47.8</c:v>
                </c:pt>
                <c:pt idx="5">
                  <c:v>32</c:v>
                </c:pt>
                <c:pt idx="6">
                  <c:v>27.9</c:v>
                </c:pt>
                <c:pt idx="7">
                  <c:v>29.2</c:v>
                </c:pt>
                <c:pt idx="8">
                  <c:v>29.2</c:v>
                </c:pt>
                <c:pt idx="9">
                  <c:v>29.2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2DB-493C-B352-F70D665D596E}"/>
            </c:ext>
          </c:extLst>
        </c:ser>
        <c:ser>
          <c:idx val="1"/>
          <c:order val="1"/>
          <c:tx>
            <c:strRef>
              <c:f>Summary!$AH$2</c:f>
              <c:strCache>
                <c:ptCount val="1"/>
                <c:pt idx="0">
                  <c:v>US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Summary!$AF$3:$AF$12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Summary!$AH$3:$AH$12</c:f>
              <c:numCache>
                <c:formatCode>General</c:formatCode>
                <c:ptCount val="10"/>
                <c:pt idx="0">
                  <c:v>58.1</c:v>
                </c:pt>
                <c:pt idx="1">
                  <c:v>44.2</c:v>
                </c:pt>
                <c:pt idx="2">
                  <c:v>43.9</c:v>
                </c:pt>
                <c:pt idx="3">
                  <c:v>44.8</c:v>
                </c:pt>
                <c:pt idx="4">
                  <c:v>47.9</c:v>
                </c:pt>
                <c:pt idx="5">
                  <c:v>32.4</c:v>
                </c:pt>
                <c:pt idx="6">
                  <c:v>30.9</c:v>
                </c:pt>
                <c:pt idx="7">
                  <c:v>31</c:v>
                </c:pt>
                <c:pt idx="8">
                  <c:v>30.6</c:v>
                </c:pt>
                <c:pt idx="9">
                  <c:v>30.2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2DB-493C-B352-F70D665D5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2522928"/>
        <c:axId val="332521288"/>
      </c:scatterChart>
      <c:valAx>
        <c:axId val="332522928"/>
        <c:scaling>
          <c:orientation val="minMax"/>
          <c:max val="2018"/>
          <c:min val="200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521288"/>
        <c:crosses val="autoZero"/>
        <c:crossBetween val="midCat"/>
        <c:majorUnit val="1"/>
      </c:valAx>
      <c:valAx>
        <c:axId val="332521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522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9819174789776552"/>
          <c:y val="0.12860650409332536"/>
          <c:w val="0.26724999999999999"/>
          <c:h val="0.10610637212015164"/>
        </c:manualLayout>
      </c:layout>
      <c:overlay val="0"/>
      <c:spPr>
        <a:solidFill>
          <a:schemeClr val="bg1"/>
        </a:solidFill>
        <a:ln>
          <a:solidFill>
            <a:schemeClr val="accent1">
              <a:shade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50151643487526"/>
          <c:y val="5.541338817300525E-2"/>
          <c:w val="0.80622494239369014"/>
          <c:h val="0.820236109527297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Summary!$AG$33</c:f>
              <c:strCache>
                <c:ptCount val="1"/>
                <c:pt idx="0">
                  <c:v>WI</c:v>
                </c:pt>
              </c:strCache>
            </c:strRef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Summary!$AF$34:$AF$43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Summary!$AG$34:$AG$43</c:f>
              <c:numCache>
                <c:formatCode>#,##0</c:formatCode>
                <c:ptCount val="10"/>
                <c:pt idx="0">
                  <c:v>17700</c:v>
                </c:pt>
                <c:pt idx="1">
                  <c:v>18000</c:v>
                </c:pt>
                <c:pt idx="2">
                  <c:v>18000</c:v>
                </c:pt>
                <c:pt idx="3">
                  <c:v>18000</c:v>
                </c:pt>
                <c:pt idx="4">
                  <c:v>19700</c:v>
                </c:pt>
                <c:pt idx="5">
                  <c:v>21100</c:v>
                </c:pt>
                <c:pt idx="6">
                  <c:v>20700</c:v>
                </c:pt>
                <c:pt idx="7">
                  <c:v>20200</c:v>
                </c:pt>
                <c:pt idx="8">
                  <c:v>21100</c:v>
                </c:pt>
                <c:pt idx="9">
                  <c:v>20600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99-4BE2-8F30-1C028EBA1563}"/>
            </c:ext>
          </c:extLst>
        </c:ser>
        <c:ser>
          <c:idx val="1"/>
          <c:order val="1"/>
          <c:tx>
            <c:strRef>
              <c:f>Summary!$AJ$33</c:f>
              <c:strCache>
                <c:ptCount val="1"/>
                <c:pt idx="0">
                  <c:v>All Other</c:v>
                </c:pt>
              </c:strCache>
            </c:strRef>
          </c:tx>
          <c:spPr>
            <a:ln w="254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Summary!$AF$34:$AF$43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xVal>
          <c:yVal>
            <c:numRef>
              <c:f>Summary!$AJ$34:$AJ$43</c:f>
              <c:numCache>
                <c:formatCode>#,##0</c:formatCode>
                <c:ptCount val="10"/>
                <c:pt idx="0">
                  <c:v>20500</c:v>
                </c:pt>
                <c:pt idx="1">
                  <c:v>20500</c:v>
                </c:pt>
                <c:pt idx="2">
                  <c:v>20500</c:v>
                </c:pt>
                <c:pt idx="3">
                  <c:v>20500</c:v>
                </c:pt>
                <c:pt idx="4">
                  <c:v>20600</c:v>
                </c:pt>
                <c:pt idx="5">
                  <c:v>20900</c:v>
                </c:pt>
                <c:pt idx="6">
                  <c:v>19900</c:v>
                </c:pt>
                <c:pt idx="7">
                  <c:v>20700</c:v>
                </c:pt>
                <c:pt idx="8">
                  <c:v>20400</c:v>
                </c:pt>
                <c:pt idx="9">
                  <c:v>19100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99-4BE2-8F30-1C028EBA15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183472"/>
        <c:axId val="383180192"/>
      </c:scatterChart>
      <c:valAx>
        <c:axId val="383183472"/>
        <c:scaling>
          <c:orientation val="minMax"/>
          <c:max val="2018"/>
          <c:min val="200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180192"/>
        <c:crosses val="autoZero"/>
        <c:crossBetween val="midCat"/>
        <c:majorUnit val="1"/>
      </c:valAx>
      <c:valAx>
        <c:axId val="383180192"/>
        <c:scaling>
          <c:orientation val="minMax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183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225452425840428"/>
          <c:y val="0.480765526256619"/>
          <c:w val="0.3242826306729692"/>
          <c:h val="9.3763146993127641E-2"/>
        </c:manualLayout>
      </c:layout>
      <c:overlay val="0"/>
      <c:spPr>
        <a:solidFill>
          <a:schemeClr val="bg1"/>
        </a:solidFill>
        <a:ln>
          <a:solidFill>
            <a:schemeClr val="accent1">
              <a:shade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1120254958413"/>
          <c:y val="4.0493281796429227E-2"/>
          <c:w val="0.83635737307755875"/>
          <c:h val="0.874568798723461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Sheet2!$AN$1</c:f>
              <c:strCache>
                <c:ptCount val="1"/>
                <c:pt idx="0">
                  <c:v>Planted Acres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Sheet2!$AJ$2:$AJ$8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xVal>
          <c:yVal>
            <c:numRef>
              <c:f>Sheet2!$AN$2:$AN$8</c:f>
              <c:numCache>
                <c:formatCode>0</c:formatCode>
                <c:ptCount val="7"/>
                <c:pt idx="0">
                  <c:v>194.3</c:v>
                </c:pt>
                <c:pt idx="1">
                  <c:v>198.7</c:v>
                </c:pt>
                <c:pt idx="2">
                  <c:v>184.3</c:v>
                </c:pt>
                <c:pt idx="3">
                  <c:v>183</c:v>
                </c:pt>
                <c:pt idx="4">
                  <c:v>179.4</c:v>
                </c:pt>
                <c:pt idx="5">
                  <c:v>172.2</c:v>
                </c:pt>
                <c:pt idx="6">
                  <c:v>157.30000000000001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DF-419D-B8EC-89A557EC06EE}"/>
            </c:ext>
          </c:extLst>
        </c:ser>
        <c:ser>
          <c:idx val="1"/>
          <c:order val="1"/>
          <c:tx>
            <c:strRef>
              <c:f>Sheet2!$AO$1</c:f>
              <c:strCache>
                <c:ptCount val="1"/>
                <c:pt idx="0">
                  <c:v>Crop Value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Sheet2!$AJ$2:$AJ$8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xVal>
          <c:yVal>
            <c:numRef>
              <c:f>Sheet2!$AO$2:$AO$8</c:f>
              <c:numCache>
                <c:formatCode>0</c:formatCode>
                <c:ptCount val="7"/>
                <c:pt idx="0">
                  <c:v>173.75899999999999</c:v>
                </c:pt>
                <c:pt idx="1">
                  <c:v>192.70400000000001</c:v>
                </c:pt>
                <c:pt idx="2">
                  <c:v>250.80500000000001</c:v>
                </c:pt>
                <c:pt idx="3">
                  <c:v>156.10300000000001</c:v>
                </c:pt>
                <c:pt idx="4">
                  <c:v>155.857</c:v>
                </c:pt>
                <c:pt idx="5">
                  <c:v>126.35299999999999</c:v>
                </c:pt>
                <c:pt idx="6">
                  <c:v>118.584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ADF-419D-B8EC-89A557EC06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325168"/>
        <c:axId val="352269520"/>
      </c:scatterChart>
      <c:valAx>
        <c:axId val="343325168"/>
        <c:scaling>
          <c:orientation val="minMax"/>
          <c:min val="201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69520"/>
        <c:crosses val="autoZero"/>
        <c:crossBetween val="midCat"/>
      </c:valAx>
      <c:valAx>
        <c:axId val="352269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Crop Acres (1,000’s) Crop Value ($ Million)</a:t>
                </a:r>
              </a:p>
            </c:rich>
          </c:tx>
          <c:layout>
            <c:manualLayout>
              <c:xMode val="edge"/>
              <c:yMode val="edge"/>
              <c:x val="1.9574842829639259E-2"/>
              <c:y val="8.34341317495445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3251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220351708574957"/>
          <c:y val="8.9386380243146657E-2"/>
          <c:w val="0.35933142156671671"/>
          <c:h val="6.2120810271438322E-2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6981627296588"/>
          <c:y val="5.0925925925925923E-2"/>
          <c:w val="0.81764129483814518"/>
          <c:h val="0.8607713619130942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Sheet3!$M$1</c:f>
              <c:strCache>
                <c:ptCount val="1"/>
                <c:pt idx="0">
                  <c:v>Fresh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Pt>
            <c:idx val="34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03D-4917-8ECA-EF9B13D863E3}"/>
              </c:ext>
            </c:extLst>
          </c:dPt>
          <c:xVal>
            <c:numRef>
              <c:f>Sheet3!$K$2:$K$55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xVal>
          <c:yVal>
            <c:numRef>
              <c:f>Sheet3!$M$2:$M$55</c:f>
              <c:numCache>
                <c:formatCode>General</c:formatCode>
                <c:ptCount val="54"/>
                <c:pt idx="0">
                  <c:v>154.3537224672628</c:v>
                </c:pt>
                <c:pt idx="1">
                  <c:v>148.05040576929071</c:v>
                </c:pt>
                <c:pt idx="2">
                  <c:v>151.40757215657626</c:v>
                </c:pt>
                <c:pt idx="3">
                  <c:v>148.10857202909287</c:v>
                </c:pt>
                <c:pt idx="4">
                  <c:v>146.17192640921181</c:v>
                </c:pt>
                <c:pt idx="5">
                  <c:v>149.09466633423585</c:v>
                </c:pt>
                <c:pt idx="6">
                  <c:v>148.35709048104167</c:v>
                </c:pt>
                <c:pt idx="7">
                  <c:v>148.84071953710608</c:v>
                </c:pt>
                <c:pt idx="8">
                  <c:v>143.89614333027248</c:v>
                </c:pt>
                <c:pt idx="9">
                  <c:v>149.02058913013184</c:v>
                </c:pt>
                <c:pt idx="10">
                  <c:v>151.76092514043734</c:v>
                </c:pt>
                <c:pt idx="11">
                  <c:v>145.46040981399381</c:v>
                </c:pt>
                <c:pt idx="12">
                  <c:v>151.33600486520166</c:v>
                </c:pt>
                <c:pt idx="13">
                  <c:v>151.8395086995543</c:v>
                </c:pt>
                <c:pt idx="14">
                  <c:v>157.21740040934162</c:v>
                </c:pt>
                <c:pt idx="15">
                  <c:v>159.12968472036323</c:v>
                </c:pt>
                <c:pt idx="16">
                  <c:v>159.15474659099766</c:v>
                </c:pt>
                <c:pt idx="17">
                  <c:v>168.66184125128402</c:v>
                </c:pt>
                <c:pt idx="18">
                  <c:v>174.73128720370175</c:v>
                </c:pt>
                <c:pt idx="19">
                  <c:v>181.03478719244339</c:v>
                </c:pt>
                <c:pt idx="20">
                  <c:v>176.42248803785185</c:v>
                </c:pt>
                <c:pt idx="21">
                  <c:v>176.21761497202866</c:v>
                </c:pt>
                <c:pt idx="22">
                  <c:v>179.76366224887448</c:v>
                </c:pt>
                <c:pt idx="23">
                  <c:v>187.70656347259637</c:v>
                </c:pt>
                <c:pt idx="24">
                  <c:v>193.21582843529441</c:v>
                </c:pt>
                <c:pt idx="25">
                  <c:v>188.04798751581697</c:v>
                </c:pt>
                <c:pt idx="26">
                  <c:v>193.10512130563717</c:v>
                </c:pt>
                <c:pt idx="27">
                  <c:v>199.00542137172062</c:v>
                </c:pt>
                <c:pt idx="28">
                  <c:v>195.58312470219209</c:v>
                </c:pt>
                <c:pt idx="29">
                  <c:v>201.37899488837922</c:v>
                </c:pt>
                <c:pt idx="30">
                  <c:v>200.66095285830232</c:v>
                </c:pt>
                <c:pt idx="31">
                  <c:v>197.99887138930214</c:v>
                </c:pt>
                <c:pt idx="32">
                  <c:v>197.30977274841706</c:v>
                </c:pt>
                <c:pt idx="33">
                  <c:v>200.6478886193218</c:v>
                </c:pt>
                <c:pt idx="34">
                  <c:v>204.40235114611752</c:v>
                </c:pt>
                <c:pt idx="35">
                  <c:v>196.4472185479089</c:v>
                </c:pt>
                <c:pt idx="36">
                  <c:v>194.07565193542928</c:v>
                </c:pt>
                <c:pt idx="37">
                  <c:v>194.26177781913373</c:v>
                </c:pt>
                <c:pt idx="38">
                  <c:v>188.33333705857592</c:v>
                </c:pt>
                <c:pt idx="39">
                  <c:v>185.53239645287505</c:v>
                </c:pt>
                <c:pt idx="40">
                  <c:v>190.33036999678856</c:v>
                </c:pt>
                <c:pt idx="41">
                  <c:v>185.72517544404815</c:v>
                </c:pt>
                <c:pt idx="42">
                  <c:v>188.87322162453506</c:v>
                </c:pt>
                <c:pt idx="43">
                  <c:v>184.4947294223291</c:v>
                </c:pt>
                <c:pt idx="44">
                  <c:v>186.26823976566931</c:v>
                </c:pt>
                <c:pt idx="45">
                  <c:v>186.29091185823103</c:v>
                </c:pt>
                <c:pt idx="46">
                  <c:v>188.11075055638909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80-4337-B10A-E126A12F5BB0}"/>
            </c:ext>
          </c:extLst>
        </c:ser>
        <c:ser>
          <c:idx val="1"/>
          <c:order val="1"/>
          <c:tx>
            <c:strRef>
              <c:f>Sheet3!$O$1</c:f>
              <c:strCache>
                <c:ptCount val="1"/>
                <c:pt idx="0">
                  <c:v>Canned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21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03D-4917-8ECA-EF9B13D863E3}"/>
              </c:ext>
            </c:extLst>
          </c:dPt>
          <c:xVal>
            <c:numRef>
              <c:f>Sheet3!$K$2:$K$55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xVal>
          <c:yVal>
            <c:numRef>
              <c:f>Sheet3!$O$2:$O$55</c:f>
              <c:numCache>
                <c:formatCode>General</c:formatCode>
                <c:ptCount val="54"/>
                <c:pt idx="0">
                  <c:v>100.69715075021128</c:v>
                </c:pt>
                <c:pt idx="1">
                  <c:v>107.79934719312314</c:v>
                </c:pt>
                <c:pt idx="2">
                  <c:v>104.55770335444137</c:v>
                </c:pt>
                <c:pt idx="3">
                  <c:v>98.307145734104949</c:v>
                </c:pt>
                <c:pt idx="4">
                  <c:v>99.135941953430461</c:v>
                </c:pt>
                <c:pt idx="5">
                  <c:v>97.879600706383684</c:v>
                </c:pt>
                <c:pt idx="6">
                  <c:v>103.55514716665402</c:v>
                </c:pt>
                <c:pt idx="7">
                  <c:v>101.71288538652161</c:v>
                </c:pt>
                <c:pt idx="8">
                  <c:v>96.718469895962656</c:v>
                </c:pt>
                <c:pt idx="9">
                  <c:v>100.60484623078608</c:v>
                </c:pt>
                <c:pt idx="10">
                  <c:v>102.48376118277679</c:v>
                </c:pt>
                <c:pt idx="11">
                  <c:v>97.032413990341979</c:v>
                </c:pt>
                <c:pt idx="12">
                  <c:v>95.13807254386397</c:v>
                </c:pt>
                <c:pt idx="13">
                  <c:v>96.512835216520443</c:v>
                </c:pt>
                <c:pt idx="14">
                  <c:v>102.63988724617957</c:v>
                </c:pt>
                <c:pt idx="15">
                  <c:v>99.256967819864343</c:v>
                </c:pt>
                <c:pt idx="16">
                  <c:v>99.613506078771465</c:v>
                </c:pt>
                <c:pt idx="17">
                  <c:v>99.009901151884179</c:v>
                </c:pt>
                <c:pt idx="18">
                  <c:v>94.629819586318689</c:v>
                </c:pt>
                <c:pt idx="19">
                  <c:v>101.69364637619296</c:v>
                </c:pt>
                <c:pt idx="20">
                  <c:v>110.3023506597463</c:v>
                </c:pt>
                <c:pt idx="21">
                  <c:v>112.38750886650513</c:v>
                </c:pt>
                <c:pt idx="22">
                  <c:v>110.06033526667797</c:v>
                </c:pt>
                <c:pt idx="23">
                  <c:v>109.8696552934353</c:v>
                </c:pt>
                <c:pt idx="24">
                  <c:v>109.74048293737337</c:v>
                </c:pt>
                <c:pt idx="25">
                  <c:v>108.21290645718965</c:v>
                </c:pt>
                <c:pt idx="26">
                  <c:v>106.8271474493226</c:v>
                </c:pt>
                <c:pt idx="27">
                  <c:v>105.45586387917474</c:v>
                </c:pt>
                <c:pt idx="28">
                  <c:v>105.33050966838233</c:v>
                </c:pt>
                <c:pt idx="29">
                  <c:v>102.90297738667979</c:v>
                </c:pt>
                <c:pt idx="30">
                  <c:v>103.18621406185039</c:v>
                </c:pt>
                <c:pt idx="31">
                  <c:v>96.542418586810143</c:v>
                </c:pt>
                <c:pt idx="32">
                  <c:v>100.38667082382742</c:v>
                </c:pt>
                <c:pt idx="33">
                  <c:v>100.8345748232295</c:v>
                </c:pt>
                <c:pt idx="34">
                  <c:v>102.49703087435203</c:v>
                </c:pt>
                <c:pt idx="35">
                  <c:v>104.84691206585407</c:v>
                </c:pt>
                <c:pt idx="36">
                  <c:v>94.463293289329329</c:v>
                </c:pt>
                <c:pt idx="37">
                  <c:v>96.78422562377007</c:v>
                </c:pt>
                <c:pt idx="38">
                  <c:v>94.857325692885723</c:v>
                </c:pt>
                <c:pt idx="39">
                  <c:v>100.73389918556427</c:v>
                </c:pt>
                <c:pt idx="40">
                  <c:v>99.115363849972184</c:v>
                </c:pt>
                <c:pt idx="41">
                  <c:v>91.39443424789971</c:v>
                </c:pt>
                <c:pt idx="42">
                  <c:v>92.870386925881931</c:v>
                </c:pt>
                <c:pt idx="43">
                  <c:v>91.848205844593295</c:v>
                </c:pt>
                <c:pt idx="44">
                  <c:v>93.506283049436945</c:v>
                </c:pt>
                <c:pt idx="45">
                  <c:v>82.204492044339347</c:v>
                </c:pt>
                <c:pt idx="46">
                  <c:v>88.581784750534169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80-4337-B10A-E126A12F5BB0}"/>
            </c:ext>
          </c:extLst>
        </c:ser>
        <c:ser>
          <c:idx val="2"/>
          <c:order val="2"/>
          <c:tx>
            <c:strRef>
              <c:f>Sheet3!$P$1</c:f>
              <c:strCache>
                <c:ptCount val="1"/>
                <c:pt idx="0">
                  <c:v>Frozen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26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03D-4917-8ECA-EF9B13D863E3}"/>
              </c:ext>
            </c:extLst>
          </c:dPt>
          <c:xVal>
            <c:numRef>
              <c:f>Sheet3!$K$2:$K$55</c:f>
              <c:numCache>
                <c:formatCode>General</c:formatCode>
                <c:ptCount val="5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</c:numCache>
            </c:numRef>
          </c:xVal>
          <c:yVal>
            <c:numRef>
              <c:f>Sheet3!$P$2:$P$55</c:f>
              <c:numCache>
                <c:formatCode>General</c:formatCode>
                <c:ptCount val="54"/>
                <c:pt idx="0">
                  <c:v>43.701956448120484</c:v>
                </c:pt>
                <c:pt idx="1">
                  <c:v>45.321319440819416</c:v>
                </c:pt>
                <c:pt idx="2">
                  <c:v>45.265303626557916</c:v>
                </c:pt>
                <c:pt idx="3">
                  <c:v>50.59767322671523</c:v>
                </c:pt>
                <c:pt idx="4">
                  <c:v>51.048473496310564</c:v>
                </c:pt>
                <c:pt idx="5">
                  <c:v>52.63775369754552</c:v>
                </c:pt>
                <c:pt idx="6">
                  <c:v>57.482913794390811</c:v>
                </c:pt>
                <c:pt idx="7">
                  <c:v>59.009586953536839</c:v>
                </c:pt>
                <c:pt idx="8">
                  <c:v>58.918618308609489</c:v>
                </c:pt>
                <c:pt idx="9">
                  <c:v>55.445051420204983</c:v>
                </c:pt>
                <c:pt idx="10">
                  <c:v>51.557939157142961</c:v>
                </c:pt>
                <c:pt idx="11">
                  <c:v>58.245584448216633</c:v>
                </c:pt>
                <c:pt idx="12">
                  <c:v>54.354508085707948</c:v>
                </c:pt>
                <c:pt idx="13">
                  <c:v>55.890865756406257</c:v>
                </c:pt>
                <c:pt idx="14">
                  <c:v>62.691987367220349</c:v>
                </c:pt>
                <c:pt idx="15">
                  <c:v>64.545886789882175</c:v>
                </c:pt>
                <c:pt idx="16">
                  <c:v>64.534667944219891</c:v>
                </c:pt>
                <c:pt idx="17">
                  <c:v>66.97101007221282</c:v>
                </c:pt>
                <c:pt idx="18">
                  <c:v>64.275326960552775</c:v>
                </c:pt>
                <c:pt idx="19">
                  <c:v>67.431650392586775</c:v>
                </c:pt>
                <c:pt idx="20">
                  <c:v>66.653553485919446</c:v>
                </c:pt>
                <c:pt idx="21">
                  <c:v>72.455317683920256</c:v>
                </c:pt>
                <c:pt idx="22">
                  <c:v>70.454787221951477</c:v>
                </c:pt>
                <c:pt idx="23">
                  <c:v>75.416653994797414</c:v>
                </c:pt>
                <c:pt idx="24">
                  <c:v>77.534841048877155</c:v>
                </c:pt>
                <c:pt idx="25">
                  <c:v>78.840200832947545</c:v>
                </c:pt>
                <c:pt idx="26">
                  <c:v>83.43885404484854</c:v>
                </c:pt>
                <c:pt idx="27">
                  <c:v>80.138275144263403</c:v>
                </c:pt>
                <c:pt idx="28">
                  <c:v>80.428820145585533</c:v>
                </c:pt>
                <c:pt idx="29">
                  <c:v>81.390015584331778</c:v>
                </c:pt>
                <c:pt idx="30">
                  <c:v>79.659722062539558</c:v>
                </c:pt>
                <c:pt idx="31">
                  <c:v>79.636951938424531</c:v>
                </c:pt>
                <c:pt idx="32">
                  <c:v>76.808274899147918</c:v>
                </c:pt>
                <c:pt idx="33">
                  <c:v>78.621269068877325</c:v>
                </c:pt>
                <c:pt idx="34">
                  <c:v>78.844625482625943</c:v>
                </c:pt>
                <c:pt idx="35">
                  <c:v>76.382927643952641</c:v>
                </c:pt>
                <c:pt idx="36">
                  <c:v>75.031848410193774</c:v>
                </c:pt>
                <c:pt idx="37">
                  <c:v>75.77159976336462</c:v>
                </c:pt>
                <c:pt idx="38">
                  <c:v>73.353193387561234</c:v>
                </c:pt>
                <c:pt idx="39">
                  <c:v>71.723721442714364</c:v>
                </c:pt>
                <c:pt idx="40">
                  <c:v>70.984022332872215</c:v>
                </c:pt>
                <c:pt idx="41">
                  <c:v>70.196451496623666</c:v>
                </c:pt>
                <c:pt idx="42">
                  <c:v>70.304495104494563</c:v>
                </c:pt>
                <c:pt idx="43">
                  <c:v>67.120727412170922</c:v>
                </c:pt>
                <c:pt idx="44">
                  <c:v>66.83843532722716</c:v>
                </c:pt>
                <c:pt idx="45">
                  <c:v>70.109901648789574</c:v>
                </c:pt>
                <c:pt idx="46">
                  <c:v>67.981383735840055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D80-4337-B10A-E126A12F5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947288"/>
        <c:axId val="506946960"/>
      </c:scatterChart>
      <c:valAx>
        <c:axId val="506947288"/>
        <c:scaling>
          <c:orientation val="minMax"/>
          <c:min val="19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46960"/>
        <c:crosses val="autoZero"/>
        <c:crossBetween val="midCat"/>
      </c:valAx>
      <c:valAx>
        <c:axId val="506946960"/>
        <c:scaling>
          <c:orientation val="minMax"/>
          <c:max val="20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6947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682742782152229"/>
          <c:y val="0.76446704578594338"/>
          <c:w val="0.48190048118985129"/>
          <c:h val="7.8125546806649168E-2"/>
        </c:manualLayout>
      </c:layout>
      <c:overlay val="0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US canned snap bean per capita consumption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 capita availability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'USDA-ERS data'!$A$5:$A$52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'USDA-ERS data'!$I$5:$I$52</c:f>
              <c:numCache>
                <c:formatCode>#,##0.00</c:formatCode>
                <c:ptCount val="48"/>
                <c:pt idx="0">
                  <c:v>4.6655413442347271</c:v>
                </c:pt>
                <c:pt idx="1">
                  <c:v>4.5619782972090857</c:v>
                </c:pt>
                <c:pt idx="2">
                  <c:v>4.61583907360267</c:v>
                </c:pt>
                <c:pt idx="3">
                  <c:v>4.9033358764198862</c:v>
                </c:pt>
                <c:pt idx="4">
                  <c:v>4.8704453737578541</c:v>
                </c:pt>
                <c:pt idx="5">
                  <c:v>4.4466687517713925</c:v>
                </c:pt>
                <c:pt idx="6">
                  <c:v>4.8755255333823966</c:v>
                </c:pt>
                <c:pt idx="7">
                  <c:v>4.8161026541592511</c:v>
                </c:pt>
                <c:pt idx="8">
                  <c:v>4.8201944034275321</c:v>
                </c:pt>
                <c:pt idx="9">
                  <c:v>4.7354514578869269</c:v>
                </c:pt>
                <c:pt idx="10">
                  <c:v>4.5537939792194484</c:v>
                </c:pt>
                <c:pt idx="11">
                  <c:v>4.637175102305422</c:v>
                </c:pt>
                <c:pt idx="12">
                  <c:v>4.1952106735319639</c:v>
                </c:pt>
                <c:pt idx="13">
                  <c:v>4.0564757280025185</c:v>
                </c:pt>
                <c:pt idx="14">
                  <c:v>3.6744604867419657</c:v>
                </c:pt>
                <c:pt idx="15">
                  <c:v>3.7569221374551196</c:v>
                </c:pt>
                <c:pt idx="16">
                  <c:v>3.8578456795175931</c:v>
                </c:pt>
                <c:pt idx="17">
                  <c:v>3.7589998517322614</c:v>
                </c:pt>
                <c:pt idx="18">
                  <c:v>3.7832679647866918</c:v>
                </c:pt>
                <c:pt idx="19">
                  <c:v>3.8679422024591048</c:v>
                </c:pt>
                <c:pt idx="20">
                  <c:v>3.6912143694849111</c:v>
                </c:pt>
                <c:pt idx="21">
                  <c:v>4.0481356341358543</c:v>
                </c:pt>
                <c:pt idx="22">
                  <c:v>3.9801197289309989</c:v>
                </c:pt>
                <c:pt idx="23">
                  <c:v>3.9592983128085915</c:v>
                </c:pt>
                <c:pt idx="24">
                  <c:v>3.7955842401645938</c:v>
                </c:pt>
                <c:pt idx="25">
                  <c:v>3.5270051197454944</c:v>
                </c:pt>
                <c:pt idx="26">
                  <c:v>3.8461191395906806</c:v>
                </c:pt>
                <c:pt idx="27">
                  <c:v>3.6376121615319228</c:v>
                </c:pt>
                <c:pt idx="28">
                  <c:v>3.7512044161744207</c:v>
                </c:pt>
                <c:pt idx="29">
                  <c:v>3.6657989117886101</c:v>
                </c:pt>
                <c:pt idx="30">
                  <c:v>4.0131966287861633</c:v>
                </c:pt>
                <c:pt idx="31">
                  <c:v>3.7808456469719944</c:v>
                </c:pt>
                <c:pt idx="32">
                  <c:v>3.3595813624192847</c:v>
                </c:pt>
                <c:pt idx="33">
                  <c:v>3.6788450057948978</c:v>
                </c:pt>
                <c:pt idx="34">
                  <c:v>3.7327616112937632</c:v>
                </c:pt>
                <c:pt idx="35">
                  <c:v>3.9999309646469179</c:v>
                </c:pt>
                <c:pt idx="36">
                  <c:v>3.9379452364811449</c:v>
                </c:pt>
                <c:pt idx="37">
                  <c:v>3.5142490733684761</c:v>
                </c:pt>
                <c:pt idx="38">
                  <c:v>3.3318819181955046</c:v>
                </c:pt>
                <c:pt idx="39">
                  <c:v>3.6276037622534791</c:v>
                </c:pt>
                <c:pt idx="40">
                  <c:v>3.671622471462987</c:v>
                </c:pt>
                <c:pt idx="41">
                  <c:v>3.1629161031340782</c:v>
                </c:pt>
                <c:pt idx="42">
                  <c:v>2.9311711658577644</c:v>
                </c:pt>
                <c:pt idx="43">
                  <c:v>2.8661961806787</c:v>
                </c:pt>
                <c:pt idx="44">
                  <c:v>2.7765407259748391</c:v>
                </c:pt>
                <c:pt idx="45">
                  <c:v>2.9478761913265004</c:v>
                </c:pt>
                <c:pt idx="46">
                  <c:v>3.1952947397599387</c:v>
                </c:pt>
                <c:pt idx="47">
                  <c:v>3.1321394838459393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10-3D4C-BC55-A0A6B7545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105616"/>
        <c:axId val="1219121136"/>
      </c:lineChart>
      <c:dateAx>
        <c:axId val="12191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21136"/>
        <c:crosses val="autoZero"/>
        <c:auto val="0"/>
        <c:lblOffset val="100"/>
        <c:baseTimeUnit val="days"/>
      </c:dateAx>
      <c:valAx>
        <c:axId val="1219121136"/>
        <c:scaling>
          <c:orientation val="minMax"/>
          <c:max val="5"/>
          <c:min val="2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Pounds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US snap bean season average farm price (2009 dollars)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 capita availability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'USDA-ERS data'!$A$5:$A$52</c:f>
              <c:numCache>
                <c:formatCode>General</c:formatCode>
                <c:ptCount val="48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</c:numCache>
            </c:numRef>
          </c:cat>
          <c:val>
            <c:numRef>
              <c:f>'USDA-ERS data'!$K$5:$K$52</c:f>
              <c:numCache>
                <c:formatCode>#,##0.00</c:formatCode>
                <c:ptCount val="48"/>
                <c:pt idx="0">
                  <c:v>411.31330848498135</c:v>
                </c:pt>
                <c:pt idx="1">
                  <c:v>377.64980804540147</c:v>
                </c:pt>
                <c:pt idx="2">
                  <c:v>392.3215356928614</c:v>
                </c:pt>
                <c:pt idx="3">
                  <c:v>378.51778806038078</c:v>
                </c:pt>
                <c:pt idx="4">
                  <c:v>525.50984895942088</c:v>
                </c:pt>
                <c:pt idx="5">
                  <c:v>484.15352763178856</c:v>
                </c:pt>
                <c:pt idx="6">
                  <c:v>416.67924756182248</c:v>
                </c:pt>
                <c:pt idx="7">
                  <c:v>406.56185142012333</c:v>
                </c:pt>
                <c:pt idx="8">
                  <c:v>382.54124272773157</c:v>
                </c:pt>
                <c:pt idx="9">
                  <c:v>368.09815950920245</c:v>
                </c:pt>
                <c:pt idx="10">
                  <c:v>342.1496904895892</c:v>
                </c:pt>
                <c:pt idx="11">
                  <c:v>333.52548793543605</c:v>
                </c:pt>
                <c:pt idx="12">
                  <c:v>306.28465087426821</c:v>
                </c:pt>
                <c:pt idx="13">
                  <c:v>285.32532681871589</c:v>
                </c:pt>
                <c:pt idx="14">
                  <c:v>289.959477712742</c:v>
                </c:pt>
                <c:pt idx="15">
                  <c:v>279.22236571149347</c:v>
                </c:pt>
                <c:pt idx="16">
                  <c:v>256.5944780868316</c:v>
                </c:pt>
                <c:pt idx="17">
                  <c:v>251.88076531718627</c:v>
                </c:pt>
                <c:pt idx="18">
                  <c:v>259.47653429602889</c:v>
                </c:pt>
                <c:pt idx="19">
                  <c:v>265.2807942910332</c:v>
                </c:pt>
                <c:pt idx="20">
                  <c:v>269.2796768643878</c:v>
                </c:pt>
                <c:pt idx="21">
                  <c:v>249.02633598285772</c:v>
                </c:pt>
                <c:pt idx="22">
                  <c:v>234.98103165166185</c:v>
                </c:pt>
                <c:pt idx="23">
                  <c:v>240.58071206360179</c:v>
                </c:pt>
                <c:pt idx="24">
                  <c:v>222.02667027685644</c:v>
                </c:pt>
                <c:pt idx="25">
                  <c:v>221.46778770920085</c:v>
                </c:pt>
                <c:pt idx="26">
                  <c:v>225.31029003815948</c:v>
                </c:pt>
                <c:pt idx="27">
                  <c:v>215.11985248924401</c:v>
                </c:pt>
                <c:pt idx="28">
                  <c:v>205.20875557357115</c:v>
                </c:pt>
                <c:pt idx="29">
                  <c:v>208.56489865244595</c:v>
                </c:pt>
                <c:pt idx="30">
                  <c:v>203.92961375486925</c:v>
                </c:pt>
                <c:pt idx="31">
                  <c:v>177.87646539168637</c:v>
                </c:pt>
                <c:pt idx="32">
                  <c:v>161.0741411338679</c:v>
                </c:pt>
                <c:pt idx="33">
                  <c:v>164.83389814878853</c:v>
                </c:pt>
                <c:pt idx="34">
                  <c:v>161.55813849122649</c:v>
                </c:pt>
                <c:pt idx="35">
                  <c:v>126.099292322075</c:v>
                </c:pt>
                <c:pt idx="36">
                  <c:v>149.760593980046</c:v>
                </c:pt>
                <c:pt idx="37">
                  <c:v>151.02481121898597</c:v>
                </c:pt>
                <c:pt idx="38">
                  <c:v>199.52436615744284</c:v>
                </c:pt>
                <c:pt idx="39">
                  <c:v>177</c:v>
                </c:pt>
                <c:pt idx="40">
                  <c:v>169.94200235152306</c:v>
                </c:pt>
                <c:pt idx="41">
                  <c:v>207.36635044913228</c:v>
                </c:pt>
                <c:pt idx="42">
                  <c:v>227.2646230283724</c:v>
                </c:pt>
                <c:pt idx="43">
                  <c:v>308.62537789073258</c:v>
                </c:pt>
                <c:pt idx="44">
                  <c:v>186.78431931837525</c:v>
                </c:pt>
                <c:pt idx="45">
                  <c:v>188.57096007214886</c:v>
                </c:pt>
                <c:pt idx="46">
                  <c:v>152.5450344347982</c:v>
                </c:pt>
                <c:pt idx="47">
                  <c:v>149.37590369007901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5-784D-BE46-DB5F7FEEE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105616"/>
        <c:axId val="1219121136"/>
      </c:lineChart>
      <c:dateAx>
        <c:axId val="12191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21136"/>
        <c:crosses val="autoZero"/>
        <c:auto val="0"/>
        <c:lblOffset val="100"/>
        <c:baseTimeUnit val="days"/>
      </c:dateAx>
      <c:valAx>
        <c:axId val="1219121136"/>
        <c:scaling>
          <c:orientation val="minMax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$/cwt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 b="1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Wisconsin snap bean yield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Snap bean yield (ton/A)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'Snap bean yield 1985-2015'!$B$2:$B$32</c:f>
              <c:numCache>
                <c:formatCode>General</c:formatCode>
                <c:ptCount val="31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  <c:pt idx="10">
                  <c:v>2005</c:v>
                </c:pt>
                <c:pt idx="11">
                  <c:v>2004</c:v>
                </c:pt>
                <c:pt idx="12">
                  <c:v>2003</c:v>
                </c:pt>
                <c:pt idx="13">
                  <c:v>2002</c:v>
                </c:pt>
                <c:pt idx="14">
                  <c:v>2001</c:v>
                </c:pt>
                <c:pt idx="15">
                  <c:v>2000</c:v>
                </c:pt>
                <c:pt idx="16">
                  <c:v>1999</c:v>
                </c:pt>
                <c:pt idx="17">
                  <c:v>1998</c:v>
                </c:pt>
                <c:pt idx="18">
                  <c:v>1997</c:v>
                </c:pt>
                <c:pt idx="19">
                  <c:v>1996</c:v>
                </c:pt>
                <c:pt idx="20">
                  <c:v>1995</c:v>
                </c:pt>
                <c:pt idx="21">
                  <c:v>1994</c:v>
                </c:pt>
                <c:pt idx="22">
                  <c:v>1993</c:v>
                </c:pt>
                <c:pt idx="23">
                  <c:v>1992</c:v>
                </c:pt>
                <c:pt idx="24">
                  <c:v>1991</c:v>
                </c:pt>
                <c:pt idx="25">
                  <c:v>1990</c:v>
                </c:pt>
                <c:pt idx="26">
                  <c:v>1989</c:v>
                </c:pt>
                <c:pt idx="27">
                  <c:v>1988</c:v>
                </c:pt>
                <c:pt idx="28">
                  <c:v>1987</c:v>
                </c:pt>
                <c:pt idx="29">
                  <c:v>1986</c:v>
                </c:pt>
                <c:pt idx="30">
                  <c:v>1985</c:v>
                </c:pt>
              </c:numCache>
            </c:numRef>
          </c:cat>
          <c:val>
            <c:numRef>
              <c:f>'Snap bean yield 1985-2015'!$T$2:$T$33</c:f>
              <c:numCache>
                <c:formatCode>General</c:formatCode>
                <c:ptCount val="32"/>
                <c:pt idx="0">
                  <c:v>5.05</c:v>
                </c:pt>
                <c:pt idx="1">
                  <c:v>4.87</c:v>
                </c:pt>
                <c:pt idx="2">
                  <c:v>4.99</c:v>
                </c:pt>
                <c:pt idx="3">
                  <c:v>4.5</c:v>
                </c:pt>
                <c:pt idx="4">
                  <c:v>4.3600000000000003</c:v>
                </c:pt>
                <c:pt idx="5">
                  <c:v>3.97</c:v>
                </c:pt>
                <c:pt idx="6">
                  <c:v>4.32</c:v>
                </c:pt>
                <c:pt idx="7">
                  <c:v>4.0599999999999996</c:v>
                </c:pt>
                <c:pt idx="8">
                  <c:v>3.79</c:v>
                </c:pt>
                <c:pt idx="9">
                  <c:v>4.1900000000000004</c:v>
                </c:pt>
                <c:pt idx="10">
                  <c:v>4.12</c:v>
                </c:pt>
                <c:pt idx="11">
                  <c:v>4.41</c:v>
                </c:pt>
                <c:pt idx="12">
                  <c:v>4.09</c:v>
                </c:pt>
                <c:pt idx="13">
                  <c:v>4.3899999999999997</c:v>
                </c:pt>
                <c:pt idx="14">
                  <c:v>3.28</c:v>
                </c:pt>
                <c:pt idx="15">
                  <c:v>3.91</c:v>
                </c:pt>
                <c:pt idx="16">
                  <c:v>3.65</c:v>
                </c:pt>
                <c:pt idx="17">
                  <c:v>3.7</c:v>
                </c:pt>
                <c:pt idx="18">
                  <c:v>3.27</c:v>
                </c:pt>
                <c:pt idx="19">
                  <c:v>3.7</c:v>
                </c:pt>
                <c:pt idx="20">
                  <c:v>3.2</c:v>
                </c:pt>
                <c:pt idx="21">
                  <c:v>3.6</c:v>
                </c:pt>
                <c:pt idx="22">
                  <c:v>3.2</c:v>
                </c:pt>
                <c:pt idx="23">
                  <c:v>3.2</c:v>
                </c:pt>
                <c:pt idx="24">
                  <c:v>3.64</c:v>
                </c:pt>
                <c:pt idx="25">
                  <c:v>3.27</c:v>
                </c:pt>
                <c:pt idx="26">
                  <c:v>3.41</c:v>
                </c:pt>
                <c:pt idx="27">
                  <c:v>2.5299999999999998</c:v>
                </c:pt>
                <c:pt idx="28">
                  <c:v>3.15</c:v>
                </c:pt>
                <c:pt idx="29">
                  <c:v>3.18</c:v>
                </c:pt>
                <c:pt idx="30">
                  <c:v>2.9</c:v>
                </c:pt>
                <c:pt idx="31">
                  <c:v>3.03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00-9242-81B6-98018A15E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9105616"/>
        <c:axId val="1219121136"/>
      </c:lineChart>
      <c:dateAx>
        <c:axId val="1219105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21136"/>
        <c:crosses val="autoZero"/>
        <c:auto val="0"/>
        <c:lblOffset val="100"/>
        <c:baseTimeUnit val="days"/>
      </c:dateAx>
      <c:valAx>
        <c:axId val="121912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Yield (ton/A)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105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5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C04342-3CB7-9540-9097-7FE6CE0DD3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2934B-3F3B-9A4C-8656-C935D528C3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F78CB-F3F4-CC4B-B845-895D8A80B617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2AA4C-D457-684B-9551-BE5B7E3D45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A5862-466D-8840-8BB3-A49C4A19BF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F529E-6C89-7A4E-A08C-F0F0129EE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72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796BC-CDAC-034D-9A03-BA26E5401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BA80A-3BBD-B14C-8648-F9B59F7AD6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97CB-0EA5-4F4E-BFC9-221CC5D8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348A2-3267-3946-BDE7-30B6848A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D73A2-8C88-044A-A87E-4312E4F28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F3E6-9B13-5845-A05E-9F8CBD4FC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7B0662-02B9-C34E-A304-B1256E38C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15EBA-2472-6C46-946E-E9CFAEABC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A7B4C-FF43-7F4F-B009-413E4E5F9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08F0B-21B8-2B4B-889C-671F19B0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8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0424E7-F66F-C644-BAB2-1AF3AD29E9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39E9A4-6EA8-634F-8827-8A9A55D75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C988D-C9BD-8544-9671-CB648FADB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F1E56-EA65-DC44-8D0F-1F25EA0D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015F4-1D57-0C41-B8A1-AA3F5A4F9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8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C22E-3B63-2245-8A74-0D66EF9D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E110B-629B-E441-B427-CB0D21A8D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B0521-3A1A-3341-B1A2-4CD7B0C8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63E8-248C-2C43-8076-0F4E1F1D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41EC-5DE8-5C46-8F93-510E1F8E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4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BAD4F-18DB-724C-AEC5-EEB037480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5218D-D741-9947-BC61-EEE17287C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B512C-C220-BB4D-8A76-B5E5A7BF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35316-8523-3B47-A56A-3C9ED0C3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9CC4C-93C8-F248-8D64-04A1CA950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AC79-DB59-E848-BC70-6FE609076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DA2E3-5F02-B444-83DF-7ABE279DE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B0029-5DBB-9240-85EB-3955EB158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ABF97-7CCB-8A46-871F-742A1B96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53ECA-8C41-0B4C-984E-BD684F238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C7685-9A48-D346-BBC5-B3E8A3B19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7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1C40-039E-6845-8B4F-C4CA28615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09520-5748-EE46-A001-0A4C743D4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21D89-512F-9546-B166-4C6AEB1B8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520C10-BFBE-A149-9EFF-B74BE32F9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B93C4C-FEA4-BC44-B2B4-5C57CAD72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04030-BD56-DD44-BFAB-AFD2166EB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957A9F-CBFC-7C42-8BE8-90D8827F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4F3657-8E4B-6843-B1E8-A5826416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8859-D21C-6543-9208-A90FC2E2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E4DEF-5D1F-1B4F-86DC-0964F156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3972C-891C-D648-B066-19C0BBCB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71959-5AA4-CD48-BE72-96F44F62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1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DEC6FF-7F1A-004F-B05A-FB3E589D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CD13C-5D19-1C48-BD46-45513AC9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685273-AE67-D44A-87B9-BC6324DE8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0000E-5823-174E-BA16-A64212E6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D35C-B216-A249-8CE2-F441C4F9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02AA6-26A5-5C40-A038-B12C2D74C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8F743-138F-2C45-B056-B03F37075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E9BF6-9256-F848-A188-12514C200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DBD46-648E-714B-8440-97B21D90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0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DEAF-BBF8-A64D-98C8-D0776CA5E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BD6849-2FB8-B64D-B883-53F44F99B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BB986-1125-B54F-B3F8-91F7C0ADF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BAD78-F945-D74A-90F8-B34B1D6E0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0275-DBBE-654C-995F-CCC7ABC7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91CC5-1542-954B-B6A1-12FA83FD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1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20D598-9AAD-2D46-BAC3-43A03A62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8A10C-3982-CA47-B19D-92A187F00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A6AA7-4BA8-B94C-8F35-42D8E709E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EE8DA-1F7E-8D48-974F-BF7D3F0283AC}" type="datetimeFigureOut">
              <a:rPr lang="en-US" smtClean="0"/>
              <a:t>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722EF-C6E3-D845-BD0C-348D32EB0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67922-02CF-FF42-A402-02DA91AD8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A807-BE2D-CE48-99ED-6FCAC60BC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B469-F631-104A-B36F-A26D5C2C8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ACA5F-B91A-E440-8EC4-7189C88C8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3EF7C-3C54-C344-930E-631DE7BF85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9D0EB9-CADE-5145-BDE4-7C48263AF91A}"/>
              </a:ext>
            </a:extLst>
          </p:cNvPr>
          <p:cNvSpPr txBox="1"/>
          <p:nvPr/>
        </p:nvSpPr>
        <p:spPr>
          <a:xfrm>
            <a:off x="140677" y="731838"/>
            <a:ext cx="1205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Specialty Crop Situation and Outlook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16F78-CDD0-744B-AA60-DBAF8910AAFF}"/>
              </a:ext>
            </a:extLst>
          </p:cNvPr>
          <p:cNvSpPr txBox="1"/>
          <p:nvPr/>
        </p:nvSpPr>
        <p:spPr>
          <a:xfrm>
            <a:off x="0" y="5615682"/>
            <a:ext cx="12192000" cy="1077218"/>
          </a:xfrm>
          <a:prstGeom prst="rect">
            <a:avLst/>
          </a:prstGeom>
          <a:solidFill>
            <a:schemeClr val="bg1">
              <a:lumMod val="8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Jed Colquhoun</a:t>
            </a:r>
          </a:p>
          <a:p>
            <a:pPr algn="ctr"/>
            <a:r>
              <a:rPr lang="en-US" sz="3200" dirty="0"/>
              <a:t>University of Wisconsin-Madison</a:t>
            </a:r>
          </a:p>
        </p:txBody>
      </p:sp>
    </p:spTree>
    <p:extLst>
      <p:ext uri="{BB962C8B-B14F-4D97-AF65-F5344CB8AC3E}">
        <p14:creationId xmlns:p14="http://schemas.microsoft.com/office/powerpoint/2010/main" val="2915696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EDF5-ACC7-0349-8D3E-059EF4276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Canned snap bean consumption per capita and price have declined significantly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7D4ACA9-2A50-B747-AA0E-A87E80A4E510}"/>
              </a:ext>
            </a:extLst>
          </p:cNvPr>
          <p:cNvGraphicFramePr/>
          <p:nvPr>
            <p:extLst/>
          </p:nvPr>
        </p:nvGraphicFramePr>
        <p:xfrm>
          <a:off x="532015" y="2194560"/>
          <a:ext cx="5335385" cy="416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79FD4FF-3546-5A4C-8DED-CDE321E9F0BD}"/>
              </a:ext>
            </a:extLst>
          </p:cNvPr>
          <p:cNvGraphicFramePr/>
          <p:nvPr>
            <p:extLst/>
          </p:nvPr>
        </p:nvGraphicFramePr>
        <p:xfrm>
          <a:off x="5867400" y="2194560"/>
          <a:ext cx="5720542" cy="416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4BAF039-1A55-5D49-B140-BF5DADE6EC57}"/>
              </a:ext>
            </a:extLst>
          </p:cNvPr>
          <p:cNvSpPr txBox="1"/>
          <p:nvPr/>
        </p:nvSpPr>
        <p:spPr>
          <a:xfrm>
            <a:off x="8878956" y="6323598"/>
            <a:ext cx="314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source: USDA-ERS</a:t>
            </a:r>
          </a:p>
        </p:txBody>
      </p:sp>
    </p:spTree>
    <p:extLst>
      <p:ext uri="{BB962C8B-B14F-4D97-AF65-F5344CB8AC3E}">
        <p14:creationId xmlns:p14="http://schemas.microsoft.com/office/powerpoint/2010/main" val="2045403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ABAC-9A7E-7B4F-A7AB-A6D3BC496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Meanwhile, yield per acre increases, more than making up for acreage decline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B0727B-60F4-1B43-926F-D326C2A3CC7A}"/>
              </a:ext>
            </a:extLst>
          </p:cNvPr>
          <p:cNvGraphicFramePr/>
          <p:nvPr>
            <p:extLst/>
          </p:nvPr>
        </p:nvGraphicFramePr>
        <p:xfrm>
          <a:off x="556953" y="2372966"/>
          <a:ext cx="5424747" cy="395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ABF55A-9989-EE42-BF12-D8C9E694A9DA}"/>
              </a:ext>
            </a:extLst>
          </p:cNvPr>
          <p:cNvGraphicFramePr/>
          <p:nvPr>
            <p:extLst/>
          </p:nvPr>
        </p:nvGraphicFramePr>
        <p:xfrm>
          <a:off x="6096000" y="2372966"/>
          <a:ext cx="5633258" cy="3950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E8E8767-3956-454B-BCF9-29CE93957A2E}"/>
              </a:ext>
            </a:extLst>
          </p:cNvPr>
          <p:cNvSpPr txBox="1"/>
          <p:nvPr/>
        </p:nvSpPr>
        <p:spPr>
          <a:xfrm>
            <a:off x="8878956" y="6323598"/>
            <a:ext cx="314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source: USDA-NASS</a:t>
            </a:r>
          </a:p>
        </p:txBody>
      </p:sp>
    </p:spTree>
    <p:extLst>
      <p:ext uri="{BB962C8B-B14F-4D97-AF65-F5344CB8AC3E}">
        <p14:creationId xmlns:p14="http://schemas.microsoft.com/office/powerpoint/2010/main" val="230383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3" y="533400"/>
            <a:ext cx="10832327" cy="762000"/>
          </a:xfrm>
        </p:spPr>
        <p:txBody>
          <a:bodyPr>
            <a:noAutofit/>
          </a:bodyPr>
          <a:lstStyle/>
          <a:p>
            <a:r>
              <a:rPr lang="en-US" sz="3400" dirty="0"/>
              <a:t>WI Potatoes: an example of successful volume management?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814647" y="1309294"/>
          <a:ext cx="537833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043351" y="1320108"/>
          <a:ext cx="52085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947652" y="3948777"/>
          <a:ext cx="52499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6105276" y="3949469"/>
          <a:ext cx="5146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DB37EB5-979E-FD4E-B28B-D0F31936DFD0}"/>
              </a:ext>
            </a:extLst>
          </p:cNvPr>
          <p:cNvSpPr txBox="1"/>
          <p:nvPr/>
        </p:nvSpPr>
        <p:spPr>
          <a:xfrm>
            <a:off x="10018642" y="6578829"/>
            <a:ext cx="2469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source: USDA-NASS</a:t>
            </a:r>
          </a:p>
        </p:txBody>
      </p:sp>
    </p:spTree>
    <p:extLst>
      <p:ext uri="{BB962C8B-B14F-4D97-AF65-F5344CB8AC3E}">
        <p14:creationId xmlns:p14="http://schemas.microsoft.com/office/powerpoint/2010/main" val="39736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EE143-B250-174C-8F19-E4A27492B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 aren’t the only variability that presents risk </a:t>
            </a:r>
            <a:r>
              <a:rPr lang="en-US" i="1" u="sng" dirty="0"/>
              <a:t>and</a:t>
            </a:r>
            <a:r>
              <a:rPr lang="en-US" dirty="0"/>
              <a:t> opportunities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B55B872-A27D-EC46-A40D-E9F08B07A12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1" b="5653"/>
          <a:stretch/>
        </p:blipFill>
        <p:spPr bwMode="auto">
          <a:xfrm>
            <a:off x="3364968" y="1690688"/>
            <a:ext cx="5462064" cy="5021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737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65A8589-CDAF-554E-8CD5-61396FC71F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49636"/>
              </p:ext>
            </p:extLst>
          </p:nvPr>
        </p:nvGraphicFramePr>
        <p:xfrm>
          <a:off x="6146800" y="2171700"/>
          <a:ext cx="6045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DEA7645-43A3-3D4F-9EBB-B35BF65AB7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8357602"/>
              </p:ext>
            </p:extLst>
          </p:nvPr>
        </p:nvGraphicFramePr>
        <p:xfrm>
          <a:off x="386772" y="2171700"/>
          <a:ext cx="60452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F40C93F-BC2D-5C44-BAF6-FB2F3EB6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2018 Headline: cold, wet weather delays planting, shortens harvest time and affects crop quality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DDF16D-1F59-3343-AB2E-D37C0222CFB6}"/>
              </a:ext>
            </a:extLst>
          </p:cNvPr>
          <p:cNvCxnSpPr/>
          <p:nvPr/>
        </p:nvCxnSpPr>
        <p:spPr>
          <a:xfrm>
            <a:off x="706582" y="4765964"/>
            <a:ext cx="537556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8EE56B-FA42-5C42-BAD1-88D957B66F24}"/>
              </a:ext>
            </a:extLst>
          </p:cNvPr>
          <p:cNvCxnSpPr/>
          <p:nvPr/>
        </p:nvCxnSpPr>
        <p:spPr>
          <a:xfrm>
            <a:off x="6481618" y="6002098"/>
            <a:ext cx="5375564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1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579D-A621-7842-9230-4D44EB504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is becoming a major issue, everywhere</a:t>
            </a:r>
          </a:p>
        </p:txBody>
      </p:sp>
      <p:pic>
        <p:nvPicPr>
          <p:cNvPr id="4" name="Content Placeholder 3" descr="Screen Shot 2015-09-29 at 10.45.13 AM.png">
            <a:extLst>
              <a:ext uri="{FF2B5EF4-FFF2-40B4-BE49-F238E27FC236}">
                <a16:creationId xmlns:a16="http://schemas.microsoft.com/office/drawing/2014/main" id="{C46B9B84-32B9-854B-808F-7753BA354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953" r="-20953"/>
          <a:stretch>
            <a:fillRect/>
          </a:stretch>
        </p:blipFill>
        <p:spPr bwMode="auto">
          <a:xfrm>
            <a:off x="1360606" y="1690688"/>
            <a:ext cx="9470787" cy="520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96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CCD19-46CA-1348-8658-734530A2B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that’s depressing… what can we do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4841A-64F6-9748-86A8-63ED63BBD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2872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Specialty Crop Task Force:</a:t>
            </a:r>
          </a:p>
          <a:p>
            <a:pPr lvl="1"/>
            <a:r>
              <a:rPr lang="en-US" dirty="0"/>
              <a:t>Small group and individual meetings: growers, food processors, public agencies, commodity leadership, food innovators, retailers.</a:t>
            </a:r>
          </a:p>
          <a:p>
            <a:pPr lvl="1"/>
            <a:r>
              <a:rPr lang="en-US" dirty="0"/>
              <a:t>Learn about related successes, here and elsewhere: specialty meats, specialty cheeses, fermentation products (foods as well as breweries/distilleries), multi-ingredient convenience products.</a:t>
            </a:r>
          </a:p>
          <a:p>
            <a:pPr lvl="2"/>
            <a:r>
              <a:rPr lang="en-US" dirty="0"/>
              <a:t>Not to replicate what’s worked elsewhere, but to learn how they went about finding success</a:t>
            </a:r>
          </a:p>
          <a:p>
            <a:pPr lvl="1"/>
            <a:r>
              <a:rPr lang="en-US" dirty="0"/>
              <a:t>Compile and analyze information, propose a suite of potential options, share and seek feedback at a Specialty Crop Summit.</a:t>
            </a:r>
          </a:p>
          <a:p>
            <a:pPr lvl="1"/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285D2AE-13A4-904A-B1F5-7C262D80B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609" y="4077654"/>
            <a:ext cx="3641036" cy="24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83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92AA-ECDB-C249-AC8A-BD7AFA94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have a transportation advantage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3BF59-865A-0345-AE69-73EDF2F5B7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Proximity to East coast relative to West coast producers, particularly where rail transport is limited</a:t>
            </a:r>
          </a:p>
          <a:p>
            <a:endParaRPr lang="en-US" dirty="0"/>
          </a:p>
          <a:p>
            <a:r>
              <a:rPr lang="en-US" dirty="0"/>
              <a:t>There are 34 million mouths to feed in the Great Lake Basin</a:t>
            </a:r>
          </a:p>
          <a:p>
            <a:pPr lvl="1"/>
            <a:r>
              <a:rPr lang="en-US" dirty="0"/>
              <a:t>Over 20 million people within 200 miles of Wisconsin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E97E94-36F0-DE44-ADBA-3B343C2BB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2236762"/>
            <a:ext cx="5984658" cy="313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8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0D77-7C3C-4241-BEB8-E0232EABB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We’re innovative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B69A23-E24B-AD45-A6A3-CC5D544A6C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4570" y="365125"/>
            <a:ext cx="4856904" cy="640228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D698B-BC2C-EF4A-A061-D2F51BB603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62723"/>
            <a:ext cx="5181600" cy="38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08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CF9F-84F1-6249-A9F7-2048B1B41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Hemp: an example of innovation and Wisconsin as a growth leader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FFD28-4FA8-9946-906E-97C292C7B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Market development: grain, seed, CBD oil and fiber</a:t>
            </a:r>
          </a:p>
          <a:p>
            <a:r>
              <a:rPr lang="en-US" sz="1700"/>
              <a:t>DATCP registration/license update:</a:t>
            </a:r>
          </a:p>
          <a:p>
            <a:pPr lvl="1"/>
            <a:r>
              <a:rPr lang="en-US" sz="1700"/>
              <a:t>305 total hemp grower applications for a license and/or 2019 annual registration</a:t>
            </a:r>
          </a:p>
          <a:p>
            <a:pPr lvl="2"/>
            <a:r>
              <a:rPr lang="en-US" sz="1700"/>
              <a:t>248 are new applicants </a:t>
            </a:r>
          </a:p>
          <a:p>
            <a:pPr lvl="2"/>
            <a:r>
              <a:rPr lang="en-US" sz="1700"/>
              <a:t>57 are applying for a re-registration for the 2019 annual registration</a:t>
            </a:r>
          </a:p>
          <a:p>
            <a:pPr lvl="1"/>
            <a:r>
              <a:rPr lang="en-US" sz="1700"/>
              <a:t>191 total hemp processor applications for a license and/or 2019 annual registration</a:t>
            </a:r>
          </a:p>
          <a:p>
            <a:pPr lvl="2"/>
            <a:r>
              <a:rPr lang="en-US" sz="1700"/>
              <a:t>168 are new applicants </a:t>
            </a:r>
          </a:p>
          <a:p>
            <a:pPr lvl="2"/>
            <a:r>
              <a:rPr lang="en-US" sz="1700"/>
              <a:t>23 are applying for a re-registration for the 2019 annual registration</a:t>
            </a:r>
          </a:p>
          <a:p>
            <a:endParaRPr lang="en-US" sz="170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9D8246-9015-6D4B-B9FB-08E74B5730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8850" y="13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A2FE6-8323-3E4C-A977-E891F334D3EE}"/>
              </a:ext>
            </a:extLst>
          </p:cNvPr>
          <p:cNvSpPr txBox="1"/>
          <p:nvPr/>
        </p:nvSpPr>
        <p:spPr>
          <a:xfrm>
            <a:off x="7037291" y="6488668"/>
            <a:ext cx="1998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Photo: </a:t>
            </a:r>
            <a:r>
              <a:rPr lang="en-US" dirty="0" err="1"/>
              <a:t>ilfb.org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9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8237-D093-E94B-ACC2-8B0CC5D5D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Specialty crops are part of our rural glue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DE73EE3-0040-4148-AD0C-53552A59263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680449"/>
          <a:ext cx="10515600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7746">
                  <a:extLst>
                    <a:ext uri="{9D8B030D-6E8A-4147-A177-3AD203B41FA5}">
                      <a16:colId xmlns:a16="http://schemas.microsoft.com/office/drawing/2014/main" val="3692552474"/>
                    </a:ext>
                  </a:extLst>
                </a:gridCol>
                <a:gridCol w="1801273">
                  <a:extLst>
                    <a:ext uri="{9D8B030D-6E8A-4147-A177-3AD203B41FA5}">
                      <a16:colId xmlns:a16="http://schemas.microsoft.com/office/drawing/2014/main" val="3839086548"/>
                    </a:ext>
                  </a:extLst>
                </a:gridCol>
                <a:gridCol w="3137811">
                  <a:extLst>
                    <a:ext uri="{9D8B030D-6E8A-4147-A177-3AD203B41FA5}">
                      <a16:colId xmlns:a16="http://schemas.microsoft.com/office/drawing/2014/main" val="381716778"/>
                    </a:ext>
                  </a:extLst>
                </a:gridCol>
                <a:gridCol w="2018770">
                  <a:extLst>
                    <a:ext uri="{9D8B030D-6E8A-4147-A177-3AD203B41FA5}">
                      <a16:colId xmlns:a16="http://schemas.microsoft.com/office/drawing/2014/main" val="3427709342"/>
                    </a:ext>
                  </a:extLst>
                </a:gridCol>
              </a:tblGrid>
              <a:tr h="5360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u="sng" dirty="0">
                          <a:solidFill>
                            <a:schemeClr val="tx1"/>
                          </a:solidFill>
                          <a:effectLst/>
                        </a:rPr>
                        <a:t>2013-2015 Average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Industry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Revenue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($ million)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Economic Activity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($ million)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Jobs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6571442"/>
                  </a:ext>
                </a:extLst>
              </a:tr>
              <a:tr h="26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Specialty Crop Production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   $695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$1,059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7,567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16092"/>
                  </a:ext>
                </a:extLst>
              </a:tr>
              <a:tr h="26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Potatoes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$271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$413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2,922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31032776"/>
                  </a:ext>
                </a:extLst>
              </a:tr>
              <a:tr h="26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Vegetables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$228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$348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2,497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7617558"/>
                  </a:ext>
                </a:extLst>
              </a:tr>
              <a:tr h="26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Cranberries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$158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$241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1,735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979752"/>
                  </a:ext>
                </a:extLst>
              </a:tr>
              <a:tr h="26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Other Fruit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$38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$58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115244"/>
                  </a:ext>
                </a:extLst>
              </a:tr>
              <a:tr h="26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Specialty Crop Processing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$2,822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$4,781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16,981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506156"/>
                  </a:ext>
                </a:extLst>
              </a:tr>
              <a:tr h="2680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Impacts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$3,517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$5,835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24,538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85425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200" y="5496029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 $5.8 billion dollar industry generating almost 25,000 jobs from 700 million dollars of raw fruit and vegetable products</a:t>
            </a:r>
          </a:p>
        </p:txBody>
      </p:sp>
    </p:spTree>
    <p:extLst>
      <p:ext uri="{BB962C8B-B14F-4D97-AF65-F5344CB8AC3E}">
        <p14:creationId xmlns:p14="http://schemas.microsoft.com/office/powerpoint/2010/main" val="221091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E95310-FD66-FF4D-ADA6-BED086880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0"/>
            <a:ext cx="12191999" cy="8072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203027-08AD-3C43-93D6-5C466D76CDB5}"/>
              </a:ext>
            </a:extLst>
          </p:cNvPr>
          <p:cNvSpPr txBox="1"/>
          <p:nvPr/>
        </p:nvSpPr>
        <p:spPr>
          <a:xfrm>
            <a:off x="7523018" y="-153889"/>
            <a:ext cx="466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photos courtesy </a:t>
            </a:r>
            <a:r>
              <a:rPr lang="en-US" sz="1600" dirty="0" err="1"/>
              <a:t>Sevie</a:t>
            </a:r>
            <a:r>
              <a:rPr lang="en-US" sz="1600" dirty="0"/>
              <a:t> Kenyon, UW-Madison</a:t>
            </a:r>
          </a:p>
        </p:txBody>
      </p:sp>
    </p:spTree>
    <p:extLst>
      <p:ext uri="{BB962C8B-B14F-4D97-AF65-F5344CB8AC3E}">
        <p14:creationId xmlns:p14="http://schemas.microsoft.com/office/powerpoint/2010/main" val="288710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A69BF-0A69-B54D-B678-5CEC77FF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maximum is not the optimum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72F9-B2F3-DD4D-AF44-F6419DB6C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-Garrett Hardin, </a:t>
            </a:r>
            <a:r>
              <a:rPr lang="en-US" i="1" dirty="0"/>
              <a:t>The Tragedy of the Commons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impact of specialty crop industry in Wisconsin 2006-2008 versus 2013-2015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92505" y="1825625"/>
          <a:ext cx="5890661" cy="479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083166" y="1825625"/>
          <a:ext cx="5890661" cy="4796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36295" y="4389120"/>
            <a:ext cx="943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-3%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987" y="2529841"/>
            <a:ext cx="723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381" y="2422359"/>
            <a:ext cx="737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-8%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1450" y="4379495"/>
            <a:ext cx="96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-24%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9246" y="3193983"/>
            <a:ext cx="874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-32%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26291" y="2522366"/>
            <a:ext cx="85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-29%</a:t>
            </a:r>
          </a:p>
        </p:txBody>
      </p:sp>
    </p:spTree>
    <p:extLst>
      <p:ext uri="{BB962C8B-B14F-4D97-AF65-F5344CB8AC3E}">
        <p14:creationId xmlns:p14="http://schemas.microsoft.com/office/powerpoint/2010/main" val="340270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142BC-1B69-E24B-93EB-2704DB186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089" y="186482"/>
            <a:ext cx="10515600" cy="1325563"/>
          </a:xfrm>
        </p:spPr>
        <p:txBody>
          <a:bodyPr/>
          <a:lstStyle/>
          <a:p>
            <a:r>
              <a:rPr lang="en-US" dirty="0"/>
              <a:t>Prices continue to decline for almost all commodities, while production costs increase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2578FD-0943-8441-836D-EB08DB1BAE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723449"/>
              </p:ext>
            </p:extLst>
          </p:nvPr>
        </p:nvGraphicFramePr>
        <p:xfrm>
          <a:off x="683394" y="1396648"/>
          <a:ext cx="10780295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2663">
                  <a:extLst>
                    <a:ext uri="{9D8B030D-6E8A-4147-A177-3AD203B41FA5}">
                      <a16:colId xmlns:a16="http://schemas.microsoft.com/office/drawing/2014/main" val="3167113376"/>
                    </a:ext>
                  </a:extLst>
                </a:gridCol>
                <a:gridCol w="3593816">
                  <a:extLst>
                    <a:ext uri="{9D8B030D-6E8A-4147-A177-3AD203B41FA5}">
                      <a16:colId xmlns:a16="http://schemas.microsoft.com/office/drawing/2014/main" val="911562214"/>
                    </a:ext>
                  </a:extLst>
                </a:gridCol>
                <a:gridCol w="3593816">
                  <a:extLst>
                    <a:ext uri="{9D8B030D-6E8A-4147-A177-3AD203B41FA5}">
                      <a16:colId xmlns:a16="http://schemas.microsoft.com/office/drawing/2014/main" val="10544837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</a:rPr>
                        <a:t> Prices received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August 2017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August 2018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0661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Dry beans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$29.50/cwt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$26.30/cwt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97690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Carrots, fresh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$28.90/cwt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$25.80/cwt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038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Sweet corn, fresh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$26.80/cwt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$24.40/cwt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170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Cucumbers, fresh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$16.00/cwt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$17.80/cwt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2372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Onions, fresh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$13.60/cwt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$15.20/cwt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0143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Potatoes, fresh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$14.61/cwt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$11.20/cwt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7619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Apples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$0.426/</a:t>
                      </a:r>
                      <a:r>
                        <a:rPr lang="en-US" sz="2400" dirty="0" err="1">
                          <a:effectLst/>
                        </a:rPr>
                        <a:t>lb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$0.297/lb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4153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Strawberries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$84.70/cwt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$50.50/cwt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80587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Corn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$3.27/</a:t>
                      </a:r>
                      <a:r>
                        <a:rPr lang="en-US" sz="2400" dirty="0" err="1">
                          <a:effectLst/>
                        </a:rPr>
                        <a:t>bu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$3.36/bu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6299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Soybean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$9.24/bu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$8.59/bu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0247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Milk, all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$18.10/cwt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$15.90/cwt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123447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Prices paid Index for commodities and services, interest, taxes and farm wage rates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89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Index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105.7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108.7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213862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10582978" y="1822254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10590417" y="2201548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0590417" y="2548279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10590417" y="3624843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0583637" y="3978142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10582978" y="4355535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10582978" y="5093485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0577219" y="5446784"/>
            <a:ext cx="154004" cy="25988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10582761" y="2900195"/>
            <a:ext cx="169316" cy="29883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10578823" y="3242068"/>
            <a:ext cx="169316" cy="29883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10582761" y="4716092"/>
            <a:ext cx="169316" cy="298832"/>
          </a:xfrm>
          <a:prstGeom prst="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10583637" y="6132482"/>
            <a:ext cx="169316" cy="2988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48EDBA-F4D2-6D4B-9A78-0DC3DE0F4D90}"/>
              </a:ext>
            </a:extLst>
          </p:cNvPr>
          <p:cNvSpPr txBox="1"/>
          <p:nvPr/>
        </p:nvSpPr>
        <p:spPr>
          <a:xfrm>
            <a:off x="8878956" y="6517288"/>
            <a:ext cx="314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source: USDA-ERS</a:t>
            </a:r>
          </a:p>
        </p:txBody>
      </p:sp>
    </p:spTree>
    <p:extLst>
      <p:ext uri="{BB962C8B-B14F-4D97-AF65-F5344CB8AC3E}">
        <p14:creationId xmlns:p14="http://schemas.microsoft.com/office/powerpoint/2010/main" val="126203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853329DD-0EA7-324F-889D-22C8F414DA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" y="0"/>
            <a:ext cx="12758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9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30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Cranberry acres increased, prices dropped and in 2018 national volume control is implemented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FEB41-148E-CD46-BFFF-2BACED93B6BD}"/>
              </a:ext>
            </a:extLst>
          </p:cNvPr>
          <p:cNvSpPr txBox="1"/>
          <p:nvPr/>
        </p:nvSpPr>
        <p:spPr>
          <a:xfrm>
            <a:off x="2184057" y="3040418"/>
            <a:ext cx="2129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Harvested Acres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2ED492-78FE-BB49-81E1-79DEFD56517A}"/>
              </a:ext>
            </a:extLst>
          </p:cNvPr>
          <p:cNvSpPr txBox="1"/>
          <p:nvPr/>
        </p:nvSpPr>
        <p:spPr>
          <a:xfrm>
            <a:off x="7794505" y="3035144"/>
            <a:ext cx="2621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Farm Price $/barrel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F3B711-5C24-194C-9C98-2927E5AED4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342" y="1366424"/>
            <a:ext cx="2745316" cy="1945573"/>
          </a:xfrm>
          <a:prstGeom prst="rect">
            <a:avLst/>
          </a:prstGeom>
        </p:spPr>
      </p:pic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092792" y="3350497"/>
          <a:ext cx="5575885" cy="310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/>
          </p:nvPr>
        </p:nvGraphicFramePr>
        <p:xfrm>
          <a:off x="539016" y="3350497"/>
          <a:ext cx="5553776" cy="310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983893" y="1862379"/>
            <a:ext cx="3559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WI farm price: Down 39% since 2012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ADFB2F-E164-DA4C-B000-081B96874222}"/>
              </a:ext>
            </a:extLst>
          </p:cNvPr>
          <p:cNvSpPr txBox="1"/>
          <p:nvPr/>
        </p:nvSpPr>
        <p:spPr>
          <a:xfrm>
            <a:off x="8880734" y="6493319"/>
            <a:ext cx="314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source: USDA-NASS</a:t>
            </a:r>
          </a:p>
        </p:txBody>
      </p:sp>
    </p:spTree>
    <p:extLst>
      <p:ext uri="{BB962C8B-B14F-4D97-AF65-F5344CB8AC3E}">
        <p14:creationId xmlns:p14="http://schemas.microsoft.com/office/powerpoint/2010/main" val="3174746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Processing vegetables in Wisconsin</a:t>
            </a:r>
            <a:br>
              <a:rPr lang="en-US" dirty="0"/>
            </a:br>
            <a:r>
              <a:rPr lang="en-US" sz="3100" dirty="0"/>
              <a:t>(Sweet Corn, Snap Beans, Green Peas, Carrots, Cucumbers)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750808"/>
          <a:ext cx="4579683" cy="34499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98259">
                  <a:extLst>
                    <a:ext uri="{9D8B030D-6E8A-4147-A177-3AD203B41FA5}">
                      <a16:colId xmlns:a16="http://schemas.microsoft.com/office/drawing/2014/main" val="582183939"/>
                    </a:ext>
                  </a:extLst>
                </a:gridCol>
                <a:gridCol w="1219263">
                  <a:extLst>
                    <a:ext uri="{9D8B030D-6E8A-4147-A177-3AD203B41FA5}">
                      <a16:colId xmlns:a16="http://schemas.microsoft.com/office/drawing/2014/main" val="1996877084"/>
                    </a:ext>
                  </a:extLst>
                </a:gridCol>
                <a:gridCol w="1537017">
                  <a:extLst>
                    <a:ext uri="{9D8B030D-6E8A-4147-A177-3AD203B41FA5}">
                      <a16:colId xmlns:a16="http://schemas.microsoft.com/office/drawing/2014/main" val="1755105641"/>
                    </a:ext>
                  </a:extLst>
                </a:gridCol>
                <a:gridCol w="1025144">
                  <a:extLst>
                    <a:ext uri="{9D8B030D-6E8A-4147-A177-3AD203B41FA5}">
                      <a16:colId xmlns:a16="http://schemas.microsoft.com/office/drawing/2014/main" val="14110895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Planted</a:t>
                      </a:r>
                    </a:p>
                    <a:p>
                      <a:pPr algn="ctr"/>
                      <a:r>
                        <a:rPr lang="en-US" sz="2400" dirty="0"/>
                        <a:t>Acres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  <a:p>
                      <a:pPr algn="ctr"/>
                      <a:r>
                        <a:rPr lang="en-US" sz="2400" dirty="0"/>
                        <a:t>($ million)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  <a:endParaRPr lang="en-US" sz="2400" baseline="0" dirty="0"/>
                    </a:p>
                    <a:p>
                      <a:pPr algn="ctr"/>
                      <a:r>
                        <a:rPr lang="en-US" sz="2400" baseline="0" dirty="0"/>
                        <a:t>($/Ac)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599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625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198,700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096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66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$853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139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179,400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832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172,200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141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385452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4025" y="5566027"/>
            <a:ext cx="10789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Planted acres down 21% since peak in 2012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Crop value down 53% since peak in 2013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552902" y="1597677"/>
          <a:ext cx="6409113" cy="389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F50EAB3-04FE-0541-96DC-A9C885B58EA5}"/>
              </a:ext>
            </a:extLst>
          </p:cNvPr>
          <p:cNvSpPr txBox="1"/>
          <p:nvPr/>
        </p:nvSpPr>
        <p:spPr>
          <a:xfrm>
            <a:off x="8821250" y="6519446"/>
            <a:ext cx="314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source: USDA-NASS</a:t>
            </a:r>
          </a:p>
        </p:txBody>
      </p:sp>
    </p:spTree>
    <p:extLst>
      <p:ext uri="{BB962C8B-B14F-4D97-AF65-F5344CB8AC3E}">
        <p14:creationId xmlns:p14="http://schemas.microsoft.com/office/powerpoint/2010/main" val="1045394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03508"/>
          </a:xfrm>
        </p:spPr>
        <p:txBody>
          <a:bodyPr>
            <a:normAutofit fontScale="90000"/>
          </a:bodyPr>
          <a:lstStyle/>
          <a:p>
            <a:r>
              <a:rPr lang="en-US" dirty="0"/>
              <a:t>US per capita vegetable consumption has been declining since 1996 (total quantity) </a:t>
            </a:r>
            <a:br>
              <a:rPr lang="en-US" dirty="0"/>
            </a:br>
            <a:r>
              <a:rPr lang="en-US" sz="4000" dirty="0"/>
              <a:t>   – Decrease in last 10 years: </a:t>
            </a:r>
            <a:br>
              <a:rPr lang="en-US" sz="4000" dirty="0"/>
            </a:br>
            <a:r>
              <a:rPr lang="en-US" sz="4000" dirty="0"/>
              <a:t>        All 5%, Fresh 3%, Canned 8%, Frozen 10%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2385" y="2714323"/>
          <a:ext cx="11533692" cy="369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0A5FDC1-913D-3447-85DE-9C0F3ECAB671}"/>
              </a:ext>
            </a:extLst>
          </p:cNvPr>
          <p:cNvSpPr txBox="1"/>
          <p:nvPr/>
        </p:nvSpPr>
        <p:spPr>
          <a:xfrm>
            <a:off x="8878956" y="6519446"/>
            <a:ext cx="314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Data source: USDA-ERS</a:t>
            </a:r>
          </a:p>
        </p:txBody>
      </p:sp>
    </p:spTree>
    <p:extLst>
      <p:ext uri="{BB962C8B-B14F-4D97-AF65-F5344CB8AC3E}">
        <p14:creationId xmlns:p14="http://schemas.microsoft.com/office/powerpoint/2010/main" val="315481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764</Words>
  <Application>Microsoft Office PowerPoint</Application>
  <PresentationFormat>Widescreen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Specialty crops are part of our rural glue</vt:lpstr>
      <vt:lpstr>The maximum is not the optimum</vt:lpstr>
      <vt:lpstr>Economic impact of specialty crop industry in Wisconsin 2006-2008 versus 2013-2015</vt:lpstr>
      <vt:lpstr>Prices continue to decline for almost all commodities, while production costs increase</vt:lpstr>
      <vt:lpstr>PowerPoint Presentation</vt:lpstr>
      <vt:lpstr>Cranberry acres increased, prices dropped and in 2018 national volume control is implemented</vt:lpstr>
      <vt:lpstr>Processing vegetables in Wisconsin (Sweet Corn, Snap Beans, Green Peas, Carrots, Cucumbers)</vt:lpstr>
      <vt:lpstr>US per capita vegetable consumption has been declining since 1996 (total quantity)     – Decrease in last 10 years:          All 5%, Fresh 3%, Canned 8%, Frozen 10%</vt:lpstr>
      <vt:lpstr>Canned snap bean consumption per capita and price have declined significantly</vt:lpstr>
      <vt:lpstr>Meanwhile, yield per acre increases, more than making up for acreage decline</vt:lpstr>
      <vt:lpstr>WI Potatoes: an example of successful volume management?</vt:lpstr>
      <vt:lpstr>Consumers aren’t the only variability that presents risk and opportunities</vt:lpstr>
      <vt:lpstr>2018 Headline: cold, wet weather delays planting, shortens harvest time and affects crop quality</vt:lpstr>
      <vt:lpstr>Labor is becoming a major issue, everywhere</vt:lpstr>
      <vt:lpstr>Well, that’s depressing… what can we do about it?</vt:lpstr>
      <vt:lpstr>We have a transportation advantage</vt:lpstr>
      <vt:lpstr>We’re innovative</vt:lpstr>
      <vt:lpstr>Hemp: an example of innovation and Wisconsin as a growth leader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Beach, Jeremy</cp:lastModifiedBy>
  <cp:revision>6</cp:revision>
  <dcterms:created xsi:type="dcterms:W3CDTF">2019-01-11T17:26:10Z</dcterms:created>
  <dcterms:modified xsi:type="dcterms:W3CDTF">2019-01-22T16:43:04Z</dcterms:modified>
</cp:coreProperties>
</file>