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9" r:id="rId3"/>
    <p:sldId id="257" r:id="rId4"/>
    <p:sldId id="258" r:id="rId5"/>
    <p:sldId id="261" r:id="rId6"/>
    <p:sldId id="278" r:id="rId7"/>
    <p:sldId id="263" r:id="rId8"/>
    <p:sldId id="264" r:id="rId9"/>
    <p:sldId id="265" r:id="rId10"/>
    <p:sldId id="279" r:id="rId11"/>
    <p:sldId id="280" r:id="rId12"/>
    <p:sldId id="282" r:id="rId13"/>
    <p:sldId id="268" r:id="rId14"/>
    <p:sldId id="267" r:id="rId15"/>
    <p:sldId id="290" r:id="rId16"/>
    <p:sldId id="281" r:id="rId17"/>
    <p:sldId id="269" r:id="rId18"/>
    <p:sldId id="283" r:id="rId19"/>
    <p:sldId id="285" r:id="rId20"/>
    <p:sldId id="284" r:id="rId21"/>
    <p:sldId id="291" r:id="rId22"/>
    <p:sldId id="286" r:id="rId23"/>
    <p:sldId id="292" r:id="rId24"/>
    <p:sldId id="293" r:id="rId25"/>
    <p:sldId id="294" r:id="rId26"/>
    <p:sldId id="28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COMMERCIAL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</a:rPr>
              <a:t> MEAT &amp; POULTRY PRODUCTION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By Type of Meat, Annual</a:t>
            </a:r>
            <a:endParaRPr lang="en-US" sz="1800" b="0" dirty="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5937488447746848"/>
          <c:w val="0.90035727215132588"/>
          <c:h val="0.66200195926213479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Beef</c:v>
                </c:pt>
              </c:strCache>
            </c:strRef>
          </c:tx>
          <c:spPr>
            <a:solidFill>
              <a:srgbClr val="0070C0"/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24386</c:v>
                </c:pt>
                <c:pt idx="1">
                  <c:v>25222</c:v>
                </c:pt>
                <c:pt idx="2">
                  <c:v>25525</c:v>
                </c:pt>
                <c:pt idx="3">
                  <c:v>25490</c:v>
                </c:pt>
                <c:pt idx="4">
                  <c:v>25760</c:v>
                </c:pt>
                <c:pt idx="5">
                  <c:v>26493</c:v>
                </c:pt>
                <c:pt idx="6">
                  <c:v>26888</c:v>
                </c:pt>
                <c:pt idx="7">
                  <c:v>26212</c:v>
                </c:pt>
                <c:pt idx="8">
                  <c:v>27192</c:v>
                </c:pt>
                <c:pt idx="9">
                  <c:v>26339</c:v>
                </c:pt>
                <c:pt idx="10">
                  <c:v>24650</c:v>
                </c:pt>
                <c:pt idx="11">
                  <c:v>24786.799999999999</c:v>
                </c:pt>
                <c:pt idx="12">
                  <c:v>26256.300000000003</c:v>
                </c:pt>
                <c:pt idx="13">
                  <c:v>26523.200000000001</c:v>
                </c:pt>
                <c:pt idx="14">
                  <c:v>26657.200000000001</c:v>
                </c:pt>
                <c:pt idx="15">
                  <c:v>26055.600000000002</c:v>
                </c:pt>
                <c:pt idx="16">
                  <c:v>26388.6</c:v>
                </c:pt>
                <c:pt idx="17">
                  <c:v>26270.3</c:v>
                </c:pt>
                <c:pt idx="18">
                  <c:v>25988.899999999998</c:v>
                </c:pt>
                <c:pt idx="19">
                  <c:v>25790.3</c:v>
                </c:pt>
                <c:pt idx="20">
                  <c:v>24327.1</c:v>
                </c:pt>
                <c:pt idx="21">
                  <c:v>23760.399999999998</c:v>
                </c:pt>
                <c:pt idx="22">
                  <c:v>25287.9</c:v>
                </c:pt>
                <c:pt idx="23">
                  <c:v>26241.1</c:v>
                </c:pt>
                <c:pt idx="24">
                  <c:v>27516.1</c:v>
                </c:pt>
                <c:pt idx="25">
                  <c:v>28055.9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5C-419C-A123-F1CCE807F7F1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Pork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</c:numCache>
            </c:num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17696</c:v>
                </c:pt>
                <c:pt idx="1">
                  <c:v>17849</c:v>
                </c:pt>
                <c:pt idx="2">
                  <c:v>17118</c:v>
                </c:pt>
                <c:pt idx="3">
                  <c:v>17274</c:v>
                </c:pt>
                <c:pt idx="4">
                  <c:v>19010</c:v>
                </c:pt>
                <c:pt idx="5">
                  <c:v>19308</c:v>
                </c:pt>
                <c:pt idx="6">
                  <c:v>18952</c:v>
                </c:pt>
                <c:pt idx="7">
                  <c:v>19162</c:v>
                </c:pt>
                <c:pt idx="8">
                  <c:v>19685</c:v>
                </c:pt>
                <c:pt idx="9">
                  <c:v>19966</c:v>
                </c:pt>
                <c:pt idx="10">
                  <c:v>20529</c:v>
                </c:pt>
                <c:pt idx="11">
                  <c:v>20704.3</c:v>
                </c:pt>
                <c:pt idx="12">
                  <c:v>21073.5</c:v>
                </c:pt>
                <c:pt idx="13">
                  <c:v>21962.1</c:v>
                </c:pt>
                <c:pt idx="14">
                  <c:v>23366.600000000002</c:v>
                </c:pt>
                <c:pt idx="15">
                  <c:v>23020</c:v>
                </c:pt>
                <c:pt idx="16">
                  <c:v>22455.5</c:v>
                </c:pt>
                <c:pt idx="17">
                  <c:v>22775.3</c:v>
                </c:pt>
                <c:pt idx="18">
                  <c:v>23267.9</c:v>
                </c:pt>
                <c:pt idx="19">
                  <c:v>23202.7</c:v>
                </c:pt>
                <c:pt idx="20">
                  <c:v>22858</c:v>
                </c:pt>
                <c:pt idx="21">
                  <c:v>24516.799999999999</c:v>
                </c:pt>
                <c:pt idx="22">
                  <c:v>24956.600000000002</c:v>
                </c:pt>
                <c:pt idx="23">
                  <c:v>25591.5</c:v>
                </c:pt>
                <c:pt idx="24">
                  <c:v>26544.600000000002</c:v>
                </c:pt>
                <c:pt idx="25">
                  <c:v>27150.1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5C-419C-A123-F1CCE807F7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Lamb &amp; Veal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</c:numCache>
            </c:numRef>
          </c:cat>
          <c:val>
            <c:numRef>
              <c:f>Sheet1!$D$2:$D$27</c:f>
              <c:numCache>
                <c:formatCode>General</c:formatCode>
                <c:ptCount val="26"/>
                <c:pt idx="0">
                  <c:v>601</c:v>
                </c:pt>
                <c:pt idx="1">
                  <c:v>604</c:v>
                </c:pt>
                <c:pt idx="2">
                  <c:v>646</c:v>
                </c:pt>
                <c:pt idx="3">
                  <c:v>593.5</c:v>
                </c:pt>
                <c:pt idx="4">
                  <c:v>513</c:v>
                </c:pt>
                <c:pt idx="5">
                  <c:v>483</c:v>
                </c:pt>
                <c:pt idx="6">
                  <c:v>459</c:v>
                </c:pt>
                <c:pt idx="7">
                  <c:v>431.79999999999995</c:v>
                </c:pt>
                <c:pt idx="8">
                  <c:v>426.70000000000005</c:v>
                </c:pt>
                <c:pt idx="9">
                  <c:v>404.80000000000007</c:v>
                </c:pt>
                <c:pt idx="10">
                  <c:v>374.5</c:v>
                </c:pt>
                <c:pt idx="11">
                  <c:v>356.4</c:v>
                </c:pt>
                <c:pt idx="12">
                  <c:v>345.1</c:v>
                </c:pt>
                <c:pt idx="13">
                  <c:v>334.6</c:v>
                </c:pt>
                <c:pt idx="14">
                  <c:v>331.79999999999995</c:v>
                </c:pt>
                <c:pt idx="15">
                  <c:v>322.10000000000002</c:v>
                </c:pt>
                <c:pt idx="16">
                  <c:v>310.8</c:v>
                </c:pt>
                <c:pt idx="17">
                  <c:v>289.60000000000002</c:v>
                </c:pt>
                <c:pt idx="18">
                  <c:v>285.90000000000003</c:v>
                </c:pt>
                <c:pt idx="19">
                  <c:v>278.3</c:v>
                </c:pt>
                <c:pt idx="20">
                  <c:v>261</c:v>
                </c:pt>
                <c:pt idx="21">
                  <c:v>243.2</c:v>
                </c:pt>
                <c:pt idx="22">
                  <c:v>236.53999999999996</c:v>
                </c:pt>
                <c:pt idx="23">
                  <c:v>229.9</c:v>
                </c:pt>
                <c:pt idx="24">
                  <c:v>238.60000000000002</c:v>
                </c:pt>
                <c:pt idx="25">
                  <c:v>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5C-419C-A123-F1CCE807F7F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Chicken</c:v>
                </c:pt>
              </c:strCache>
            </c:strRef>
          </c:tx>
          <c:spPr>
            <a:solidFill>
              <a:srgbClr val="4F81BD">
                <a:lumMod val="40000"/>
                <a:lumOff val="60000"/>
              </a:srgbClr>
            </a:solidFill>
            <a:ln>
              <a:solidFill>
                <a:prstClr val="black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</c:numCache>
            </c:numRef>
          </c:cat>
          <c:val>
            <c:numRef>
              <c:f>Sheet1!$E$2:$E$27</c:f>
              <c:numCache>
                <c:formatCode>General</c:formatCode>
                <c:ptCount val="26"/>
                <c:pt idx="0">
                  <c:v>24177.600000000002</c:v>
                </c:pt>
                <c:pt idx="1">
                  <c:v>25327.300000000003</c:v>
                </c:pt>
                <c:pt idx="2">
                  <c:v>26613.100000000002</c:v>
                </c:pt>
                <c:pt idx="3">
                  <c:v>27551.8</c:v>
                </c:pt>
                <c:pt idx="4">
                  <c:v>28137.373869999999</c:v>
                </c:pt>
                <c:pt idx="5">
                  <c:v>30022.038640000002</c:v>
                </c:pt>
                <c:pt idx="6">
                  <c:v>30739.911219999998</c:v>
                </c:pt>
                <c:pt idx="7">
                  <c:v>31452.690139999999</c:v>
                </c:pt>
                <c:pt idx="8">
                  <c:v>32441.278570000002</c:v>
                </c:pt>
                <c:pt idx="9">
                  <c:v>32900.781390000004</c:v>
                </c:pt>
                <c:pt idx="10">
                  <c:v>34202.517529999997</c:v>
                </c:pt>
                <c:pt idx="11">
                  <c:v>35502.275890000004</c:v>
                </c:pt>
                <c:pt idx="12">
                  <c:v>35623.848640000004</c:v>
                </c:pt>
                <c:pt idx="13">
                  <c:v>36269.700860000004</c:v>
                </c:pt>
                <c:pt idx="14">
                  <c:v>37070.031430000003</c:v>
                </c:pt>
                <c:pt idx="15">
                  <c:v>35629.839669999994</c:v>
                </c:pt>
                <c:pt idx="16">
                  <c:v>37018.360220000002</c:v>
                </c:pt>
                <c:pt idx="17">
                  <c:v>37325.108640000006</c:v>
                </c:pt>
                <c:pt idx="18">
                  <c:v>37159.058499999999</c:v>
                </c:pt>
                <c:pt idx="19">
                  <c:v>37948.089849999997</c:v>
                </c:pt>
                <c:pt idx="20">
                  <c:v>38673.126920000002</c:v>
                </c:pt>
                <c:pt idx="21">
                  <c:v>40141.656190000002</c:v>
                </c:pt>
                <c:pt idx="22">
                  <c:v>40808.59246</c:v>
                </c:pt>
                <c:pt idx="23">
                  <c:v>41680.103190000002</c:v>
                </c:pt>
                <c:pt idx="24">
                  <c:v>42432.259299999998</c:v>
                </c:pt>
                <c:pt idx="25">
                  <c:v>43421.559300000001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5C-419C-A123-F1CCE807F7F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Turkey</c:v>
                </c:pt>
              </c:strCache>
            </c:strRef>
          </c:tx>
          <c:spPr>
            <a:solidFill>
              <a:srgbClr val="9BBB59">
                <a:lumMod val="75000"/>
              </a:srgbClr>
            </a:solidFill>
            <a:ln>
              <a:solidFill>
                <a:prstClr val="black"/>
              </a:solidFill>
            </a:ln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</c:numCache>
            </c:numRef>
          </c:cat>
          <c:val>
            <c:numRef>
              <c:f>Sheet1!$F$2:$F$27</c:f>
              <c:numCache>
                <c:formatCode>General</c:formatCode>
                <c:ptCount val="26"/>
                <c:pt idx="0">
                  <c:v>4939.2000000000007</c:v>
                </c:pt>
                <c:pt idx="1">
                  <c:v>5068.8</c:v>
                </c:pt>
                <c:pt idx="2">
                  <c:v>5400.6</c:v>
                </c:pt>
                <c:pt idx="3">
                  <c:v>5411.9</c:v>
                </c:pt>
                <c:pt idx="4">
                  <c:v>5215.1363800000008</c:v>
                </c:pt>
                <c:pt idx="5">
                  <c:v>5228.6060799999996</c:v>
                </c:pt>
                <c:pt idx="6">
                  <c:v>5334.0129100000004</c:v>
                </c:pt>
                <c:pt idx="7">
                  <c:v>5489.4965999999995</c:v>
                </c:pt>
                <c:pt idx="8">
                  <c:v>5638.4349000000002</c:v>
                </c:pt>
                <c:pt idx="9">
                  <c:v>5576.9448000000002</c:v>
                </c:pt>
                <c:pt idx="10">
                  <c:v>5382.9992999999995</c:v>
                </c:pt>
                <c:pt idx="11">
                  <c:v>5432.6453999999994</c:v>
                </c:pt>
                <c:pt idx="12">
                  <c:v>5607.8379000000004</c:v>
                </c:pt>
                <c:pt idx="13">
                  <c:v>5873.4395999999997</c:v>
                </c:pt>
                <c:pt idx="14">
                  <c:v>6165.9863999999989</c:v>
                </c:pt>
                <c:pt idx="15">
                  <c:v>5589.7757999999994</c:v>
                </c:pt>
                <c:pt idx="16">
                  <c:v>5570.9241000000002</c:v>
                </c:pt>
                <c:pt idx="17">
                  <c:v>5715.1248000000005</c:v>
                </c:pt>
                <c:pt idx="18">
                  <c:v>5889.7251000000006</c:v>
                </c:pt>
                <c:pt idx="19">
                  <c:v>5730.1272000000008</c:v>
                </c:pt>
                <c:pt idx="20">
                  <c:v>5680.8759</c:v>
                </c:pt>
                <c:pt idx="21">
                  <c:v>5553.4542000000001</c:v>
                </c:pt>
                <c:pt idx="22">
                  <c:v>5903.4444000000003</c:v>
                </c:pt>
                <c:pt idx="23">
                  <c:v>5882.8160999999991</c:v>
                </c:pt>
                <c:pt idx="24">
                  <c:v>5766.0540000000001</c:v>
                </c:pt>
                <c:pt idx="25">
                  <c:v>5850.9359999999997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5C-419C-A123-F1CCE807F7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9463424"/>
        <c:axId val="109464960"/>
      </c:barChart>
      <c:catAx>
        <c:axId val="109463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09464960"/>
        <c:crossesAt val="-2.0000000000000001E+246"/>
        <c:auto val="1"/>
        <c:lblAlgn val="ctr"/>
        <c:lblOffset val="100"/>
        <c:tickLblSkip val="2"/>
        <c:noMultiLvlLbl val="0"/>
      </c:catAx>
      <c:valAx>
        <c:axId val="109464960"/>
        <c:scaling>
          <c:orientation val="minMax"/>
          <c:max val="110000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 err="1" smtClean="0"/>
                  <a:t>Bil</a:t>
                </a:r>
                <a:r>
                  <a:rPr lang="en-US" b="0" dirty="0" smtClean="0"/>
                  <a:t>. Pounds</a:t>
                </a:r>
              </a:p>
            </c:rich>
          </c:tx>
          <c:layout>
            <c:manualLayout>
              <c:xMode val="edge"/>
              <c:yMode val="edge"/>
              <c:x val="2.8620305116862292E-3"/>
              <c:y val="9.1717092599676808E-2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09463424"/>
        <c:crosses val="autoZero"/>
        <c:crossBetween val="between"/>
        <c:dispUnits>
          <c:builtInUnit val="thousands"/>
          <c:dispUnitsLbl>
            <c:layout/>
          </c:dispUnitsLbl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>
        <c:manualLayout>
          <c:xMode val="edge"/>
          <c:yMode val="edge"/>
          <c:x val="0.17827461761245361"/>
          <c:y val="0.88555118110236219"/>
          <c:w val="0.62908294868313874"/>
          <c:h val="6.515304424975047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502F4-DE31-4CA9-A946-A1AFDDFC826B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20EC6-89B9-417C-A18C-C750B994C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91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20EC6-89B9-417C-A18C-C750B994CD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772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20EC6-89B9-417C-A18C-C750B994CD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206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20EC6-89B9-417C-A18C-C750B994CD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315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20EC6-89B9-417C-A18C-C750B994CD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567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20EC6-89B9-417C-A18C-C750B994CDA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814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20EC6-89B9-417C-A18C-C750B994CDA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867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20EC6-89B9-417C-A18C-C750B994CDA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300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20EC6-89B9-417C-A18C-C750B994CDA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594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20EC6-89B9-417C-A18C-C750B994CDA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358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20EC6-89B9-417C-A18C-C750B994CDA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015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20EC6-89B9-417C-A18C-C750B994CDA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73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20EC6-89B9-417C-A18C-C750B994CD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560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20EC6-89B9-417C-A18C-C750B994CDA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525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20EC6-89B9-417C-A18C-C750B994CDA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314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20EC6-89B9-417C-A18C-C750B994CDA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178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20EC6-89B9-417C-A18C-C750B994CDA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31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20EC6-89B9-417C-A18C-C750B994CDA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07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20EC6-89B9-417C-A18C-C750B994CDA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16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20EC6-89B9-417C-A18C-C750B994CD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522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20EC6-89B9-417C-A18C-C750B994CD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50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20EC6-89B9-417C-A18C-C750B994CD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80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20EC6-89B9-417C-A18C-C750B994CD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80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20EC6-89B9-417C-A18C-C750B994CD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15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20EC6-89B9-417C-A18C-C750B994CD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44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20EC6-89B9-417C-A18C-C750B994CD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26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F0CD-3A57-415A-8939-60B871558372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194A-442C-4C3E-B5B7-E0598F335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4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F0CD-3A57-415A-8939-60B871558372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194A-442C-4C3E-B5B7-E0598F335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0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F0CD-3A57-415A-8939-60B871558372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194A-442C-4C3E-B5B7-E0598F335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4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F0CD-3A57-415A-8939-60B871558372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194A-442C-4C3E-B5B7-E0598F335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83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F0CD-3A57-415A-8939-60B871558372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194A-442C-4C3E-B5B7-E0598F335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F0CD-3A57-415A-8939-60B871558372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194A-442C-4C3E-B5B7-E0598F335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47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F0CD-3A57-415A-8939-60B871558372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194A-442C-4C3E-B5B7-E0598F335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53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F0CD-3A57-415A-8939-60B871558372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194A-442C-4C3E-B5B7-E0598F335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5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F0CD-3A57-415A-8939-60B871558372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194A-442C-4C3E-B5B7-E0598F335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1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F0CD-3A57-415A-8939-60B871558372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194A-442C-4C3E-B5B7-E0598F335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6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F0CD-3A57-415A-8939-60B871558372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194A-442C-4C3E-B5B7-E0598F335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5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BF0CD-3A57-415A-8939-60B871558372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6194A-442C-4C3E-B5B7-E0598F335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2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5667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Livestock and Grains Situation and Outlook</a:t>
            </a:r>
            <a:br>
              <a:rPr lang="en-US" dirty="0" smtClean="0"/>
            </a:br>
            <a:r>
              <a:rPr lang="en-US" sz="2500" dirty="0" smtClean="0"/>
              <a:t>January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Brenda L. Boetel</a:t>
            </a:r>
          </a:p>
          <a:p>
            <a:r>
              <a:rPr lang="en-US" altLang="en-US" dirty="0" smtClean="0"/>
              <a:t>UW-River Falls</a:t>
            </a:r>
          </a:p>
          <a:p>
            <a:r>
              <a:rPr lang="en-US" altLang="en-US" dirty="0" smtClean="0"/>
              <a:t>Extension Commodity Marketing Specialist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56" y="6041581"/>
            <a:ext cx="29241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xlogobk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760" y="5941568"/>
            <a:ext cx="2524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273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457207"/>
              </p:ext>
            </p:extLst>
          </p:nvPr>
        </p:nvGraphicFramePr>
        <p:xfrm>
          <a:off x="1197863" y="1249553"/>
          <a:ext cx="9774936" cy="4482465"/>
        </p:xfrm>
        <a:graphic>
          <a:graphicData uri="http://schemas.openxmlformats.org/drawingml/2006/table">
            <a:tbl>
              <a:tblPr/>
              <a:tblGrid>
                <a:gridCol w="1056750">
                  <a:extLst>
                    <a:ext uri="{9D8B030D-6E8A-4147-A177-3AD203B41FA5}">
                      <a16:colId xmlns:a16="http://schemas.microsoft.com/office/drawing/2014/main" val="3787395078"/>
                    </a:ext>
                  </a:extLst>
                </a:gridCol>
                <a:gridCol w="1073685">
                  <a:extLst>
                    <a:ext uri="{9D8B030D-6E8A-4147-A177-3AD203B41FA5}">
                      <a16:colId xmlns:a16="http://schemas.microsoft.com/office/drawing/2014/main" val="2962153754"/>
                    </a:ext>
                  </a:extLst>
                </a:gridCol>
                <a:gridCol w="1169650">
                  <a:extLst>
                    <a:ext uri="{9D8B030D-6E8A-4147-A177-3AD203B41FA5}">
                      <a16:colId xmlns:a16="http://schemas.microsoft.com/office/drawing/2014/main" val="3065377301"/>
                    </a:ext>
                  </a:extLst>
                </a:gridCol>
                <a:gridCol w="2117504">
                  <a:extLst>
                    <a:ext uri="{9D8B030D-6E8A-4147-A177-3AD203B41FA5}">
                      <a16:colId xmlns:a16="http://schemas.microsoft.com/office/drawing/2014/main" val="3545361810"/>
                    </a:ext>
                  </a:extLst>
                </a:gridCol>
                <a:gridCol w="2094631">
                  <a:extLst>
                    <a:ext uri="{9D8B030D-6E8A-4147-A177-3AD203B41FA5}">
                      <a16:colId xmlns:a16="http://schemas.microsoft.com/office/drawing/2014/main" val="149047425"/>
                    </a:ext>
                  </a:extLst>
                </a:gridCol>
                <a:gridCol w="2262716">
                  <a:extLst>
                    <a:ext uri="{9D8B030D-6E8A-4147-A177-3AD203B41FA5}">
                      <a16:colId xmlns:a16="http://schemas.microsoft.com/office/drawing/2014/main" val="1573775541"/>
                    </a:ext>
                  </a:extLst>
                </a:gridCol>
              </a:tblGrid>
              <a:tr h="321469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Prod.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Price Direction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445507"/>
                  </a:ext>
                </a:extLst>
              </a:tr>
              <a:tr h="321469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Broilers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Down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537213"/>
                  </a:ext>
                </a:extLst>
              </a:tr>
              <a:tr h="321469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Turkey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Down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03529"/>
                  </a:ext>
                </a:extLst>
              </a:tr>
              <a:tr h="32146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Hog prices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568907"/>
                  </a:ext>
                </a:extLst>
              </a:tr>
              <a:tr h="3214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Q1 - down 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436966"/>
                  </a:ext>
                </a:extLst>
              </a:tr>
              <a:tr h="3214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Q2 - up 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661823"/>
                  </a:ext>
                </a:extLst>
              </a:tr>
              <a:tr h="3214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Q3 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down</a:t>
                      </a:r>
                      <a:r>
                        <a:rPr lang="en-US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3.6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609178"/>
                  </a:ext>
                </a:extLst>
              </a:tr>
              <a:tr h="3214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Q4 - 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down 5.6%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010858"/>
                  </a:ext>
                </a:extLst>
              </a:tr>
              <a:tr h="32146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Beef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Finished cattle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Yearlings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Calves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2618837"/>
                  </a:ext>
                </a:extLst>
              </a:tr>
              <a:tr h="3214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Q1 - down 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 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up</a:t>
                      </a:r>
                      <a:r>
                        <a:rPr lang="en-US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13.6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 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up</a:t>
                      </a:r>
                      <a:r>
                        <a:rPr lang="en-US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5.4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5166786"/>
                  </a:ext>
                </a:extLst>
              </a:tr>
              <a:tr h="3214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Q2 - down 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Q2 - down 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 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down</a:t>
                      </a:r>
                      <a:r>
                        <a:rPr lang="en-US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906336"/>
                  </a:ext>
                </a:extLst>
              </a:tr>
              <a:tr h="3214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Q3 - down 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Q3 - down 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Q3 - down 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019173"/>
                  </a:ext>
                </a:extLst>
              </a:tr>
              <a:tr h="3214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Q4 - up 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Q4 - down 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 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down</a:t>
                      </a:r>
                      <a:r>
                        <a:rPr lang="en-US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10.9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488389"/>
                  </a:ext>
                </a:extLst>
              </a:tr>
            </a:tbl>
          </a:graphicData>
        </a:graphic>
      </p:graphicFrame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8288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2018 Prices</a:t>
            </a:r>
            <a:endParaRPr lang="en-US" altLang="en-US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92" y="6217687"/>
            <a:ext cx="2148839" cy="54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xlogobk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175" y="6198067"/>
            <a:ext cx="1751710" cy="5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965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Soybeans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56" y="6041581"/>
            <a:ext cx="29241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xlogobk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760" y="5941568"/>
            <a:ext cx="2524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161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Soybeans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92" y="6217687"/>
            <a:ext cx="2148839" cy="54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xlogobk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175" y="6198067"/>
            <a:ext cx="1751710" cy="5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331" y="0"/>
            <a:ext cx="7410069" cy="5306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2928430" y="530656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World production at 12.823 billion bushels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 production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4.392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Brazil production - 4.041 BB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Argentina production – 2.058 BB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769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28650" y="1406271"/>
            <a:ext cx="8561070" cy="290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2017/18 global demand is strong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 Crush is up 2.5 MB from last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 (projected up 10 MB for MY)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Soybean Oil stocks are down 2% from October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8288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Bullish Factors</a:t>
            </a:r>
            <a:endParaRPr lang="en-US" altLang="en-US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92" y="6217687"/>
            <a:ext cx="2148839" cy="54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xlogobk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175" y="6198067"/>
            <a:ext cx="1751710" cy="5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163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295400"/>
            <a:ext cx="103540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Despite strong crush – meal and oil output is lower indicating lower quality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Brazilian growing conditions have been good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Brazilian consultants raise crop estimate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 share of Chinese market has dropped to 30%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USDA will likely revise projections lower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China tightens import specifications on soybeans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up to 1% FM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 #2 soybeans allow 2% FM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18288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Bearish Factors</a:t>
            </a:r>
            <a:endParaRPr lang="en-US" altLang="en-US" dirty="0"/>
          </a:p>
        </p:txBody>
      </p:sp>
      <p:pic>
        <p:nvPicPr>
          <p:cNvPr id="8" name="Picture 7" descr="xlogobk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175" y="6198067"/>
            <a:ext cx="1751710" cy="5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92" y="6217687"/>
            <a:ext cx="2148839" cy="54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022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5153" y="1632812"/>
            <a:ext cx="6002863" cy="43565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92576" y="228600"/>
            <a:ext cx="6314256" cy="3118103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92" y="6217687"/>
            <a:ext cx="2148839" cy="54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xlogobk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175" y="6198067"/>
            <a:ext cx="1751710" cy="5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5669280" y="54957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Commitments are down 15% to date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Exports to China are down 26% to date</a:t>
            </a:r>
          </a:p>
          <a:p>
            <a:endParaRPr lang="en-US" altLang="en-US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118492" y="412390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USDA Projections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Brazil will be up 6.9%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 down 0.5%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54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92" y="6217687"/>
            <a:ext cx="2148839" cy="54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xlogobk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175" y="6198067"/>
            <a:ext cx="1751710" cy="5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800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xlogobk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175" y="6198067"/>
            <a:ext cx="1751710" cy="5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92" y="6217687"/>
            <a:ext cx="2148839" cy="54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1855" y="1225296"/>
            <a:ext cx="7223489" cy="4341779"/>
          </a:xfrm>
          <a:prstGeom prst="rect">
            <a:avLst/>
          </a:prstGeom>
        </p:spPr>
      </p:pic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18288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US Corn Supply</a:t>
            </a:r>
            <a:endParaRPr lang="en-US" altLang="en-US" dirty="0"/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8350494" y="862584"/>
            <a:ext cx="240969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Total Supply = </a:t>
            </a:r>
            <a:r>
              <a:rPr lang="en-US" altLang="en-US" sz="1800" dirty="0" smtClean="0">
                <a:latin typeface="Arial" panose="020B0604020202020204" pitchFamily="34" charset="0"/>
              </a:rPr>
              <a:t>16,947</a:t>
            </a:r>
            <a:endParaRPr lang="en-US" altLang="en-US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659920" y="5750004"/>
            <a:ext cx="631775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Decreased corn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acreage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planted/harvested of 3.8 M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Supply is stable YoY but demand is down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Carryover will increase 6.8%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43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xlogobk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175" y="6198067"/>
            <a:ext cx="1751710" cy="5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92" y="6217687"/>
            <a:ext cx="2148839" cy="54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025" y="106407"/>
            <a:ext cx="7254616" cy="5270055"/>
          </a:xfrm>
          <a:prstGeom prst="rect">
            <a:avLst/>
          </a:prstGeom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614200" y="5557980"/>
            <a:ext cx="3340979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 and Residual stable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Ethanol down 1.4%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Exports down 13.5%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95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xlogobk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175" y="6198067"/>
            <a:ext cx="1751710" cy="5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92" y="6217687"/>
            <a:ext cx="2148839" cy="54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500634" y="1228344"/>
            <a:ext cx="10885932" cy="45275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 first 3 months of MY, on pace to have 5.550 BB, up 25 MB than USDA projection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decreased 58,000 bpd in December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time below last year since Aug 4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 exported 93.6 million gallons in October, up 7.2 million gallons (8.3%) from September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Down 24.3% YoY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Exports decreasing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Shipments to Brazil lower after 20% tariff implemented and China implemented 30% tariff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8288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US Ethanol Production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85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Livestock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92" y="6217687"/>
            <a:ext cx="2148839" cy="54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xlogobk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175" y="6198067"/>
            <a:ext cx="1751710" cy="5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741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xlogobk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175" y="6198067"/>
            <a:ext cx="1751710" cy="5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92" y="6217687"/>
            <a:ext cx="2148839" cy="54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062" y="1024128"/>
            <a:ext cx="6616792" cy="402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2395347" y="517245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2017/18 MY  - commitments down 23%, outstanding sales down 15%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Mexico commitments down 2.6%, outstanding sales down 15%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Korea commitments down 60%, outstanding sales down 25%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Japan commitments down 14.5%, outstanding sales up 10%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alt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8288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US Corn Exports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1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1898904" y="2952753"/>
            <a:ext cx="7886700" cy="1325562"/>
          </a:xfrm>
        </p:spPr>
        <p:txBody>
          <a:bodyPr>
            <a:normAutofit/>
          </a:bodyPr>
          <a:lstStyle/>
          <a:p>
            <a:r>
              <a:rPr lang="en-US" altLang="en-US" sz="5000" dirty="0" smtClean="0"/>
              <a:t>Bearish Factors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2034509" y="4194049"/>
            <a:ext cx="7886700" cy="4351337"/>
          </a:xfrm>
        </p:spPr>
        <p:txBody>
          <a:bodyPr/>
          <a:lstStyle/>
          <a:p>
            <a:pPr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Dry weather in Argentina and persistent La Nina effects</a:t>
            </a:r>
          </a:p>
          <a:p>
            <a:pPr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Strong demand is already factored into price</a:t>
            </a:r>
          </a:p>
          <a:p>
            <a:pPr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Weaker exports</a:t>
            </a:r>
          </a:p>
          <a:p>
            <a:pPr marL="0" indent="0">
              <a:buNone/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D1E4BA-8A81-4583-A177-F6A0FC2180C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8917" name="Title 1"/>
          <p:cNvSpPr txBox="1">
            <a:spLocks/>
          </p:cNvSpPr>
          <p:nvPr/>
        </p:nvSpPr>
        <p:spPr bwMode="auto">
          <a:xfrm>
            <a:off x="1992313" y="1365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5000" dirty="0">
                <a:latin typeface="Calibri Light" panose="020F0302020204030204" pitchFamily="34" charset="0"/>
              </a:rPr>
              <a:t>Bullish Factors</a:t>
            </a:r>
          </a:p>
        </p:txBody>
      </p:sp>
      <p:sp>
        <p:nvSpPr>
          <p:cNvPr id="38918" name="Content Placeholder 2"/>
          <p:cNvSpPr txBox="1">
            <a:spLocks/>
          </p:cNvSpPr>
          <p:nvPr/>
        </p:nvSpPr>
        <p:spPr bwMode="auto">
          <a:xfrm>
            <a:off x="2170113" y="1331913"/>
            <a:ext cx="7886700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cattle on feed</a:t>
            </a:r>
          </a:p>
          <a:p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Slightly lower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acres for 17/18 MY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92" y="6217687"/>
            <a:ext cx="2148839" cy="54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xlogobk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175" y="6198067"/>
            <a:ext cx="1751710" cy="5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664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xlogobk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175" y="6198067"/>
            <a:ext cx="1751710" cy="5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92" y="6217687"/>
            <a:ext cx="2148839" cy="54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228600" y="1495425"/>
            <a:ext cx="11521440" cy="4524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Supply/demand concerns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alt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crops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alt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Corn markets have adjusted downward to absorb supplies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Soybean market is still overpriced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alt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Limited upside potential for price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make a move up need bullish news, but to continue down need no new news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8288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Thoughts for 2018 and beyond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24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xlogobk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175" y="6198067"/>
            <a:ext cx="1751710" cy="5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92" y="6217687"/>
            <a:ext cx="2148839" cy="54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8288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Where will prices go for 2018?</a:t>
            </a:r>
            <a:endParaRPr lang="en-US" altLang="en-US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1481138"/>
            <a:ext cx="11271504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alt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Corn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Dependent on acreage and mother nature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en-US" alt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Likely see a decrease in acreage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Trend yield of 172.1 </a:t>
            </a:r>
            <a:r>
              <a:rPr lang="en-US" alt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/acre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Harvested acres of 82.5 M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14.3 BB production +  2.477 BB carryover + 40 MB imports = 16.794 BB supply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Maintain current demand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Stocks to use = 15.3% - current is 17.1%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Cash prices would be similar to 2017 harvest price and potentially $0.10 higher</a:t>
            </a:r>
          </a:p>
          <a:p>
            <a:pPr lvl="1"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327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xlogobk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175" y="6198067"/>
            <a:ext cx="1751710" cy="5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92" y="6217687"/>
            <a:ext cx="2148839" cy="54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8288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Where will prices go for 2018?</a:t>
            </a:r>
            <a:endParaRPr lang="en-US" altLang="en-US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1481138"/>
            <a:ext cx="11271504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alt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Soybean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Likely see an increase in acreage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Trend yield of 47.6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Harvested acres of 90.2 M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14.3 BB production +  2.477 BB carryover + 40 MB imports = 16.794 BB supply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Maintain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demand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Stocks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use = 14.6%, current is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11%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Cash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prices could be as low as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$8.46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harvest</a:t>
            </a:r>
          </a:p>
          <a:p>
            <a:pPr>
              <a:defRPr/>
            </a:pPr>
            <a:endParaRPr lang="en-US" alt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58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xlogobk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175" y="6198067"/>
            <a:ext cx="1751710" cy="5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92" y="6217687"/>
            <a:ext cx="2148839" cy="54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8288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Things to watch in 2018</a:t>
            </a:r>
            <a:endParaRPr lang="en-US" altLang="en-US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1481138"/>
            <a:ext cx="11271504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Argentina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export tax decrease by 0.5% each month starting in 2018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will increase export pressure from Argentina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 of dollar beginning to increase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Economy at near full employment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Wage growth is strong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China?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Importing less soybeans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Changing specifications for soybean imports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Leaving NAFTA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Talks begin Jan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Bilateral Talks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56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xlogobk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175" y="6198067"/>
            <a:ext cx="1751710" cy="5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92" y="6217687"/>
            <a:ext cx="2148839" cy="54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67331" y="95990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5400" i="1" dirty="0" smtClean="0"/>
              <a:t>Thank you!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395728" y="270804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600" dirty="0" smtClean="0"/>
              <a:t>Any Questions?</a:t>
            </a:r>
          </a:p>
          <a:p>
            <a:r>
              <a:rPr lang="en-US" altLang="en-US" sz="3600" dirty="0" smtClean="0"/>
              <a:t>Brenda.Boetel@uwrf.edu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702296" y="5314719"/>
            <a:ext cx="457200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US" dirty="0" smtClean="0">
                <a:latin typeface="+mn-lt"/>
              </a:rPr>
              <a:t>Data</a:t>
            </a:r>
            <a:r>
              <a:rPr lang="en-US" dirty="0">
                <a:latin typeface="+mn-lt"/>
              </a:rPr>
              <a:t>: </a:t>
            </a:r>
            <a:r>
              <a:rPr lang="en-US" dirty="0" smtClean="0">
                <a:latin typeface="+mn-lt"/>
              </a:rPr>
              <a:t> LMIC, USDA-NASS, USDA-FAS</a:t>
            </a:r>
            <a:endParaRPr lang="en-US" dirty="0">
              <a:latin typeface="+mn-lt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856488" y="4104451"/>
            <a:ext cx="8229600" cy="1143000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383119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2293366" y="4769771"/>
            <a:ext cx="8353298" cy="1761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22325" indent="-255588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79525" indent="-255588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Meat production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up 2.5% in 2017 and will be up 2.8% in 2018</a:t>
            </a:r>
          </a:p>
          <a:p>
            <a:pPr lvl="2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Broiler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up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2.1% (+1.8% in 2018)</a:t>
            </a:r>
          </a:p>
          <a:p>
            <a:pPr lvl="2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Turkey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down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0.3% (-1.9% in 2018)</a:t>
            </a: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Pork production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 2.5% (+3.7% in 2018)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Beef production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 3.8% (+4.9% in 2018)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1500940"/>
              </p:ext>
            </p:extLst>
          </p:nvPr>
        </p:nvGraphicFramePr>
        <p:xfrm>
          <a:off x="1917192" y="0"/>
          <a:ext cx="8013192" cy="4953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92" y="6217687"/>
            <a:ext cx="2148839" cy="54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xlogobk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175" y="6198067"/>
            <a:ext cx="1751710" cy="5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262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6251477" y="412217"/>
            <a:ext cx="54864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 dirty="0"/>
              <a:t>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Accounts for 51% of meat disappearance in US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 will be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2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consecutive year of record setting production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Poultry supplies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0.2 </a:t>
            </a:r>
            <a:r>
              <a:rPr lang="en-US" alt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lb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/capita smaller due to lower turkey production</a:t>
            </a:r>
          </a:p>
          <a:p>
            <a:pPr eaLnBrk="1" hangingPunct="1">
              <a:spcBef>
                <a:spcPct val="0"/>
              </a:spcBef>
            </a:pP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375511" y="3611517"/>
            <a:ext cx="5306539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 dirty="0"/>
              <a:t>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Adding poultry slaughter capacity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production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reliance on exports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exported 16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of production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approx. 1% over 2016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Mexico (-10%) big export market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</a:pPr>
            <a:endParaRPr lang="en-US" altLang="en-US" sz="2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511" y="119276"/>
            <a:ext cx="5536239" cy="33866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9709" y="2644414"/>
            <a:ext cx="5389935" cy="3297154"/>
          </a:xfrm>
          <a:prstGeom prst="rect">
            <a:avLst/>
          </a:prstGeom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92" y="6217687"/>
            <a:ext cx="2148839" cy="54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xlogobk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175" y="6198067"/>
            <a:ext cx="1751710" cy="5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838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6718087" y="368807"/>
            <a:ext cx="4495800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 dirty="0"/>
              <a:t>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4th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 of record production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2017 production up 0.8 </a:t>
            </a:r>
            <a:r>
              <a:rPr lang="en-US" alt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lbs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/capita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 up 1 </a:t>
            </a:r>
            <a:r>
              <a:rPr lang="en-US" alt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lb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capita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Export 21% of pork production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3.9% in 2017, +4% in 2018 </a:t>
            </a:r>
          </a:p>
          <a:p>
            <a:pPr lvl="1" eaLnBrk="1" hangingPunct="1">
              <a:spcBef>
                <a:spcPct val="0"/>
              </a:spcBef>
            </a:pP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ct val="0"/>
              </a:spcBef>
            </a:pP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</a:pPr>
            <a:endParaRPr lang="en-US" alt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347" y="17850"/>
            <a:ext cx="6034107" cy="369120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9353" y="2318542"/>
            <a:ext cx="5922647" cy="3623026"/>
          </a:xfrm>
          <a:prstGeom prst="rect">
            <a:avLst/>
          </a:prstGeom>
        </p:spPr>
      </p:pic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281347" y="4130055"/>
            <a:ext cx="560738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 dirty="0"/>
              <a:t>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 US exported 6.7% more weight than EU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2017 US exported 2.5% less weight than EU</a:t>
            </a:r>
          </a:p>
          <a:p>
            <a:pPr lvl="1">
              <a:spcBef>
                <a:spcPct val="0"/>
              </a:spcBef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7% less to Japan</a:t>
            </a:r>
          </a:p>
          <a:p>
            <a:pPr lvl="1">
              <a:spcBef>
                <a:spcPct val="0"/>
              </a:spcBef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17% increase to Mexico</a:t>
            </a:r>
          </a:p>
          <a:p>
            <a:pPr lvl="1">
              <a:spcBef>
                <a:spcPct val="0"/>
              </a:spcBef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24% increase to S. Korea</a:t>
            </a: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ct val="0"/>
              </a:spcBef>
            </a:pP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</a:pPr>
            <a:endParaRPr lang="en-US" altLang="en-US" sz="20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92" y="6217687"/>
            <a:ext cx="2148839" cy="54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xlogobk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175" y="6198067"/>
            <a:ext cx="1751710" cy="5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765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489204" y="4409887"/>
            <a:ext cx="10099548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 dirty="0"/>
              <a:t>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Beef production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grow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faster than pork or poultry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Record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in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(+3.8% in 2017, 4.9% in 2018)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Cattle herd will be up 650K to 94.2 million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Herd growth will remain at expansion levels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</a:pPr>
            <a:endParaRPr lang="en-US" alt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3690" y="172936"/>
            <a:ext cx="6802607" cy="4161319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92" y="6217687"/>
            <a:ext cx="2148839" cy="54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xlogobk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175" y="6198067"/>
            <a:ext cx="1751710" cy="5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194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79413"/>
            <a:ext cx="5235575" cy="320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896991" y="475859"/>
            <a:ext cx="643128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Beef Exports  (+11% in 2017, +6% in 2018)</a:t>
            </a:r>
          </a:p>
          <a:p>
            <a:pPr lvl="1">
              <a:defRPr/>
            </a:pPr>
            <a:r>
              <a:rPr lang="en-US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Japan +28% in 2017</a:t>
            </a:r>
          </a:p>
          <a:p>
            <a:pPr lvl="1">
              <a:defRPr/>
            </a:pPr>
            <a:r>
              <a:rPr lang="en-US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Canada +2.3%</a:t>
            </a:r>
          </a:p>
          <a:p>
            <a:pPr lvl="1">
              <a:defRPr/>
            </a:pPr>
            <a:r>
              <a:rPr lang="en-US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Mexico +7.5%</a:t>
            </a:r>
          </a:p>
          <a:p>
            <a:pPr lvl="1">
              <a:defRPr/>
            </a:pPr>
            <a:r>
              <a:rPr lang="en-US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South Korea +6.1%</a:t>
            </a:r>
          </a:p>
          <a:p>
            <a:pPr lvl="1">
              <a:defRPr/>
            </a:pPr>
            <a:endParaRPr lang="en-US" alt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buNone/>
              <a:defRPr/>
            </a:pPr>
            <a:endParaRPr lang="en-US" altLang="en-US" sz="2400" dirty="0" smtClean="0">
              <a:solidFill>
                <a:srgbClr val="00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altLang="en-US" sz="280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n-US" altLang="en-US" sz="2800" dirty="0" smtClean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9256" y="2738840"/>
            <a:ext cx="5235575" cy="3202728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54711" y="3778600"/>
            <a:ext cx="643128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do US Beef Exports go? </a:t>
            </a:r>
          </a:p>
          <a:p>
            <a:pPr lvl="1">
              <a:defRPr/>
            </a:pPr>
            <a:r>
              <a:rPr lang="en-US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Japan – 30%</a:t>
            </a:r>
          </a:p>
          <a:p>
            <a:pPr lvl="1">
              <a:defRPr/>
            </a:pPr>
            <a:r>
              <a:rPr lang="en-US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South Korea – 22%</a:t>
            </a:r>
          </a:p>
          <a:p>
            <a:pPr lvl="1">
              <a:defRPr/>
            </a:pPr>
            <a:r>
              <a:rPr lang="en-US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Hong Kong – 14%</a:t>
            </a:r>
          </a:p>
          <a:p>
            <a:pPr lvl="1">
              <a:defRPr/>
            </a:pPr>
            <a:r>
              <a:rPr lang="en-US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Mexico 14%</a:t>
            </a:r>
          </a:p>
          <a:p>
            <a:pPr lvl="1">
              <a:defRPr/>
            </a:pPr>
            <a:r>
              <a:rPr lang="en-US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Canada 8%</a:t>
            </a:r>
          </a:p>
          <a:p>
            <a:pPr lvl="1">
              <a:defRPr/>
            </a:pPr>
            <a:endParaRPr lang="en-US" alt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eaLnBrk="1" hangingPunct="1">
              <a:buNone/>
              <a:defRPr/>
            </a:pPr>
            <a:endParaRPr lang="en-US" altLang="en-US" sz="2400" dirty="0" smtClean="0">
              <a:solidFill>
                <a:srgbClr val="00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altLang="en-US" sz="280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n-US" altLang="en-US" sz="2800" dirty="0" smtClean="0">
              <a:solidFill>
                <a:srgbClr val="000000"/>
              </a:solidFill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92" y="6217687"/>
            <a:ext cx="2148839" cy="54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xlogobk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175" y="6198067"/>
            <a:ext cx="1751710" cy="5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206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457200" y="1317054"/>
            <a:ext cx="111739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Cattle price outlook should be viewed as having potential to be much different than expectations shown here.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alt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Feeding industry will remain current, but carcass weights will continue to increase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 in </a:t>
            </a:r>
            <a:r>
              <a:rPr lang="en-US" alt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currentness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will push feeder and calf prices lower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alt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Expansion markets favors industry participants closer to the end user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alt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Retail beef price will fall more than expansion beef production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alt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Growing beef supplies but limited packer capacity means increased packer bargaining power</a:t>
            </a:r>
          </a:p>
          <a:p>
            <a:endParaRPr lang="en-US" altLang="en-US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57200" y="174054"/>
            <a:ext cx="8229600" cy="9598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Where are we headed?</a:t>
            </a:r>
            <a:endParaRPr lang="en-US" altLang="en-US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92" y="6217687"/>
            <a:ext cx="2148839" cy="54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xlogobk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175" y="6198067"/>
            <a:ext cx="1751710" cy="5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82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Feeders saw record profitability in 2017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Margins will shrink in 2018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alt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Cow calf and feeder profitability will shrink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Continued volatility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will see increased cattle herd</a:t>
            </a:r>
          </a:p>
          <a:p>
            <a:endParaRPr lang="en-US" altLang="en-US" dirty="0" smtClean="0"/>
          </a:p>
          <a:p>
            <a:endParaRPr lang="en-US" altLang="en-US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57200" y="17405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Where are we headed?</a:t>
            </a:r>
            <a:endParaRPr lang="en-US" altLang="en-US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92" y="6217687"/>
            <a:ext cx="2148839" cy="54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xlogobk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175" y="6198067"/>
            <a:ext cx="1751710" cy="5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071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1161</Words>
  <Application>Microsoft Office PowerPoint</Application>
  <PresentationFormat>Widescreen</PresentationFormat>
  <Paragraphs>243</Paragraphs>
  <Slides>26</Slides>
  <Notes>25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Wingdings 3</vt:lpstr>
      <vt:lpstr>Office Theme</vt:lpstr>
      <vt:lpstr>Livestock and Grains Situation and Outlook January 2018</vt:lpstr>
      <vt:lpstr>Livestock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Soybeans</vt:lpstr>
      <vt:lpstr>Soybeans</vt:lpstr>
      <vt:lpstr>PowerPoint Presentation</vt:lpstr>
      <vt:lpstr>PowerPoint Presentation</vt:lpstr>
      <vt:lpstr>PowerPoint Presentation</vt:lpstr>
      <vt:lpstr>Corn</vt:lpstr>
      <vt:lpstr>PowerPoint Presentation</vt:lpstr>
      <vt:lpstr>PowerPoint Presentation</vt:lpstr>
      <vt:lpstr>PowerPoint Presentation</vt:lpstr>
      <vt:lpstr>PowerPoint Presentation</vt:lpstr>
      <vt:lpstr>Bearish Factors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UW - River Falls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 Boetel</dc:creator>
  <cp:lastModifiedBy>Beach, Jeremy</cp:lastModifiedBy>
  <cp:revision>53</cp:revision>
  <dcterms:created xsi:type="dcterms:W3CDTF">2018-01-21T19:40:15Z</dcterms:created>
  <dcterms:modified xsi:type="dcterms:W3CDTF">2018-01-23T18:07:24Z</dcterms:modified>
</cp:coreProperties>
</file>